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notesMasterIdLst>
    <p:notesMasterId r:id="rId72"/>
  </p:notesMasterIdLst>
  <p:handoutMasterIdLst>
    <p:handoutMasterId r:id="rId73"/>
  </p:handoutMasterIdLst>
  <p:sldIdLst>
    <p:sldId id="1106" r:id="rId2"/>
    <p:sldId id="1102" r:id="rId3"/>
    <p:sldId id="1026" r:id="rId4"/>
    <p:sldId id="1031" r:id="rId5"/>
    <p:sldId id="1032" r:id="rId6"/>
    <p:sldId id="1033" r:id="rId7"/>
    <p:sldId id="1223" r:id="rId8"/>
    <p:sldId id="1224" r:id="rId9"/>
    <p:sldId id="1204" r:id="rId10"/>
    <p:sldId id="1259" r:id="rId11"/>
    <p:sldId id="1260" r:id="rId12"/>
    <p:sldId id="1213" r:id="rId13"/>
    <p:sldId id="1214" r:id="rId14"/>
    <p:sldId id="1215" r:id="rId15"/>
    <p:sldId id="1222" r:id="rId16"/>
    <p:sldId id="1216" r:id="rId17"/>
    <p:sldId id="1217" r:id="rId18"/>
    <p:sldId id="1218" r:id="rId19"/>
    <p:sldId id="1227" r:id="rId20"/>
    <p:sldId id="1228" r:id="rId21"/>
    <p:sldId id="1229" r:id="rId22"/>
    <p:sldId id="1230" r:id="rId23"/>
    <p:sldId id="1231" r:id="rId24"/>
    <p:sldId id="1232" r:id="rId25"/>
    <p:sldId id="1233" r:id="rId26"/>
    <p:sldId id="1208" r:id="rId27"/>
    <p:sldId id="1225" r:id="rId28"/>
    <p:sldId id="1226" r:id="rId29"/>
    <p:sldId id="1174" r:id="rId30"/>
    <p:sldId id="1248" r:id="rId31"/>
    <p:sldId id="1249" r:id="rId32"/>
    <p:sldId id="1250" r:id="rId33"/>
    <p:sldId id="1241" r:id="rId34"/>
    <p:sldId id="1242" r:id="rId35"/>
    <p:sldId id="1243" r:id="rId36"/>
    <p:sldId id="1244" r:id="rId37"/>
    <p:sldId id="1245" r:id="rId38"/>
    <p:sldId id="1246" r:id="rId39"/>
    <p:sldId id="1247" r:id="rId40"/>
    <p:sldId id="1238" r:id="rId41"/>
    <p:sldId id="1037" r:id="rId42"/>
    <p:sldId id="1012" r:id="rId43"/>
    <p:sldId id="1113" r:id="rId44"/>
    <p:sldId id="1064" r:id="rId45"/>
    <p:sldId id="1065" r:id="rId46"/>
    <p:sldId id="1005" r:id="rId47"/>
    <p:sldId id="1172" r:id="rId48"/>
    <p:sldId id="1171" r:id="rId49"/>
    <p:sldId id="1082" r:id="rId50"/>
    <p:sldId id="1083" r:id="rId51"/>
    <p:sldId id="1084" r:id="rId52"/>
    <p:sldId id="1085" r:id="rId53"/>
    <p:sldId id="1075" r:id="rId54"/>
    <p:sldId id="1094" r:id="rId55"/>
    <p:sldId id="1089" r:id="rId56"/>
    <p:sldId id="1090" r:id="rId57"/>
    <p:sldId id="1091" r:id="rId58"/>
    <p:sldId id="1092" r:id="rId59"/>
    <p:sldId id="1093" r:id="rId60"/>
    <p:sldId id="1240" r:id="rId61"/>
    <p:sldId id="1234" r:id="rId62"/>
    <p:sldId id="1254" r:id="rId63"/>
    <p:sldId id="1257" r:id="rId64"/>
    <p:sldId id="1256" r:id="rId65"/>
    <p:sldId id="1255" r:id="rId66"/>
    <p:sldId id="1253" r:id="rId67"/>
    <p:sldId id="1251" r:id="rId68"/>
    <p:sldId id="1252" r:id="rId69"/>
    <p:sldId id="1258" r:id="rId70"/>
    <p:sldId id="938" r:id="rId71"/>
  </p:sldIdLst>
  <p:sldSz cx="12192000" cy="6858000"/>
  <p:notesSz cx="6858000" cy="9144000"/>
  <p:defaultTextStyle>
    <a:defPPr>
      <a:defRPr lang="nl-BE"/>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6"/>
    <p:restoredTop sz="95100"/>
  </p:normalViewPr>
  <p:slideViewPr>
    <p:cSldViewPr>
      <p:cViewPr varScale="1">
        <p:scale>
          <a:sx n="114" d="100"/>
          <a:sy n="114" d="100"/>
        </p:scale>
        <p:origin x="528" y="108"/>
      </p:cViewPr>
      <p:guideLst>
        <p:guide orient="horz" pos="2160"/>
        <p:guide pos="3840"/>
      </p:guideLst>
    </p:cSldViewPr>
  </p:slideViewPr>
  <p:notesTextViewPr>
    <p:cViewPr>
      <p:scale>
        <a:sx n="100" d="100"/>
        <a:sy n="100" d="100"/>
      </p:scale>
      <p:origin x="0" y="0"/>
    </p:cViewPr>
  </p:notesTextViewPr>
  <p:sorterViewPr>
    <p:cViewPr>
      <p:scale>
        <a:sx n="75" d="100"/>
        <a:sy n="75" d="100"/>
      </p:scale>
      <p:origin x="0" y="1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Internet Users</c:v>
                </c:pt>
              </c:strCache>
            </c:strRef>
          </c:tx>
          <c:spPr>
            <a:solidFill>
              <a:schemeClr val="accent1"/>
            </a:solidFill>
            <a:ln>
              <a:noFill/>
            </a:ln>
            <a:effectLst/>
          </c:spPr>
          <c:invertIfNegative val="0"/>
          <c:dLbls>
            <c:dLbl>
              <c:idx val="11"/>
              <c:tx>
                <c:rich>
                  <a:bodyPr/>
                  <a:lstStyle/>
                  <a:p>
                    <a:r>
                      <a:rPr lang="en-US"/>
                      <a:t>731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79-47DE-9EDE-FCD3A6958D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charset="0"/>
                    <a:ea typeface="Raleway" charset="0"/>
                    <a:cs typeface="Raleway"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Q2</c:v>
                </c:pt>
              </c:strCache>
            </c:strRef>
          </c:cat>
          <c:val>
            <c:numRef>
              <c:f>Sheet1!$B$2:$B$13</c:f>
              <c:numCache>
                <c:formatCode>#,##0</c:formatCode>
                <c:ptCount val="12"/>
                <c:pt idx="0">
                  <c:v>111000000</c:v>
                </c:pt>
                <c:pt idx="1">
                  <c:v>137000000</c:v>
                </c:pt>
                <c:pt idx="2">
                  <c:v>210000000</c:v>
                </c:pt>
                <c:pt idx="3">
                  <c:v>298000000</c:v>
                </c:pt>
                <c:pt idx="4">
                  <c:v>384000000</c:v>
                </c:pt>
                <c:pt idx="5">
                  <c:v>457000000</c:v>
                </c:pt>
                <c:pt idx="6">
                  <c:v>513000000</c:v>
                </c:pt>
                <c:pt idx="7">
                  <c:v>564000000</c:v>
                </c:pt>
                <c:pt idx="8">
                  <c:v>618000000</c:v>
                </c:pt>
                <c:pt idx="9">
                  <c:v>649000000</c:v>
                </c:pt>
                <c:pt idx="10">
                  <c:v>688000000</c:v>
                </c:pt>
                <c:pt idx="11">
                  <c:v>710000000</c:v>
                </c:pt>
              </c:numCache>
            </c:numRef>
          </c:val>
          <c:extLst>
            <c:ext xmlns:c16="http://schemas.microsoft.com/office/drawing/2014/chart" uri="{C3380CC4-5D6E-409C-BE32-E72D297353CC}">
              <c16:uniqueId val="{00000000-F1BF-4A79-8B1B-ABCAC9E2453E}"/>
            </c:ext>
          </c:extLst>
        </c:ser>
        <c:ser>
          <c:idx val="1"/>
          <c:order val="1"/>
          <c:tx>
            <c:strRef>
              <c:f>Sheet1!$C$1</c:f>
              <c:strCache>
                <c:ptCount val="1"/>
                <c:pt idx="0">
                  <c:v>Mobile Internet Users</c:v>
                </c:pt>
              </c:strCache>
            </c:strRef>
          </c:tx>
          <c:spPr>
            <a:solidFill>
              <a:schemeClr val="accent5"/>
            </a:solidFill>
            <a:ln>
              <a:noFill/>
            </a:ln>
            <a:effectLst/>
          </c:spPr>
          <c:invertIfNegative val="0"/>
          <c:dLbls>
            <c:dLbl>
              <c:idx val="11"/>
              <c:tx>
                <c:rich>
                  <a:bodyPr/>
                  <a:lstStyle/>
                  <a:p>
                    <a:r>
                      <a:rPr lang="en-US" dirty="0"/>
                      <a:t>695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79-47DE-9EDE-FCD3A6958D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charset="0"/>
                    <a:ea typeface="Raleway" charset="0"/>
                    <a:cs typeface="Raleway"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Q2</c:v>
                </c:pt>
              </c:strCache>
            </c:strRef>
          </c:cat>
          <c:val>
            <c:numRef>
              <c:f>Sheet1!$C$2:$C$13</c:f>
              <c:numCache>
                <c:formatCode>General</c:formatCode>
                <c:ptCount val="12"/>
                <c:pt idx="2" formatCode="#,##0">
                  <c:v>50000000</c:v>
                </c:pt>
                <c:pt idx="3" formatCode="#,##0">
                  <c:v>118000000</c:v>
                </c:pt>
                <c:pt idx="4" formatCode="#,##0">
                  <c:v>233000000</c:v>
                </c:pt>
                <c:pt idx="5" formatCode="#,##0">
                  <c:v>308000000</c:v>
                </c:pt>
                <c:pt idx="6" formatCode="#,##0">
                  <c:v>356000000</c:v>
                </c:pt>
                <c:pt idx="7" formatCode="#,##0">
                  <c:v>420000000</c:v>
                </c:pt>
                <c:pt idx="8" formatCode="#,##0">
                  <c:v>500000000</c:v>
                </c:pt>
                <c:pt idx="9" formatCode="#,##0">
                  <c:v>557000000</c:v>
                </c:pt>
                <c:pt idx="10" formatCode="#,##0">
                  <c:v>620000000</c:v>
                </c:pt>
                <c:pt idx="11" formatCode="#,##0">
                  <c:v>656000000</c:v>
                </c:pt>
              </c:numCache>
            </c:numRef>
          </c:val>
          <c:extLst>
            <c:ext xmlns:c16="http://schemas.microsoft.com/office/drawing/2014/chart" uri="{C3380CC4-5D6E-409C-BE32-E72D297353CC}">
              <c16:uniqueId val="{00000001-F1BF-4A79-8B1B-ABCAC9E2453E}"/>
            </c:ext>
          </c:extLst>
        </c:ser>
        <c:dLbls>
          <c:showLegendKey val="0"/>
          <c:showVal val="0"/>
          <c:showCatName val="0"/>
          <c:showSerName val="0"/>
          <c:showPercent val="0"/>
          <c:showBubbleSize val="0"/>
        </c:dLbls>
        <c:gapWidth val="300"/>
        <c:overlap val="-100"/>
        <c:axId val="89780768"/>
        <c:axId val="-237324368"/>
      </c:barChart>
      <c:catAx>
        <c:axId val="8978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aleway" charset="0"/>
                <a:ea typeface="Raleway" charset="0"/>
                <a:cs typeface="Raleway" charset="0"/>
              </a:defRPr>
            </a:pPr>
            <a:endParaRPr lang="nl-BE"/>
          </a:p>
        </c:txPr>
        <c:crossAx val="-237324368"/>
        <c:crosses val="autoZero"/>
        <c:auto val="1"/>
        <c:lblAlgn val="ctr"/>
        <c:lblOffset val="100"/>
        <c:noMultiLvlLbl val="0"/>
      </c:catAx>
      <c:valAx>
        <c:axId val="-237324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aleway" charset="0"/>
                <a:ea typeface="Raleway" charset="0"/>
                <a:cs typeface="Raleway" charset="0"/>
              </a:defRPr>
            </a:pPr>
            <a:endParaRPr lang="nl-BE"/>
          </a:p>
        </c:txPr>
        <c:crossAx val="89780768"/>
        <c:crosses val="autoZero"/>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aleway" charset="0"/>
                    <a:ea typeface="Raleway" charset="0"/>
                    <a:cs typeface="Raleway" charset="0"/>
                  </a:defRPr>
                </a:pPr>
                <a:endParaRPr lang="nl-BE"/>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charset="0"/>
              <a:ea typeface="Raleway" charset="0"/>
              <a:cs typeface="Raleway" charset="0"/>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B47D-4706-B503-A57AF13232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7D-4706-B503-A57AF1323202}"/>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B47D-4706-B503-A57AF1323202}"/>
              </c:ext>
            </c:extLst>
          </c:dPt>
          <c:dPt>
            <c:idx val="3"/>
            <c:bubble3D val="0"/>
            <c:spPr>
              <a:solidFill>
                <a:srgbClr val="FF66CC"/>
              </a:solidFill>
              <a:ln w="19050">
                <a:solidFill>
                  <a:schemeClr val="lt1"/>
                </a:solidFill>
              </a:ln>
              <a:effectLst/>
            </c:spPr>
            <c:extLst>
              <c:ext xmlns:c16="http://schemas.microsoft.com/office/drawing/2014/chart" uri="{C3380CC4-5D6E-409C-BE32-E72D297353CC}">
                <c16:uniqueId val="{00000007-B47D-4706-B503-A57AF13232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7D-4706-B503-A57AF1323202}"/>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B47D-4706-B503-A57AF1323202}"/>
              </c:ext>
            </c:extLst>
          </c:dPt>
          <c:dPt>
            <c:idx val="6"/>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D-B47D-4706-B503-A57AF132320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47D-4706-B503-A57AF132320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47D-4706-B503-A57AF1323202}"/>
              </c:ext>
            </c:extLst>
          </c:dPt>
          <c:dPt>
            <c:idx val="9"/>
            <c:bubble3D val="0"/>
            <c:spPr>
              <a:solidFill>
                <a:srgbClr val="0070C0"/>
              </a:solidFill>
              <a:ln w="19050">
                <a:solidFill>
                  <a:schemeClr val="lt1"/>
                </a:solidFill>
              </a:ln>
              <a:effectLst/>
            </c:spPr>
            <c:extLst>
              <c:ext xmlns:c16="http://schemas.microsoft.com/office/drawing/2014/chart" uri="{C3380CC4-5D6E-409C-BE32-E72D297353CC}">
                <c16:uniqueId val="{00000013-B47D-4706-B503-A57AF132320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47D-4706-B503-A57AF1323202}"/>
              </c:ext>
            </c:extLst>
          </c:dPt>
          <c:dLbls>
            <c:dLbl>
              <c:idx val="0"/>
              <c:tx>
                <c:rich>
                  <a:bodyPr/>
                  <a:lstStyle/>
                  <a:p>
                    <a:fld id="{FFA11412-279F-4A66-A4BD-0DCA5CF37CB5}" type="CATEGORYNAME">
                      <a:rPr lang="en-US" smtClean="0">
                        <a:solidFill>
                          <a:schemeClr val="bg1"/>
                        </a:solidFill>
                      </a:rPr>
                      <a:pPr/>
                      <a:t>[CATEGORIENAAM]</a:t>
                    </a:fld>
                    <a:r>
                      <a:rPr lang="en-US" baseline="0" dirty="0">
                        <a:solidFill>
                          <a:schemeClr val="bg1"/>
                        </a:solidFill>
                      </a:rPr>
                      <a:t> </a:t>
                    </a:r>
                    <a:fld id="{D0FFF5F3-D17A-4F29-B636-9A60BC869D86}" type="VALUE">
                      <a:rPr lang="en-US" baseline="0">
                        <a:solidFill>
                          <a:schemeClr val="bg1"/>
                        </a:solidFill>
                      </a:rPr>
                      <a:pPr/>
                      <a:t>[WAARDE]</a:t>
                    </a:fld>
                    <a:endParaRPr lang="en-US" baseline="0" dirty="0">
                      <a:solidFill>
                        <a:schemeClr val="bg1"/>
                      </a:solidFill>
                    </a:endParaRPr>
                  </a:p>
                </c:rich>
              </c:tx>
              <c:dLblPos val="bestFit"/>
              <c:showLegendKey val="0"/>
              <c:showVal val="0"/>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47D-4706-B503-A57AF1323202}"/>
                </c:ext>
              </c:extLst>
            </c:dLbl>
            <c:dLbl>
              <c:idx val="1"/>
              <c:tx>
                <c:rich>
                  <a:bodyPr/>
                  <a:lstStyle/>
                  <a:p>
                    <a:fld id="{687006FB-E776-41E4-BE54-2DB47D568241}" type="CATEGORYNAME">
                      <a:rPr lang="en-US" smtClean="0">
                        <a:solidFill>
                          <a:schemeClr val="bg1"/>
                        </a:solidFill>
                      </a:rPr>
                      <a:pPr/>
                      <a:t>[CATEGORIENAAM]</a:t>
                    </a:fld>
                    <a:r>
                      <a:rPr lang="en-US" baseline="0" dirty="0">
                        <a:solidFill>
                          <a:schemeClr val="bg1"/>
                        </a:solidFill>
                      </a:rPr>
                      <a:t> </a:t>
                    </a:r>
                    <a:fld id="{3F317C80-59FE-4DCA-95EB-EEB709ADC63E}" type="VALUE">
                      <a:rPr lang="en-US" baseline="0" smtClean="0">
                        <a:solidFill>
                          <a:schemeClr val="bg1"/>
                        </a:solidFill>
                      </a:rPr>
                      <a:pPr/>
                      <a:t>[WAARDE]</a:t>
                    </a:fld>
                    <a:endParaRPr lang="en-US" baseline="0" dirty="0">
                      <a:solidFill>
                        <a:schemeClr val="bg1"/>
                      </a:solidFill>
                    </a:endParaRPr>
                  </a:p>
                </c:rich>
              </c:tx>
              <c:dLblPos val="bestFit"/>
              <c:showLegendKey val="0"/>
              <c:showVal val="0"/>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47D-4706-B503-A57AF1323202}"/>
                </c:ext>
              </c:extLst>
            </c:dLbl>
            <c:dLbl>
              <c:idx val="10"/>
              <c:delete val="1"/>
              <c:extLst>
                <c:ext xmlns:c15="http://schemas.microsoft.com/office/drawing/2012/chart" uri="{CE6537A1-D6FC-4f65-9D91-7224C49458BB}"/>
                <c:ext xmlns:c16="http://schemas.microsoft.com/office/drawing/2014/chart" uri="{C3380CC4-5D6E-409C-BE32-E72D297353CC}">
                  <c16:uniqueId val="{00000015-B47D-4706-B503-A57AF1323202}"/>
                </c:ext>
              </c:extLst>
            </c:dLbl>
            <c:spPr>
              <a:noFill/>
              <a:ln>
                <a:noFill/>
              </a:ln>
              <a:effectLst/>
            </c:spPr>
            <c:txPr>
              <a:bodyPr rot="0" spcFirstLastPara="1" vertOverflow="overflow" horzOverflow="overflow" vert="horz" wrap="square" lIns="38100" tIns="19050" rIns="38100" bIns="19050" anchor="t" anchorCtr="0">
                <a:normAutofit/>
              </a:bodyPr>
              <a:lstStyle/>
              <a:p>
                <a:pPr>
                  <a:defRPr sz="1197" b="0" i="0" u="none" strike="noStrike" kern="1200" baseline="0">
                    <a:solidFill>
                      <a:schemeClr val="tx1">
                        <a:lumMod val="75000"/>
                        <a:lumOff val="25000"/>
                      </a:schemeClr>
                    </a:solidFill>
                    <a:latin typeface="Raleway" charset="0"/>
                    <a:ea typeface="Raleway" charset="0"/>
                    <a:cs typeface="Raleway" charset="0"/>
                  </a:defRPr>
                </a:pPr>
                <a:endParaRPr lang="nl-BE"/>
              </a:p>
            </c:txPr>
            <c:dLblPos val="bestFit"/>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Tmall</c:v>
                </c:pt>
                <c:pt idx="1">
                  <c:v>JD</c:v>
                </c:pt>
                <c:pt idx="2">
                  <c:v>Suning</c:v>
                </c:pt>
                <c:pt idx="3">
                  <c:v>VIP</c:v>
                </c:pt>
                <c:pt idx="4">
                  <c:v>Yihaodian</c:v>
                </c:pt>
                <c:pt idx="5">
                  <c:v>Amazon.cn</c:v>
                </c:pt>
                <c:pt idx="6">
                  <c:v>Gome</c:v>
                </c:pt>
                <c:pt idx="7">
                  <c:v>Dangdang</c:v>
                </c:pt>
                <c:pt idx="8">
                  <c:v>Jumei</c:v>
                </c:pt>
                <c:pt idx="9">
                  <c:v>Yixun</c:v>
                </c:pt>
                <c:pt idx="10">
                  <c:v>Others</c:v>
                </c:pt>
              </c:strCache>
            </c:strRef>
          </c:cat>
          <c:val>
            <c:numRef>
              <c:f>Sheet1!$B$2:$B$12</c:f>
              <c:numCache>
                <c:formatCode>0.0%</c:formatCode>
                <c:ptCount val="11"/>
                <c:pt idx="0">
                  <c:v>0.56100000000000005</c:v>
                </c:pt>
                <c:pt idx="1">
                  <c:v>0.248</c:v>
                </c:pt>
                <c:pt idx="2">
                  <c:v>0.04</c:v>
                </c:pt>
                <c:pt idx="3">
                  <c:v>3.7999999999999999E-2</c:v>
                </c:pt>
                <c:pt idx="4">
                  <c:v>1.2999999999999999E-2</c:v>
                </c:pt>
                <c:pt idx="5">
                  <c:v>0.01</c:v>
                </c:pt>
                <c:pt idx="6">
                  <c:v>8.9999999999999993E-3</c:v>
                </c:pt>
                <c:pt idx="7">
                  <c:v>8.0000000000000002E-3</c:v>
                </c:pt>
                <c:pt idx="8">
                  <c:v>7.0000000000000001E-3</c:v>
                </c:pt>
                <c:pt idx="9">
                  <c:v>2E-3</c:v>
                </c:pt>
                <c:pt idx="10">
                  <c:v>6.5000000000000002E-2</c:v>
                </c:pt>
              </c:numCache>
            </c:numRef>
          </c:val>
          <c:extLst>
            <c:ext xmlns:c16="http://schemas.microsoft.com/office/drawing/2014/chart" uri="{C3380CC4-5D6E-409C-BE32-E72D297353CC}">
              <c16:uniqueId val="{00000016-B47D-4706-B503-A57AF132320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aleway" charset="0"/>
              <a:ea typeface="Raleway" charset="0"/>
              <a:cs typeface="Raleway" charset="0"/>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kumimoji="1" sz="1200"/>
            </a:lvl1pPr>
          </a:lstStyle>
          <a:p>
            <a:endParaRPr lang="zh-CN"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kumimoji="1" sz="1200"/>
            </a:lvl1pPr>
          </a:lstStyle>
          <a:p>
            <a:fld id="{CE81FC34-B84D-EA47-A6A6-F8626B483FEA}" type="datetime1">
              <a:rPr lang="zh-CN" altLang="en-US"/>
              <a:pPr/>
              <a:t>2017/8/30</a:t>
            </a:fld>
            <a:endParaRPr lang="zh-CN"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kumimoji="1" sz="1200"/>
            </a:lvl1pPr>
          </a:lstStyle>
          <a:p>
            <a:endParaRPr lang="zh-CN"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kumimoji="1" sz="1200"/>
            </a:lvl1pPr>
          </a:lstStyle>
          <a:p>
            <a:fld id="{635C226F-7092-2F41-8E01-6FFD2F1554C7}" type="slidenum">
              <a:rPr lang="zh-CN" altLang="en-US"/>
              <a:pPr/>
              <a:t>‹nr.›</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nl-NL"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1073495-2EC1-7442-9456-5FD001D4B795}" type="datetime1">
              <a:rPr lang="nl-BE" altLang="zh-CN"/>
              <a:pPr/>
              <a:t>30/08/2017</a:t>
            </a:fld>
            <a:endParaRPr lang="nl-BE" alt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l-BE"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nl-NL"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8ED8D04-F3AC-3C48-B813-D9123BE5DD97}" type="slidenum">
              <a:rPr lang="nl-BE" altLang="zh-CN"/>
              <a:pPr/>
              <a:t>‹nr.›</a:t>
            </a:fld>
            <a:endParaRPr lang="nl-BE"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74857" eaLnBrk="0" hangingPunct="0">
              <a:defRPr sz="2200">
                <a:solidFill>
                  <a:schemeClr val="tx1"/>
                </a:solidFill>
                <a:latin typeface="Times New Roman" charset="0"/>
                <a:ea typeface="ＭＳ Ｐゴシック" charset="0"/>
                <a:cs typeface="ＭＳ Ｐゴシック" charset="0"/>
              </a:defRPr>
            </a:lvl1pPr>
            <a:lvl2pPr marL="685817" indent="-263776" defTabSz="874857" eaLnBrk="0" hangingPunct="0">
              <a:defRPr sz="2200">
                <a:solidFill>
                  <a:schemeClr val="tx1"/>
                </a:solidFill>
                <a:latin typeface="Times New Roman" charset="0"/>
                <a:ea typeface="ＭＳ Ｐゴシック" charset="0"/>
              </a:defRPr>
            </a:lvl2pPr>
            <a:lvl3pPr marL="1055103" indent="-211021" defTabSz="874857" eaLnBrk="0" hangingPunct="0">
              <a:defRPr sz="2200">
                <a:solidFill>
                  <a:schemeClr val="tx1"/>
                </a:solidFill>
                <a:latin typeface="Times New Roman" charset="0"/>
                <a:ea typeface="ＭＳ Ｐゴシック" charset="0"/>
              </a:defRPr>
            </a:lvl3pPr>
            <a:lvl4pPr marL="1477145" indent="-211021" defTabSz="874857" eaLnBrk="0" hangingPunct="0">
              <a:defRPr sz="2200">
                <a:solidFill>
                  <a:schemeClr val="tx1"/>
                </a:solidFill>
                <a:latin typeface="Times New Roman" charset="0"/>
                <a:ea typeface="ＭＳ Ｐゴシック" charset="0"/>
              </a:defRPr>
            </a:lvl4pPr>
            <a:lvl5pPr marL="1899186" indent="-211021" defTabSz="874857" eaLnBrk="0" hangingPunct="0">
              <a:defRPr sz="2200">
                <a:solidFill>
                  <a:schemeClr val="tx1"/>
                </a:solidFill>
                <a:latin typeface="Times New Roman" charset="0"/>
                <a:ea typeface="ＭＳ Ｐゴシック" charset="0"/>
              </a:defRPr>
            </a:lvl5pPr>
            <a:lvl6pPr marL="2321227" indent="-211021" defTabSz="874857" eaLnBrk="0" fontAlgn="base" hangingPunct="0">
              <a:spcBef>
                <a:spcPct val="0"/>
              </a:spcBef>
              <a:spcAft>
                <a:spcPct val="0"/>
              </a:spcAft>
              <a:defRPr sz="2200">
                <a:solidFill>
                  <a:schemeClr val="tx1"/>
                </a:solidFill>
                <a:latin typeface="Times New Roman" charset="0"/>
                <a:ea typeface="ＭＳ Ｐゴシック" charset="0"/>
              </a:defRPr>
            </a:lvl6pPr>
            <a:lvl7pPr marL="2743269" indent="-211021" defTabSz="874857" eaLnBrk="0" fontAlgn="base" hangingPunct="0">
              <a:spcBef>
                <a:spcPct val="0"/>
              </a:spcBef>
              <a:spcAft>
                <a:spcPct val="0"/>
              </a:spcAft>
              <a:defRPr sz="2200">
                <a:solidFill>
                  <a:schemeClr val="tx1"/>
                </a:solidFill>
                <a:latin typeface="Times New Roman" charset="0"/>
                <a:ea typeface="ＭＳ Ｐゴシック" charset="0"/>
              </a:defRPr>
            </a:lvl7pPr>
            <a:lvl8pPr marL="3165310" indent="-211021" defTabSz="874857" eaLnBrk="0" fontAlgn="base" hangingPunct="0">
              <a:spcBef>
                <a:spcPct val="0"/>
              </a:spcBef>
              <a:spcAft>
                <a:spcPct val="0"/>
              </a:spcAft>
              <a:defRPr sz="2200">
                <a:solidFill>
                  <a:schemeClr val="tx1"/>
                </a:solidFill>
                <a:latin typeface="Times New Roman" charset="0"/>
                <a:ea typeface="ＭＳ Ｐゴシック" charset="0"/>
              </a:defRPr>
            </a:lvl8pPr>
            <a:lvl9pPr marL="3587351" indent="-211021" defTabSz="874857" eaLnBrk="0" fontAlgn="base" hangingPunct="0">
              <a:spcBef>
                <a:spcPct val="0"/>
              </a:spcBef>
              <a:spcAft>
                <a:spcPct val="0"/>
              </a:spcAft>
              <a:defRPr sz="2200">
                <a:solidFill>
                  <a:schemeClr val="tx1"/>
                </a:solidFill>
                <a:latin typeface="Times New Roman" charset="0"/>
                <a:ea typeface="ＭＳ Ｐゴシック" charset="0"/>
              </a:defRPr>
            </a:lvl9pPr>
          </a:lstStyle>
          <a:p>
            <a:pPr eaLnBrk="1" hangingPunct="1"/>
            <a:fld id="{D900DE1A-A580-B244-8FFC-76DB0147EF15}" type="slidenum">
              <a:rPr lang="zh-CN" altLang="en-GB" sz="1100">
                <a:ea typeface="SimSun" charset="0"/>
                <a:cs typeface="SimSun" charset="0"/>
              </a:rPr>
              <a:pPr eaLnBrk="1" hangingPunct="1"/>
              <a:t>3</a:t>
            </a:fld>
            <a:endParaRPr lang="en-GB" altLang="zh-CN" sz="1100">
              <a:ea typeface="SimSun" charset="0"/>
              <a:cs typeface="SimSun" charset="0"/>
            </a:endParaRPr>
          </a:p>
        </p:txBody>
      </p:sp>
      <p:sp>
        <p:nvSpPr>
          <p:cNvPr id="8194" name="Rectangle 2"/>
          <p:cNvSpPr>
            <a:spLocks noGrp="1" noRot="1" noChangeAspect="1" noChangeArrowheads="1" noTextEdit="1"/>
          </p:cNvSpPr>
          <p:nvPr>
            <p:ph type="sldImg"/>
          </p:nvPr>
        </p:nvSpPr>
        <p:spPr>
          <a:xfrm>
            <a:off x="381000" y="685800"/>
            <a:ext cx="6096000" cy="3429000"/>
          </a:xfrm>
          <a:ln/>
        </p:spPr>
      </p:sp>
      <p:sp>
        <p:nvSpPr>
          <p:cNvPr id="8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66627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F1C397E-8471-AE43-9FE8-3CC5FB47C1CA}" type="slidenum">
              <a:rPr lang="en-US" altLang="x-none">
                <a:latin typeface="Times New Roman" charset="0"/>
              </a:rPr>
              <a:pPr eaLnBrk="1" hangingPunct="1"/>
              <a:t>70</a:t>
            </a:fld>
            <a:endParaRPr lang="en-US" altLang="x-none">
              <a:latin typeface="Times New Roman" charset="0"/>
            </a:endParaRPr>
          </a:p>
        </p:txBody>
      </p:sp>
      <p:sp>
        <p:nvSpPr>
          <p:cNvPr id="419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Narrow" charset="0"/>
              <a:ea typeface="ＭＳ Ｐゴシック" charset="-128"/>
            </a:endParaRPr>
          </a:p>
        </p:txBody>
      </p:sp>
    </p:spTree>
    <p:extLst>
      <p:ext uri="{BB962C8B-B14F-4D97-AF65-F5344CB8AC3E}">
        <p14:creationId xmlns:p14="http://schemas.microsoft.com/office/powerpoint/2010/main" val="101090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42366A3-F9D3-CD49-85F9-CE551186547B}" type="slidenum">
              <a:rPr lang="en-GB" altLang="zh-CN" sz="1200">
                <a:latin typeface="Calibri" charset="0"/>
              </a:rPr>
              <a:pPr eaLnBrk="1" hangingPunct="1"/>
              <a:t>4</a:t>
            </a:fld>
            <a:endParaRPr lang="en-GB" altLang="zh-CN" sz="1200">
              <a:latin typeface="Calibri"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nl-NL">
              <a:latin typeface="Calibri"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pPr>
              <a:defRPr/>
            </a:pPr>
            <a:r>
              <a:rPr lang="nl-NL"/>
              <a:t>CONFIDENTIAL - PROPERTY OF HORSTEN INTERNATIONAL</a:t>
            </a:r>
          </a:p>
        </p:txBody>
      </p:sp>
    </p:spTree>
    <p:extLst>
      <p:ext uri="{BB962C8B-B14F-4D97-AF65-F5344CB8AC3E}">
        <p14:creationId xmlns:p14="http://schemas.microsoft.com/office/powerpoint/2010/main" val="193322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nl-BE" altLang="zh-CN" dirty="0">
              <a:latin typeface="Calibri" charset="0"/>
              <a:ea typeface="ＭＳ Ｐゴシック" charset="0"/>
              <a:cs typeface="ＭＳ Ｐゴシック" charset="0"/>
            </a:endParaRPr>
          </a:p>
          <a:p>
            <a:endParaRPr kumimoji="1" lang="zh-CN" altLang="en-US" dirty="0">
              <a:latin typeface="Calibri" charset="0"/>
              <a:ea typeface="ＭＳ Ｐゴシック" charset="0"/>
              <a:cs typeface="ＭＳ Ｐゴシック" charset="0"/>
            </a:endParaRPr>
          </a:p>
          <a:p>
            <a:endParaRPr kumimoji="1" lang="zh-CN" alt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2851D85-7B1F-9E4F-95A8-98669B8C4D03}" type="slidenum">
              <a:rPr lang="nl-BE" altLang="zh-CN" sz="1200">
                <a:latin typeface="Calibri" charset="0"/>
              </a:rPr>
              <a:pPr eaLnBrk="1" hangingPunct="1"/>
              <a:t>14</a:t>
            </a:fld>
            <a:endParaRPr lang="nl-BE" altLang="zh-CN" sz="1200">
              <a:latin typeface="Calibri" charset="0"/>
            </a:endParaRPr>
          </a:p>
        </p:txBody>
      </p:sp>
    </p:spTree>
    <p:extLst>
      <p:ext uri="{BB962C8B-B14F-4D97-AF65-F5344CB8AC3E}">
        <p14:creationId xmlns:p14="http://schemas.microsoft.com/office/powerpoint/2010/main" val="51451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GB" altLang="en-US">
              <a:ea typeface="ＭＳ Ｐゴシック"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BF71DB03-2262-A946-8D2B-69860711FFEF}" type="slidenum">
              <a:rPr lang="en-GB" altLang="en-US">
                <a:latin typeface="Calibri" charset="0"/>
              </a:rPr>
              <a:pPr/>
              <a:t>28</a:t>
            </a:fld>
            <a:endParaRPr lang="en-GB" altLang="en-US">
              <a:latin typeface="Calibri" charset="0"/>
            </a:endParaRPr>
          </a:p>
        </p:txBody>
      </p:sp>
      <p:sp>
        <p:nvSpPr>
          <p:cNvPr id="3277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GB" altLang="en-US">
                <a:latin typeface="Calibri" charset="0"/>
              </a:rPr>
              <a:t>ChinaTalk - VOKA Kempen</a:t>
            </a:r>
          </a:p>
        </p:txBody>
      </p:sp>
      <p:sp>
        <p:nvSpPr>
          <p:cNvPr id="32773"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en-US">
                <a:latin typeface="Calibri" charset="0"/>
              </a:rPr>
              <a:t>Selling Online in China</a:t>
            </a:r>
            <a:endParaRPr lang="en-GB" altLang="en-US">
              <a:latin typeface="Calibri" charset="0"/>
            </a:endParaRPr>
          </a:p>
        </p:txBody>
      </p:sp>
      <p:sp>
        <p:nvSpPr>
          <p:cNvPr id="32774" name="Date Placeholder 6"/>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a:latin typeface="Calibri" charset="0"/>
              </a:rPr>
              <a:t>5 september 2014</a:t>
            </a:r>
            <a:endParaRPr lang="en-GB" altLang="en-US">
              <a:latin typeface="Calibri" charset="0"/>
            </a:endParaRPr>
          </a:p>
        </p:txBody>
      </p:sp>
    </p:spTree>
    <p:extLst>
      <p:ext uri="{BB962C8B-B14F-4D97-AF65-F5344CB8AC3E}">
        <p14:creationId xmlns:p14="http://schemas.microsoft.com/office/powerpoint/2010/main" val="82278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t>© InterChina Consulting</a:t>
            </a:r>
          </a:p>
        </p:txBody>
      </p:sp>
      <p:sp>
        <p:nvSpPr>
          <p:cNvPr id="3379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C704F93-92F8-004F-B699-46F00EEDBD85}" type="slidenum">
              <a:rPr lang="en-GB" altLang="zh-CN" sz="1200"/>
              <a:pPr eaLnBrk="1" hangingPunct="1"/>
              <a:t>32</a:t>
            </a:fld>
            <a:endParaRPr lang="en-GB" altLang="zh-CN" sz="120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9045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t>© InterChina Consulting</a:t>
            </a:r>
          </a:p>
        </p:txBody>
      </p:sp>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5FBA0F7-DDBA-B642-9B3E-81EF0A8028AB}" type="slidenum">
              <a:rPr lang="en-GB" altLang="zh-CN" sz="1200"/>
              <a:pPr eaLnBrk="1" hangingPunct="1"/>
              <a:t>62</a:t>
            </a:fld>
            <a:endParaRPr lang="en-GB" altLang="zh-CN" sz="1200"/>
          </a:p>
        </p:txBody>
      </p:sp>
      <p:sp>
        <p:nvSpPr>
          <p:cNvPr id="337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6"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128"/>
            </a:endParaRPr>
          </a:p>
        </p:txBody>
      </p:sp>
    </p:spTree>
    <p:extLst>
      <p:ext uri="{BB962C8B-B14F-4D97-AF65-F5344CB8AC3E}">
        <p14:creationId xmlns:p14="http://schemas.microsoft.com/office/powerpoint/2010/main" val="108751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t>© InterChina Consulting</a:t>
            </a:r>
          </a:p>
        </p:txBody>
      </p:sp>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5FBA0F7-DDBA-B642-9B3E-81EF0A8028AB}" type="slidenum">
              <a:rPr lang="en-GB" altLang="zh-CN" sz="1200"/>
              <a:pPr eaLnBrk="1" hangingPunct="1"/>
              <a:t>63</a:t>
            </a:fld>
            <a:endParaRPr lang="en-GB" altLang="zh-CN" sz="1200"/>
          </a:p>
        </p:txBody>
      </p:sp>
      <p:sp>
        <p:nvSpPr>
          <p:cNvPr id="337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6"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128"/>
            </a:endParaRPr>
          </a:p>
        </p:txBody>
      </p:sp>
    </p:spTree>
    <p:extLst>
      <p:ext uri="{BB962C8B-B14F-4D97-AF65-F5344CB8AC3E}">
        <p14:creationId xmlns:p14="http://schemas.microsoft.com/office/powerpoint/2010/main" val="189712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t>© InterChina Consulting</a:t>
            </a:r>
          </a:p>
        </p:txBody>
      </p:sp>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5FBA0F7-DDBA-B642-9B3E-81EF0A8028AB}" type="slidenum">
              <a:rPr lang="en-GB" altLang="zh-CN" sz="1200"/>
              <a:pPr eaLnBrk="1" hangingPunct="1"/>
              <a:t>64</a:t>
            </a:fld>
            <a:endParaRPr lang="en-GB" altLang="zh-CN" sz="1200"/>
          </a:p>
        </p:txBody>
      </p:sp>
      <p:sp>
        <p:nvSpPr>
          <p:cNvPr id="337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6"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128"/>
            </a:endParaRPr>
          </a:p>
        </p:txBody>
      </p:sp>
    </p:spTree>
    <p:extLst>
      <p:ext uri="{BB962C8B-B14F-4D97-AF65-F5344CB8AC3E}">
        <p14:creationId xmlns:p14="http://schemas.microsoft.com/office/powerpoint/2010/main" val="155258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t>© InterChina Consulting</a:t>
            </a:r>
          </a:p>
        </p:txBody>
      </p:sp>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5FBA0F7-DDBA-B642-9B3E-81EF0A8028AB}" type="slidenum">
              <a:rPr lang="en-GB" altLang="zh-CN" sz="1200"/>
              <a:pPr eaLnBrk="1" hangingPunct="1"/>
              <a:t>65</a:t>
            </a:fld>
            <a:endParaRPr lang="en-GB" altLang="zh-CN" sz="1200"/>
          </a:p>
        </p:txBody>
      </p:sp>
      <p:sp>
        <p:nvSpPr>
          <p:cNvPr id="337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6"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128"/>
            </a:endParaRPr>
          </a:p>
        </p:txBody>
      </p:sp>
    </p:spTree>
    <p:extLst>
      <p:ext uri="{BB962C8B-B14F-4D97-AF65-F5344CB8AC3E}">
        <p14:creationId xmlns:p14="http://schemas.microsoft.com/office/powerpoint/2010/main" val="23484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36A9A7-D0C6-A74F-9C79-D060A03BE74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4B2EEECB-8887-1442-9D95-45D30CE00B49}" type="slidenum">
              <a:rPr lang="nl-BE" altLang="zh-CN" smtClean="0"/>
              <a:pPr/>
              <a:t>‹nr.›</a:t>
            </a:fld>
            <a:endParaRPr lang="nl-BE" altLang="zh-CN"/>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58386B5-9759-CB42-93EE-7FE998DAA72F}" type="slidenum">
              <a:rPr lang="nl-BE" altLang="zh-CN" smtClean="0"/>
              <a:pPr/>
              <a:t>‹nr.›</a:t>
            </a:fld>
            <a:endParaRPr lang="nl-BE"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58386B5-9759-CB42-93EE-7FE998DAA72F}" type="slidenum">
              <a:rPr lang="nl-BE" altLang="zh-CN" smtClean="0"/>
              <a:pPr/>
              <a:t>‹nr.›</a:t>
            </a:fld>
            <a:endParaRPr lang="nl-BE" altLang="zh-C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58386B5-9759-CB42-93EE-7FE998DAA72F}" type="slidenum">
              <a:rPr lang="nl-BE" altLang="zh-CN" smtClean="0"/>
              <a:pPr/>
              <a:t>‹nr.›</a:t>
            </a:fld>
            <a:endParaRPr lang="nl-BE"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58386B5-9759-CB42-93EE-7FE998DAA72F}" type="slidenum">
              <a:rPr lang="nl-BE" altLang="zh-CN" smtClean="0"/>
              <a:pPr/>
              <a:t>‹nr.›</a:t>
            </a:fld>
            <a:endParaRPr lang="nl-BE" altLang="zh-C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58386B5-9759-CB42-93EE-7FE998DAA72F}" type="slidenum">
              <a:rPr lang="nl-BE" altLang="zh-CN" smtClean="0"/>
              <a:pPr/>
              <a:t>‹nr.›</a:t>
            </a:fld>
            <a:endParaRPr lang="nl-BE"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2F998-998C-A441-983C-16D0059C6D96}"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6E4E1AE5-0D93-E64D-88E0-867BEC60CE0F}" type="slidenum">
              <a:rPr lang="nl-BE" altLang="zh-CN" smtClean="0"/>
              <a:pPr/>
              <a:t>‹nr.›</a:t>
            </a:fld>
            <a:endParaRPr lang="nl-BE"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120ADB-42AC-AC41-99FF-0DCD8D6546D6}"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EEF99B28-229F-3748-8652-5E1EE2517E10}" type="slidenum">
              <a:rPr lang="nl-BE" altLang="zh-CN" smtClean="0"/>
              <a:pPr/>
              <a:t>‹nr.›</a:t>
            </a:fld>
            <a:endParaRPr lang="nl-BE" altLang="zh-CN"/>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 with Laptop Mock Up">
    <p:spTree>
      <p:nvGrpSpPr>
        <p:cNvPr id="1" name=""/>
        <p:cNvGrpSpPr/>
        <p:nvPr/>
      </p:nvGrpSpPr>
      <p:grpSpPr>
        <a:xfrm>
          <a:off x="0" y="0"/>
          <a:ext cx="0" cy="0"/>
          <a:chOff x="0" y="0"/>
          <a:chExt cx="0" cy="0"/>
        </a:xfrm>
      </p:grpSpPr>
      <p:sp>
        <p:nvSpPr>
          <p:cNvPr id="2" name="Title 1"/>
          <p:cNvSpPr>
            <a:spLocks noGrp="1"/>
          </p:cNvSpPr>
          <p:nvPr>
            <p:ph type="title"/>
          </p:nvPr>
        </p:nvSpPr>
        <p:spPr>
          <a:xfrm>
            <a:off x="551384" y="358408"/>
            <a:ext cx="8712968" cy="709868"/>
          </a:xfrm>
          <a:prstGeom prst="rect">
            <a:avLst/>
          </a:prstGeom>
        </p:spPr>
        <p:txBody>
          <a:bodyPr>
            <a:normAutofit/>
          </a:bodyPr>
          <a:lstStyle>
            <a:lvl1pPr algn="ctr">
              <a:defRPr sz="3867" b="1">
                <a:solidFill>
                  <a:srgbClr val="002060"/>
                </a:solidFill>
                <a:latin typeface="Raleway" charset="0"/>
                <a:ea typeface="Raleway" charset="0"/>
                <a:cs typeface="Raleway" charset="0"/>
              </a:defRPr>
            </a:lvl1pPr>
          </a:lstStyle>
          <a:p>
            <a:r>
              <a:rPr lang="en-US" dirty="0"/>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1519553"/>
            <a:ext cx="8020239" cy="4805920"/>
          </a:xfrm>
          <a:prstGeom prst="rect">
            <a:avLst/>
          </a:prstGeom>
        </p:spPr>
      </p:pic>
      <p:sp>
        <p:nvSpPr>
          <p:cNvPr id="15" name="Picture Placeholder 13"/>
          <p:cNvSpPr>
            <a:spLocks noGrp="1"/>
          </p:cNvSpPr>
          <p:nvPr>
            <p:ph type="pic" sz="quarter" idx="15"/>
          </p:nvPr>
        </p:nvSpPr>
        <p:spPr>
          <a:xfrm>
            <a:off x="1775520" y="1894946"/>
            <a:ext cx="6460863" cy="3624316"/>
          </a:xfrm>
          <a:prstGeom prst="rect">
            <a:avLst/>
          </a:prstGeom>
        </p:spPr>
        <p:txBody>
          <a:bodyPr anchor="ctr">
            <a:normAutofit/>
          </a:bodyPr>
          <a:lstStyle>
            <a:lvl1pPr algn="ctr">
              <a:defRPr sz="2133">
                <a:solidFill>
                  <a:schemeClr val="tx2"/>
                </a:solidFill>
              </a:defRPr>
            </a:lvl1pPr>
          </a:lstStyle>
          <a:p>
            <a:r>
              <a:rPr lang="en-US"/>
              <a:t>Click icon to add picture</a:t>
            </a:r>
            <a:endParaRPr lang="en-PH"/>
          </a:p>
        </p:txBody>
      </p:sp>
    </p:spTree>
    <p:extLst>
      <p:ext uri="{BB962C8B-B14F-4D97-AF65-F5344CB8AC3E}">
        <p14:creationId xmlns:p14="http://schemas.microsoft.com/office/powerpoint/2010/main" val="1294600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with Laptop Mock Up">
    <p:spTree>
      <p:nvGrpSpPr>
        <p:cNvPr id="1" name=""/>
        <p:cNvGrpSpPr/>
        <p:nvPr/>
      </p:nvGrpSpPr>
      <p:grpSpPr>
        <a:xfrm>
          <a:off x="0" y="0"/>
          <a:ext cx="0" cy="0"/>
          <a:chOff x="0" y="0"/>
          <a:chExt cx="0" cy="0"/>
        </a:xfrm>
      </p:grpSpPr>
      <p:sp>
        <p:nvSpPr>
          <p:cNvPr id="2" name="Title 1"/>
          <p:cNvSpPr>
            <a:spLocks noGrp="1"/>
          </p:cNvSpPr>
          <p:nvPr>
            <p:ph type="title"/>
          </p:nvPr>
        </p:nvSpPr>
        <p:spPr>
          <a:xfrm>
            <a:off x="314631" y="365126"/>
            <a:ext cx="11497188" cy="709868"/>
          </a:xfrm>
          <a:prstGeom prst="rect">
            <a:avLst/>
          </a:prstGeom>
        </p:spPr>
        <p:txBody>
          <a:bodyPr>
            <a:normAutofit/>
          </a:bodyPr>
          <a:lstStyle>
            <a:lvl1pPr algn="ctr">
              <a:defRPr sz="3867" b="1">
                <a:solidFill>
                  <a:srgbClr val="002060"/>
                </a:solidFill>
              </a:defRPr>
            </a:lvl1pPr>
          </a:lstStyle>
          <a:p>
            <a:r>
              <a:rPr lang="en-US" dirty="0"/>
              <a:t>Click to edit Master title style</a:t>
            </a:r>
          </a:p>
        </p:txBody>
      </p:sp>
      <p:sp>
        <p:nvSpPr>
          <p:cNvPr id="12" name="Rectangle 11"/>
          <p:cNvSpPr/>
          <p:nvPr userDrawn="1"/>
        </p:nvSpPr>
        <p:spPr>
          <a:xfrm>
            <a:off x="6488387" y="2444013"/>
            <a:ext cx="5703613" cy="260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Text Placeholder 3"/>
          <p:cNvSpPr>
            <a:spLocks noGrp="1"/>
          </p:cNvSpPr>
          <p:nvPr>
            <p:ph type="body" sz="quarter" idx="14"/>
          </p:nvPr>
        </p:nvSpPr>
        <p:spPr>
          <a:xfrm>
            <a:off x="6916665" y="2703269"/>
            <a:ext cx="4988911" cy="2082441"/>
          </a:xfrm>
          <a:prstGeom prst="rect">
            <a:avLst/>
          </a:prstGeom>
        </p:spPr>
        <p:txBody>
          <a:bodyPr/>
          <a:lstStyle>
            <a:lvl1pPr marL="0" indent="0">
              <a:buFontTx/>
              <a:buNone/>
              <a:defRPr sz="2400">
                <a:solidFill>
                  <a:schemeClr val="bg1"/>
                </a:solidFill>
              </a:defRPr>
            </a:lvl1pPr>
            <a:lvl2pPr>
              <a:buClr>
                <a:schemeClr val="tx1"/>
              </a:buClr>
              <a:defRPr>
                <a:solidFill>
                  <a:schemeClr val="tx2"/>
                </a:solidFill>
              </a:defRPr>
            </a:lvl2pPr>
            <a:lvl3pPr marL="1142971" indent="-228594">
              <a:buClr>
                <a:schemeClr val="tx1"/>
              </a:buClr>
              <a:buFont typeface="Wingdings" panose="05000000000000000000" pitchFamily="2" charset="2"/>
              <a:buChar char="§"/>
              <a:defRPr>
                <a:solidFill>
                  <a:schemeClr val="tx2"/>
                </a:solidFill>
              </a:defRPr>
            </a:lvl3pPr>
            <a:lvl4pPr marL="1600160" indent="-228594">
              <a:buClr>
                <a:schemeClr val="tx1"/>
              </a:buClr>
              <a:buFont typeface="Wingdings" panose="05000000000000000000" pitchFamily="2" charset="2"/>
              <a:buChar char="ü"/>
              <a:defRPr>
                <a:solidFill>
                  <a:schemeClr val="tx2"/>
                </a:solidFill>
              </a:defRPr>
            </a:lvl4pPr>
          </a:lstStyle>
          <a:p>
            <a:pPr lvl="0"/>
            <a:r>
              <a:rPr lang="en-US"/>
              <a:t>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204" y="1900477"/>
            <a:ext cx="6487485" cy="3887457"/>
          </a:xfrm>
          <a:prstGeom prst="rect">
            <a:avLst/>
          </a:prstGeom>
        </p:spPr>
      </p:pic>
      <p:sp>
        <p:nvSpPr>
          <p:cNvPr id="15" name="Picture Placeholder 13"/>
          <p:cNvSpPr>
            <a:spLocks noGrp="1"/>
          </p:cNvSpPr>
          <p:nvPr>
            <p:ph type="pic" sz="quarter" idx="15"/>
          </p:nvPr>
        </p:nvSpPr>
        <p:spPr>
          <a:xfrm>
            <a:off x="1178180" y="2159000"/>
            <a:ext cx="5226123" cy="2997200"/>
          </a:xfrm>
          <a:prstGeom prst="rect">
            <a:avLst/>
          </a:prstGeom>
        </p:spPr>
        <p:txBody>
          <a:bodyPr anchor="ctr">
            <a:normAutofit/>
          </a:bodyPr>
          <a:lstStyle>
            <a:lvl1pPr algn="ctr">
              <a:defRPr sz="2133">
                <a:solidFill>
                  <a:schemeClr val="tx2"/>
                </a:solidFill>
              </a:defRPr>
            </a:lvl1pPr>
          </a:lstStyle>
          <a:p>
            <a:r>
              <a:rPr lang="en-US"/>
              <a:t>Click icon to add picture</a:t>
            </a:r>
            <a:endParaRPr lang="en-PH"/>
          </a:p>
        </p:txBody>
      </p:sp>
    </p:spTree>
    <p:extLst>
      <p:ext uri="{BB962C8B-B14F-4D97-AF65-F5344CB8AC3E}">
        <p14:creationId xmlns:p14="http://schemas.microsoft.com/office/powerpoint/2010/main" val="6836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3 Images Mock Up">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314631" y="285179"/>
            <a:ext cx="11497188" cy="709868"/>
          </a:xfrm>
          <a:prstGeom prst="rect">
            <a:avLst/>
          </a:prstGeom>
        </p:spPr>
        <p:txBody>
          <a:bodyPr>
            <a:normAutofit/>
          </a:bodyPr>
          <a:lstStyle>
            <a:lvl1pPr algn="l">
              <a:defRPr sz="3867" b="1"/>
            </a:lvl1pPr>
          </a:lstStyle>
          <a:p>
            <a:r>
              <a:rPr lang="en-US" dirty="0"/>
              <a:t>CLICK TO EDIT MASTER TITLE STYLE</a:t>
            </a:r>
          </a:p>
        </p:txBody>
      </p:sp>
      <p:sp>
        <p:nvSpPr>
          <p:cNvPr id="30" name="Picture Placeholder 9"/>
          <p:cNvSpPr>
            <a:spLocks noGrp="1"/>
          </p:cNvSpPr>
          <p:nvPr>
            <p:ph type="pic" sz="quarter" idx="15"/>
          </p:nvPr>
        </p:nvSpPr>
        <p:spPr>
          <a:xfrm>
            <a:off x="3477775" y="1916832"/>
            <a:ext cx="2042161" cy="3626739"/>
          </a:xfrm>
          <a:prstGeom prst="rect">
            <a:avLst/>
          </a:prstGeom>
        </p:spPr>
        <p:txBody>
          <a:bodyPr anchor="ctr">
            <a:normAutofit/>
          </a:bodyPr>
          <a:lstStyle>
            <a:lvl1pPr algn="ctr">
              <a:defRPr sz="2000">
                <a:solidFill>
                  <a:schemeClr val="tx2"/>
                </a:solidFill>
              </a:defRPr>
            </a:lvl1pPr>
          </a:lstStyle>
          <a:p>
            <a:r>
              <a:rPr lang="en-US" dirty="0"/>
              <a:t>Click icon to add picture</a:t>
            </a:r>
            <a:endParaRPr lang="en-PH" dirty="0"/>
          </a:p>
        </p:txBody>
      </p:sp>
      <p:pic>
        <p:nvPicPr>
          <p:cNvPr id="29" name="Picture 28"/>
          <p:cNvPicPr>
            <a:picLocks noChangeAspect="1"/>
          </p:cNvPicPr>
          <p:nvPr userDrawn="1"/>
        </p:nvPicPr>
        <p:blipFill>
          <a:blip r:embed="rId2"/>
          <a:stretch>
            <a:fillRect/>
          </a:stretch>
        </p:blipFill>
        <p:spPr>
          <a:xfrm>
            <a:off x="2800082" y="1113728"/>
            <a:ext cx="3291569" cy="513553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0151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B4EE7-A544-B847-914C-40360A836471}"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A3DDC4E9-BFA6-F84B-8FA5-4988631A0850}" type="slidenum">
              <a:rPr lang="nl-BE" altLang="zh-CN" smtClean="0"/>
              <a:pPr/>
              <a:t>‹nr.›</a:t>
            </a:fld>
            <a:endParaRPr lang="nl-BE"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DE426-567A-9344-86A0-2E39809C376C}" type="datetime1">
              <a:rPr lang="nl-BE" altLang="zh-CN" smtClean="0"/>
              <a:pPr/>
              <a:t>30/08/2017</a:t>
            </a:fld>
            <a:endParaRPr lang="nl-BE" altLang="zh-CN"/>
          </a:p>
        </p:txBody>
      </p:sp>
      <p:sp>
        <p:nvSpPr>
          <p:cNvPr id="5" name="Footer Placeholder 4"/>
          <p:cNvSpPr>
            <a:spLocks noGrp="1"/>
          </p:cNvSpPr>
          <p:nvPr>
            <p:ph type="ftr" sz="quarter" idx="11"/>
          </p:nvPr>
        </p:nvSpPr>
        <p:spPr/>
        <p:txBody>
          <a:bodyPr/>
          <a:lstStyle/>
          <a:p>
            <a:endParaRPr lang="nl-NL" altLang="en-US"/>
          </a:p>
        </p:txBody>
      </p:sp>
      <p:sp>
        <p:nvSpPr>
          <p:cNvPr id="6" name="Slide Number Placeholder 5"/>
          <p:cNvSpPr>
            <a:spLocks noGrp="1"/>
          </p:cNvSpPr>
          <p:nvPr>
            <p:ph type="sldNum" sz="quarter" idx="12"/>
          </p:nvPr>
        </p:nvSpPr>
        <p:spPr/>
        <p:txBody>
          <a:bodyPr/>
          <a:lstStyle/>
          <a:p>
            <a:fld id="{E0C3C5AE-EF2E-184D-9423-F50CDDE1E889}" type="slidenum">
              <a:rPr lang="nl-BE" altLang="zh-CN" smtClean="0"/>
              <a:pPr/>
              <a:t>‹nr.›</a:t>
            </a:fld>
            <a:endParaRPr lang="nl-BE"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3E2B4-E3FC-5A46-B24E-C86973A581AC}" type="datetime1">
              <a:rPr lang="nl-BE" altLang="zh-CN" smtClean="0"/>
              <a:pPr/>
              <a:t>30/08/2017</a:t>
            </a:fld>
            <a:endParaRPr lang="nl-BE" altLang="zh-CN"/>
          </a:p>
        </p:txBody>
      </p:sp>
      <p:sp>
        <p:nvSpPr>
          <p:cNvPr id="6" name="Footer Placeholder 5"/>
          <p:cNvSpPr>
            <a:spLocks noGrp="1"/>
          </p:cNvSpPr>
          <p:nvPr>
            <p:ph type="ftr" sz="quarter" idx="11"/>
          </p:nvPr>
        </p:nvSpPr>
        <p:spPr/>
        <p:txBody>
          <a:bodyPr/>
          <a:lstStyle/>
          <a:p>
            <a:endParaRPr lang="nl-NL" altLang="en-US"/>
          </a:p>
        </p:txBody>
      </p:sp>
      <p:sp>
        <p:nvSpPr>
          <p:cNvPr id="7" name="Slide Number Placeholder 6"/>
          <p:cNvSpPr>
            <a:spLocks noGrp="1"/>
          </p:cNvSpPr>
          <p:nvPr>
            <p:ph type="sldNum" sz="quarter" idx="12"/>
          </p:nvPr>
        </p:nvSpPr>
        <p:spPr/>
        <p:txBody>
          <a:bodyPr/>
          <a:lstStyle/>
          <a:p>
            <a:fld id="{4E53729C-B399-324E-9589-DF2B33690AA2}" type="slidenum">
              <a:rPr lang="nl-BE" altLang="zh-CN" smtClean="0"/>
              <a:pPr/>
              <a:t>‹nr.›</a:t>
            </a:fld>
            <a:endParaRPr lang="nl-BE"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A5A4A-EB67-3A40-904A-8C2BE703DA9D}" type="datetime1">
              <a:rPr lang="nl-BE" altLang="zh-CN" smtClean="0"/>
              <a:pPr/>
              <a:t>30/08/2017</a:t>
            </a:fld>
            <a:endParaRPr lang="nl-BE" altLang="zh-CN"/>
          </a:p>
        </p:txBody>
      </p:sp>
      <p:sp>
        <p:nvSpPr>
          <p:cNvPr id="8" name="Footer Placeholder 7"/>
          <p:cNvSpPr>
            <a:spLocks noGrp="1"/>
          </p:cNvSpPr>
          <p:nvPr>
            <p:ph type="ftr" sz="quarter" idx="11"/>
          </p:nvPr>
        </p:nvSpPr>
        <p:spPr/>
        <p:txBody>
          <a:bodyPr/>
          <a:lstStyle/>
          <a:p>
            <a:endParaRPr lang="nl-NL" altLang="en-US"/>
          </a:p>
        </p:txBody>
      </p:sp>
      <p:sp>
        <p:nvSpPr>
          <p:cNvPr id="9" name="Slide Number Placeholder 8"/>
          <p:cNvSpPr>
            <a:spLocks noGrp="1"/>
          </p:cNvSpPr>
          <p:nvPr>
            <p:ph type="sldNum" sz="quarter" idx="12"/>
          </p:nvPr>
        </p:nvSpPr>
        <p:spPr/>
        <p:txBody>
          <a:bodyPr/>
          <a:lstStyle/>
          <a:p>
            <a:fld id="{FF3CDD7E-6E99-B94D-809D-ADDE607EED9D}" type="slidenum">
              <a:rPr lang="nl-BE" altLang="zh-CN" smtClean="0"/>
              <a:pPr/>
              <a:t>‹nr.›</a:t>
            </a:fld>
            <a:endParaRPr lang="nl-BE"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07B4E8-1325-E544-B27C-E3AB72E7385E}" type="datetime1">
              <a:rPr lang="nl-BE" altLang="zh-CN" smtClean="0"/>
              <a:pPr/>
              <a:t>30/08/2017</a:t>
            </a:fld>
            <a:endParaRPr lang="nl-BE" altLang="zh-CN"/>
          </a:p>
        </p:txBody>
      </p:sp>
      <p:sp>
        <p:nvSpPr>
          <p:cNvPr id="4" name="Footer Placeholder 3"/>
          <p:cNvSpPr>
            <a:spLocks noGrp="1"/>
          </p:cNvSpPr>
          <p:nvPr>
            <p:ph type="ftr" sz="quarter" idx="11"/>
          </p:nvPr>
        </p:nvSpPr>
        <p:spPr/>
        <p:txBody>
          <a:bodyPr/>
          <a:lstStyle/>
          <a:p>
            <a:endParaRPr lang="nl-NL" altLang="en-US"/>
          </a:p>
        </p:txBody>
      </p:sp>
      <p:sp>
        <p:nvSpPr>
          <p:cNvPr id="5" name="Slide Number Placeholder 4"/>
          <p:cNvSpPr>
            <a:spLocks noGrp="1"/>
          </p:cNvSpPr>
          <p:nvPr>
            <p:ph type="sldNum" sz="quarter" idx="12"/>
          </p:nvPr>
        </p:nvSpPr>
        <p:spPr/>
        <p:txBody>
          <a:bodyPr/>
          <a:lstStyle/>
          <a:p>
            <a:fld id="{916F8ABF-86EE-F147-AB97-3AF32945B1A7}" type="slidenum">
              <a:rPr lang="nl-BE" altLang="zh-CN" smtClean="0"/>
              <a:pPr/>
              <a:t>‹nr.›</a:t>
            </a:fld>
            <a:endParaRPr lang="nl-BE"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B1233-5D6F-F943-8F36-D56CE604C41C}" type="datetime1">
              <a:rPr lang="nl-BE" altLang="zh-CN" smtClean="0"/>
              <a:pPr/>
              <a:t>30/08/2017</a:t>
            </a:fld>
            <a:endParaRPr lang="nl-BE" altLang="zh-CN"/>
          </a:p>
        </p:txBody>
      </p:sp>
      <p:sp>
        <p:nvSpPr>
          <p:cNvPr id="3" name="Footer Placeholder 2"/>
          <p:cNvSpPr>
            <a:spLocks noGrp="1"/>
          </p:cNvSpPr>
          <p:nvPr>
            <p:ph type="ftr" sz="quarter" idx="11"/>
          </p:nvPr>
        </p:nvSpPr>
        <p:spPr/>
        <p:txBody>
          <a:bodyPr/>
          <a:lstStyle/>
          <a:p>
            <a:endParaRPr lang="nl-NL" altLang="en-US"/>
          </a:p>
        </p:txBody>
      </p:sp>
      <p:sp>
        <p:nvSpPr>
          <p:cNvPr id="4" name="Slide Number Placeholder 3"/>
          <p:cNvSpPr>
            <a:spLocks noGrp="1"/>
          </p:cNvSpPr>
          <p:nvPr>
            <p:ph type="sldNum" sz="quarter" idx="12"/>
          </p:nvPr>
        </p:nvSpPr>
        <p:spPr/>
        <p:txBody>
          <a:bodyPr/>
          <a:lstStyle/>
          <a:p>
            <a:fld id="{6948BA3B-8069-874B-8D6C-E1DF5FC2BEA6}" type="slidenum">
              <a:rPr lang="nl-BE" altLang="zh-CN" smtClean="0"/>
              <a:pPr/>
              <a:t>‹nr.›</a:t>
            </a:fld>
            <a:endParaRPr lang="nl-BE" altLang="zh-CN"/>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44545A-08CD-8E4E-8718-6306E3A2F274}" type="datetime1">
              <a:rPr lang="nl-BE" altLang="zh-CN" smtClean="0"/>
              <a:pPr/>
              <a:t>30/08/2017</a:t>
            </a:fld>
            <a:endParaRPr lang="nl-BE" altLang="zh-CN"/>
          </a:p>
        </p:txBody>
      </p:sp>
      <p:sp>
        <p:nvSpPr>
          <p:cNvPr id="6" name="Footer Placeholder 5"/>
          <p:cNvSpPr>
            <a:spLocks noGrp="1"/>
          </p:cNvSpPr>
          <p:nvPr>
            <p:ph type="ftr" sz="quarter" idx="11"/>
          </p:nvPr>
        </p:nvSpPr>
        <p:spPr/>
        <p:txBody>
          <a:bodyPr/>
          <a:lstStyle/>
          <a:p>
            <a:endParaRPr lang="nl-NL" altLang="en-US"/>
          </a:p>
        </p:txBody>
      </p:sp>
      <p:sp>
        <p:nvSpPr>
          <p:cNvPr id="7" name="Slide Number Placeholder 6"/>
          <p:cNvSpPr>
            <a:spLocks noGrp="1"/>
          </p:cNvSpPr>
          <p:nvPr>
            <p:ph type="sldNum" sz="quarter" idx="12"/>
          </p:nvPr>
        </p:nvSpPr>
        <p:spPr/>
        <p:txBody>
          <a:bodyPr/>
          <a:lstStyle/>
          <a:p>
            <a:fld id="{AD889D80-398B-0340-B8FA-841A1D8D2D47}" type="slidenum">
              <a:rPr lang="nl-BE" altLang="zh-CN" smtClean="0"/>
              <a:pPr/>
              <a:t>‹nr.›</a:t>
            </a:fld>
            <a:endParaRPr lang="nl-BE" altLang="zh-CN"/>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6626DC-0492-6845-B8ED-1932A6610F35}" type="slidenum">
              <a:rPr lang="nl-BE" altLang="zh-CN" smtClean="0"/>
              <a:pPr/>
              <a:t>‹nr.›</a:t>
            </a:fld>
            <a:endParaRPr lang="nl-BE" altLang="zh-CN"/>
          </a:p>
        </p:txBody>
      </p:sp>
      <p:sp>
        <p:nvSpPr>
          <p:cNvPr id="5" name="Date Placeholder 4"/>
          <p:cNvSpPr>
            <a:spLocks noGrp="1"/>
          </p:cNvSpPr>
          <p:nvPr>
            <p:ph type="dt" sz="half" idx="10"/>
          </p:nvPr>
        </p:nvSpPr>
        <p:spPr/>
        <p:txBody>
          <a:bodyPr/>
          <a:lstStyle/>
          <a:p>
            <a:fld id="{E8A8BF81-FDB1-C14B-A5BC-C9E573AF34D4}" type="datetime1">
              <a:rPr lang="nl-BE" altLang="zh-CN" smtClean="0"/>
              <a:pPr/>
              <a:t>30/08/2017</a:t>
            </a:fld>
            <a:endParaRPr lang="nl-BE"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A3AE3F-F1AC-7F4A-8AAA-EA22D99F4100}" type="datetime1">
              <a:rPr lang="nl-BE" altLang="zh-CN" smtClean="0"/>
              <a:pPr/>
              <a:t>30/08/2017</a:t>
            </a:fld>
            <a:endParaRPr lang="nl-BE" altLang="zh-C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58386B5-9759-CB42-93EE-7FE998DAA72F}" type="slidenum">
              <a:rPr lang="nl-BE" altLang="zh-CN" smtClean="0"/>
              <a:pPr/>
              <a:t>‹nr.›</a:t>
            </a:fld>
            <a:endParaRPr lang="nl-BE" altLang="zh-CN"/>
          </a:p>
        </p:txBody>
      </p:sp>
    </p:spTree>
    <p:extLst>
      <p:ext uri="{BB962C8B-B14F-4D97-AF65-F5344CB8AC3E}">
        <p14:creationId xmlns:p14="http://schemas.microsoft.com/office/powerpoint/2010/main" val="147708036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7" r:id="rId17"/>
    <p:sldLayoutId id="2147483854" r:id="rId18"/>
    <p:sldLayoutId id="2147483855"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2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hyperlink" Target="http://www.otn.be/" TargetMode="External"/><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jpeg"/><Relationship Id="rId3" Type="http://schemas.openxmlformats.org/officeDocument/2006/relationships/image" Target="../media/image22.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jpeg"/><Relationship Id="rId7" Type="http://schemas.openxmlformats.org/officeDocument/2006/relationships/image" Target="../media/image26.png"/><Relationship Id="rId12" Type="http://schemas.openxmlformats.org/officeDocument/2006/relationships/image" Target="../media/image30.jpeg"/><Relationship Id="rId17" Type="http://schemas.openxmlformats.org/officeDocument/2006/relationships/image" Target="../media/image34.jpe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jpg"/><Relationship Id="rId2" Type="http://schemas.openxmlformats.org/officeDocument/2006/relationships/image" Target="../media/image21.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jpeg"/><Relationship Id="rId41"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jpeg"/><Relationship Id="rId24" Type="http://schemas.openxmlformats.org/officeDocument/2006/relationships/image" Target="../media/image41.jpe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 Type="http://schemas.openxmlformats.org/officeDocument/2006/relationships/image" Target="../media/image24.jpe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10" Type="http://schemas.openxmlformats.org/officeDocument/2006/relationships/image" Target="../media/image28.jpeg"/><Relationship Id="rId19" Type="http://schemas.openxmlformats.org/officeDocument/2006/relationships/image" Target="../media/image36.png"/><Relationship Id="rId31" Type="http://schemas.openxmlformats.org/officeDocument/2006/relationships/image" Target="../media/image48.png"/><Relationship Id="rId44" Type="http://schemas.openxmlformats.org/officeDocument/2006/relationships/image" Target="../media/image61.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jpeg"/><Relationship Id="rId48" Type="http://schemas.openxmlformats.org/officeDocument/2006/relationships/image" Target="../media/image65.png"/><Relationship Id="rId8" Type="http://schemas.openxmlformats.org/officeDocument/2006/relationships/hyperlink" Target="http://www.dentamundi.com/" TargetMode="External"/><Relationship Id="rId51" Type="http://schemas.openxmlformats.org/officeDocument/2006/relationships/image" Target="../media/image68.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0.emf"/></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eel copy.jpg"/>
          <p:cNvPicPr>
            <a:picLocks noChangeAspect="1"/>
          </p:cNvPicPr>
          <p:nvPr/>
        </p:nvPicPr>
        <p:blipFill rotWithShape="1">
          <a:blip r:embed="rId2" cstate="email">
            <a:extLst>
              <a:ext uri="{28A0092B-C50C-407E-A947-70E740481C1C}">
                <a14:useLocalDpi xmlns:a14="http://schemas.microsoft.com/office/drawing/2010/main"/>
              </a:ext>
            </a:extLst>
          </a:blip>
          <a:srcRect l="22015" t="1615" r="20132"/>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5" name="Picture 4"/>
          <p:cNvPicPr/>
          <p:nvPr/>
        </p:nvPicPr>
        <p:blipFill>
          <a:blip r:embed="rId3">
            <a:alphaModFix amt="20000"/>
            <a:extLst>
              <a:ext uri="{28A0092B-C50C-407E-A947-70E740481C1C}">
                <a14:useLocalDpi xmlns:a14="http://schemas.microsoft.com/office/drawing/2010/main"/>
              </a:ext>
            </a:extLst>
          </a:blip>
          <a:srcRect/>
          <a:stretch>
            <a:fillRect/>
          </a:stretch>
        </p:blipFill>
        <p:spPr bwMode="auto">
          <a:xfrm>
            <a:off x="5028289" y="3428999"/>
            <a:ext cx="4248472" cy="2520280"/>
          </a:xfrm>
          <a:prstGeom prst="rect">
            <a:avLst/>
          </a:prstGeom>
          <a:noFill/>
          <a:ln>
            <a:noFill/>
          </a:ln>
          <a:extLst/>
        </p:spPr>
      </p:pic>
      <p:sp>
        <p:nvSpPr>
          <p:cNvPr id="9" name="Rectangle 3"/>
          <p:cNvSpPr txBox="1">
            <a:spLocks noChangeArrowheads="1"/>
          </p:cNvSpPr>
          <p:nvPr/>
        </p:nvSpPr>
        <p:spPr>
          <a:xfrm>
            <a:off x="4660632" y="2348880"/>
            <a:ext cx="5154334" cy="324036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fontAlgn="auto">
              <a:lnSpc>
                <a:spcPct val="120000"/>
              </a:lnSpc>
              <a:spcBef>
                <a:spcPts val="600"/>
              </a:spcBef>
              <a:spcAft>
                <a:spcPts val="600"/>
              </a:spcAft>
              <a:defRPr/>
            </a:pPr>
            <a:r>
              <a:rPr lang="en-US" sz="3000" b="1" spc="300" dirty="0" err="1">
                <a:solidFill>
                  <a:schemeClr val="bg2">
                    <a:lumMod val="25000"/>
                  </a:schemeClr>
                </a:solidFill>
                <a:ea typeface="ＭＳ Ｐゴシック" pitchFamily="-112" charset="-128"/>
              </a:rPr>
              <a:t>Zakendoen</a:t>
            </a:r>
            <a:r>
              <a:rPr lang="en-US" sz="3000" b="1" spc="300" dirty="0">
                <a:solidFill>
                  <a:schemeClr val="bg2">
                    <a:lumMod val="25000"/>
                  </a:schemeClr>
                </a:solidFill>
                <a:ea typeface="ＭＳ Ｐゴシック" pitchFamily="-112" charset="-128"/>
              </a:rPr>
              <a:t> in China</a:t>
            </a:r>
          </a:p>
          <a:p>
            <a:pPr fontAlgn="auto">
              <a:lnSpc>
                <a:spcPct val="120000"/>
              </a:lnSpc>
              <a:spcBef>
                <a:spcPts val="600"/>
              </a:spcBef>
              <a:spcAft>
                <a:spcPts val="600"/>
              </a:spcAft>
              <a:defRPr/>
            </a:pPr>
            <a:r>
              <a:rPr lang="en-US" sz="2000" b="1" spc="300" dirty="0">
                <a:solidFill>
                  <a:schemeClr val="bg2">
                    <a:lumMod val="25000"/>
                  </a:schemeClr>
                </a:solidFill>
                <a:ea typeface="ＭＳ Ｐゴシック" pitchFamily="-112" charset="-128"/>
              </a:rPr>
              <a:t>Trends </a:t>
            </a:r>
            <a:r>
              <a:rPr lang="en-US" sz="2000" b="1" spc="300" dirty="0" err="1">
                <a:solidFill>
                  <a:schemeClr val="bg2">
                    <a:lumMod val="25000"/>
                  </a:schemeClr>
                </a:solidFill>
                <a:ea typeface="ＭＳ Ｐゴシック" pitchFamily="-112" charset="-128"/>
              </a:rPr>
              <a:t>en</a:t>
            </a:r>
            <a:r>
              <a:rPr lang="en-US" sz="2000" b="1" spc="300" dirty="0">
                <a:solidFill>
                  <a:schemeClr val="bg2">
                    <a:lumMod val="25000"/>
                  </a:schemeClr>
                </a:solidFill>
                <a:ea typeface="ＭＳ Ｐゴシック" pitchFamily="-112" charset="-128"/>
              </a:rPr>
              <a:t> </a:t>
            </a:r>
            <a:r>
              <a:rPr lang="en-US" sz="2000" b="1" spc="300" dirty="0" err="1">
                <a:solidFill>
                  <a:schemeClr val="bg2">
                    <a:lumMod val="25000"/>
                  </a:schemeClr>
                </a:solidFill>
                <a:ea typeface="ＭＳ Ｐゴシック" pitchFamily="-112" charset="-128"/>
              </a:rPr>
              <a:t>Opportuniteiten</a:t>
            </a:r>
            <a:endParaRPr lang="en-US" sz="2000" b="1" spc="300" dirty="0">
              <a:solidFill>
                <a:schemeClr val="bg2">
                  <a:lumMod val="25000"/>
                </a:schemeClr>
              </a:solidFill>
              <a:ea typeface="ＭＳ Ｐゴシック" pitchFamily="-112" charset="-128"/>
            </a:endParaRPr>
          </a:p>
          <a:p>
            <a:pPr fontAlgn="auto">
              <a:lnSpc>
                <a:spcPct val="120000"/>
              </a:lnSpc>
              <a:spcBef>
                <a:spcPts val="600"/>
              </a:spcBef>
              <a:spcAft>
                <a:spcPts val="600"/>
              </a:spcAft>
              <a:defRPr/>
            </a:pPr>
            <a:r>
              <a:rPr lang="en-US" sz="2000" b="1" spc="300" dirty="0">
                <a:solidFill>
                  <a:schemeClr val="bg2">
                    <a:lumMod val="25000"/>
                  </a:schemeClr>
                </a:solidFill>
                <a:ea typeface="ＭＳ Ｐゴシック" pitchFamily="-112" charset="-128"/>
              </a:rPr>
              <a:t>E-commerce &amp; Social Media</a:t>
            </a:r>
          </a:p>
          <a:p>
            <a:pPr fontAlgn="auto">
              <a:spcBef>
                <a:spcPts val="600"/>
              </a:spcBef>
              <a:spcAft>
                <a:spcPts val="600"/>
              </a:spcAft>
              <a:defRPr/>
            </a:pPr>
            <a:endParaRPr lang="en-US" sz="2100" b="1" i="1" spc="300" dirty="0">
              <a:solidFill>
                <a:srgbClr val="404040"/>
              </a:solidFill>
              <a:ea typeface="ＭＳ Ｐゴシック" pitchFamily="-112" charset="-128"/>
            </a:endParaRPr>
          </a:p>
          <a:p>
            <a:pPr fontAlgn="auto">
              <a:spcBef>
                <a:spcPts val="600"/>
              </a:spcBef>
              <a:spcAft>
                <a:spcPts val="600"/>
              </a:spcAft>
              <a:defRPr/>
            </a:pPr>
            <a:endParaRPr lang="en-US" sz="2100" b="1" i="1" spc="300" dirty="0">
              <a:solidFill>
                <a:srgbClr val="404040"/>
              </a:solidFill>
              <a:ea typeface="ＭＳ Ｐゴシック" pitchFamily="-112" charset="-128"/>
            </a:endParaRPr>
          </a:p>
          <a:p>
            <a:pPr fontAlgn="auto">
              <a:spcBef>
                <a:spcPts val="600"/>
              </a:spcBef>
              <a:spcAft>
                <a:spcPts val="600"/>
              </a:spcAft>
              <a:defRPr/>
            </a:pPr>
            <a:r>
              <a:rPr lang="en-US" b="1" i="1" spc="300" dirty="0" err="1">
                <a:solidFill>
                  <a:srgbClr val="404040"/>
                </a:solidFill>
                <a:ea typeface="ＭＳ Ｐゴシック" pitchFamily="-112" charset="-128"/>
              </a:rPr>
              <a:t>Missie</a:t>
            </a:r>
            <a:r>
              <a:rPr lang="en-US" b="1" i="1" spc="300" dirty="0">
                <a:solidFill>
                  <a:srgbClr val="404040"/>
                </a:solidFill>
                <a:ea typeface="ＭＳ Ｐゴシック" pitchFamily="-112" charset="-128"/>
              </a:rPr>
              <a:t> China 14-21 </a:t>
            </a:r>
            <a:r>
              <a:rPr lang="en-US" b="1" i="1" spc="300" dirty="0" err="1">
                <a:solidFill>
                  <a:srgbClr val="404040"/>
                </a:solidFill>
                <a:ea typeface="ＭＳ Ｐゴシック" pitchFamily="-112" charset="-128"/>
              </a:rPr>
              <a:t>oktober</a:t>
            </a:r>
            <a:r>
              <a:rPr lang="en-US" b="1" i="1" spc="300" dirty="0">
                <a:solidFill>
                  <a:srgbClr val="404040"/>
                </a:solidFill>
                <a:ea typeface="ＭＳ Ｐゴシック" pitchFamily="-112" charset="-128"/>
              </a:rPr>
              <a:t> 2017 </a:t>
            </a:r>
            <a:endParaRPr lang="en-US" sz="3200" b="1" i="1" spc="300" dirty="0">
              <a:solidFill>
                <a:srgbClr val="404040"/>
              </a:solidFill>
              <a:ea typeface="ＭＳ Ｐゴシック" pitchFamily="-112" charset="-128"/>
            </a:endParaRPr>
          </a:p>
        </p:txBody>
      </p:sp>
      <p:pic>
        <p:nvPicPr>
          <p:cNvPr id="10" name="Picture 10" descr="logo HORS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341" y="260648"/>
            <a:ext cx="3122916" cy="813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479420" y="6381328"/>
            <a:ext cx="1648143" cy="338554"/>
          </a:xfrm>
          <a:prstGeom prst="rect">
            <a:avLst/>
          </a:prstGeom>
        </p:spPr>
        <p:txBody>
          <a:bodyPr wrap="none">
            <a:spAutoFit/>
          </a:bodyPr>
          <a:lstStyle/>
          <a:p>
            <a:r>
              <a:rPr lang="nl-BE" sz="1100" dirty="0">
                <a:solidFill>
                  <a:schemeClr val="tx2">
                    <a:lumMod val="75000"/>
                  </a:schemeClr>
                </a:solidFill>
                <a:cs typeface="Arial" pitchFamily="34" charset="0"/>
              </a:rPr>
              <a:t> </a:t>
            </a:r>
            <a:r>
              <a:rPr lang="nl-BE" sz="1600" dirty="0">
                <a:solidFill>
                  <a:schemeClr val="tx2">
                    <a:lumMod val="75000"/>
                  </a:schemeClr>
                </a:solidFill>
                <a:cs typeface="Arial" pitchFamily="34" charset="0"/>
              </a:rPr>
              <a:t>29 August 2017</a:t>
            </a:r>
            <a:endParaRPr lang="en-US" sz="1600" dirty="0"/>
          </a:p>
        </p:txBody>
      </p:sp>
    </p:spTree>
    <p:extLst>
      <p:ext uri="{BB962C8B-B14F-4D97-AF65-F5344CB8AC3E}">
        <p14:creationId xmlns:p14="http://schemas.microsoft.com/office/powerpoint/2010/main" val="114015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6"/>
            <a:ext cx="7874000" cy="605836"/>
          </a:xfrm>
        </p:spPr>
        <p:txBody>
          <a:bodyPr>
            <a:normAutofit/>
          </a:bodyPr>
          <a:lstStyle/>
          <a:p>
            <a:r>
              <a:rPr lang="en-US" sz="3200" dirty="0"/>
              <a:t>Metro Shanghai</a:t>
            </a:r>
            <a:endParaRPr lang="nl-BE" sz="3200" dirty="0"/>
          </a:p>
        </p:txBody>
      </p:sp>
      <p:pic>
        <p:nvPicPr>
          <p:cNvPr id="4" name="Picture 2" descr="https://upload.wikimedia.org/wikipedia/commons/9/9f/SHM_evolution_mid.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027736"/>
            <a:ext cx="6655552" cy="583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80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zh-CN" altLang="en-US"/>
          </a:p>
        </p:txBody>
      </p:sp>
      <p:sp>
        <p:nvSpPr>
          <p:cNvPr id="4" name="Date Placeholder 3"/>
          <p:cNvSpPr>
            <a:spLocks noGrp="1"/>
          </p:cNvSpPr>
          <p:nvPr>
            <p:ph type="dt" sz="half" idx="10"/>
          </p:nvPr>
        </p:nvSpPr>
        <p:spPr/>
        <p:txBody>
          <a:bodyPr/>
          <a:lstStyle/>
          <a:p>
            <a:fld id="{96B084A7-7395-4101-B530-8FDE976872BB}" type="datetime1">
              <a:rPr lang="nl-BE" smtClean="0"/>
              <a:pPr/>
              <a:t>30/08/2017</a:t>
            </a:fld>
            <a:endParaRPr lang="en-US"/>
          </a:p>
        </p:txBody>
      </p:sp>
      <p:pic>
        <p:nvPicPr>
          <p:cNvPr id="5" name="Content Placeholder 4" descr="Development Shanghai - Rio.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48" b="-507"/>
          <a:stretch/>
        </p:blipFill>
        <p:spPr>
          <a:xfrm>
            <a:off x="1525246" y="-1"/>
            <a:ext cx="9142754" cy="6890151"/>
          </a:xfrm>
        </p:spPr>
      </p:pic>
    </p:spTree>
    <p:extLst>
      <p:ext uri="{BB962C8B-B14F-4D97-AF65-F5344CB8AC3E}">
        <p14:creationId xmlns:p14="http://schemas.microsoft.com/office/powerpoint/2010/main" val="208172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projectlore.com/wp-content/uploads/2009/04/china-in-the-middle.jpg"/>
          <p:cNvPicPr>
            <a:picLocks noChangeAspect="1" noChangeArrowheads="1"/>
          </p:cNvPicPr>
          <p:nvPr/>
        </p:nvPicPr>
        <p:blipFill>
          <a:blip r:embed="rId2" cstate="print"/>
          <a:srcRect/>
          <a:stretch>
            <a:fillRect/>
          </a:stretch>
        </p:blipFill>
        <p:spPr bwMode="auto">
          <a:xfrm>
            <a:off x="767408" y="1093617"/>
            <a:ext cx="7056783" cy="4947745"/>
          </a:xfrm>
          <a:prstGeom prst="rect">
            <a:avLst/>
          </a:prstGeom>
          <a:ln>
            <a:noFill/>
          </a:ln>
          <a:effectLst>
            <a:outerShdw blurRad="292100" dist="139700" dir="2700000" algn="tl" rotWithShape="0">
              <a:srgbClr val="333333">
                <a:alpha val="65000"/>
              </a:srgbClr>
            </a:outerShdw>
          </a:effectLst>
        </p:spPr>
      </p:pic>
      <p:sp>
        <p:nvSpPr>
          <p:cNvPr id="7" name="Title 2"/>
          <p:cNvSpPr>
            <a:spLocks noGrp="1"/>
          </p:cNvSpPr>
          <p:nvPr>
            <p:ph type="title"/>
          </p:nvPr>
        </p:nvSpPr>
        <p:spPr>
          <a:xfrm>
            <a:off x="761728" y="332656"/>
            <a:ext cx="8229600" cy="574675"/>
          </a:xfrm>
        </p:spPr>
        <p:txBody>
          <a:bodyPr>
            <a:normAutofit fontScale="90000"/>
          </a:bodyPr>
          <a:lstStyle/>
          <a:p>
            <a:pPr>
              <a:defRPr/>
            </a:pPr>
            <a:r>
              <a:rPr lang="en-GB" dirty="0">
                <a:ea typeface="ＭＳ Ｐゴシック" pitchFamily="-112" charset="-128"/>
                <a:cs typeface="Arial" charset="0"/>
              </a:rPr>
              <a:t>The Chinese World Map</a:t>
            </a:r>
          </a:p>
        </p:txBody>
      </p:sp>
      <p:sp>
        <p:nvSpPr>
          <p:cNvPr id="2" name="Slide Number Placeholder 1"/>
          <p:cNvSpPr>
            <a:spLocks noGrp="1"/>
          </p:cNvSpPr>
          <p:nvPr>
            <p:ph type="sldNum" sz="quarter" idx="10"/>
          </p:nvPr>
        </p:nvSpPr>
        <p:spPr/>
        <p:txBody>
          <a:bodyPr/>
          <a:lstStyle/>
          <a:p>
            <a:pPr>
              <a:defRPr/>
            </a:pPr>
            <a:fld id="{B7D1CEBC-EF0C-486B-B08B-A6C4996F6D97}" type="slidenum">
              <a:rPr lang="en-US" smtClean="0"/>
              <a:pPr>
                <a:defRPr/>
              </a:pPr>
              <a:t>12</a:t>
            </a:fld>
            <a:endParaRPr lang="en-US"/>
          </a:p>
        </p:txBody>
      </p:sp>
    </p:spTree>
    <p:extLst>
      <p:ext uri="{BB962C8B-B14F-4D97-AF65-F5344CB8AC3E}">
        <p14:creationId xmlns:p14="http://schemas.microsoft.com/office/powerpoint/2010/main" val="68207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43472" y="1052736"/>
            <a:ext cx="8424936" cy="4247317"/>
          </a:xfrm>
          <a:prstGeom prst="rect">
            <a:avLst/>
          </a:prstGeom>
          <a:noFill/>
        </p:spPr>
        <p:txBody>
          <a:bodyPr wrap="square" rtlCol="0">
            <a:spAutoFit/>
          </a:bodyPr>
          <a:lstStyle/>
          <a:p>
            <a:pPr>
              <a:lnSpc>
                <a:spcPct val="150000"/>
              </a:lnSpc>
            </a:pPr>
            <a:r>
              <a:rPr kumimoji="1" lang="nl-BE" altLang="zh-CN" sz="3600" b="1" dirty="0">
                <a:solidFill>
                  <a:schemeClr val="accent1"/>
                </a:solidFill>
                <a:latin typeface="Calibri"/>
                <a:cs typeface="Calibri"/>
              </a:rPr>
              <a:t>4 RECENT YEARS’ TENDENCIES:</a:t>
            </a:r>
          </a:p>
          <a:p>
            <a:pPr>
              <a:lnSpc>
                <a:spcPct val="150000"/>
              </a:lnSpc>
            </a:pPr>
            <a:r>
              <a:rPr kumimoji="1" lang="nl-BE" altLang="zh-CN" sz="3600" b="1" dirty="0">
                <a:solidFill>
                  <a:schemeClr val="accent1"/>
                </a:solidFill>
                <a:latin typeface="Calibri"/>
                <a:cs typeface="Calibri"/>
              </a:rPr>
              <a:t>     	GO HIGHER</a:t>
            </a:r>
          </a:p>
          <a:p>
            <a:pPr>
              <a:lnSpc>
                <a:spcPct val="150000"/>
              </a:lnSpc>
            </a:pPr>
            <a:r>
              <a:rPr kumimoji="1" lang="nl-BE" altLang="zh-CN" sz="3600" b="1" dirty="0">
                <a:solidFill>
                  <a:schemeClr val="accent1"/>
                </a:solidFill>
                <a:latin typeface="Calibri"/>
                <a:cs typeface="Calibri"/>
              </a:rPr>
              <a:t>		GO WEST</a:t>
            </a:r>
          </a:p>
          <a:p>
            <a:pPr>
              <a:lnSpc>
                <a:spcPct val="150000"/>
              </a:lnSpc>
            </a:pPr>
            <a:r>
              <a:rPr kumimoji="1" lang="nl-BE" altLang="zh-CN" sz="3600" b="1" dirty="0">
                <a:solidFill>
                  <a:schemeClr val="accent1"/>
                </a:solidFill>
                <a:latin typeface="Calibri"/>
                <a:cs typeface="Calibri"/>
              </a:rPr>
              <a:t>			GO DIGITAL</a:t>
            </a:r>
          </a:p>
          <a:p>
            <a:pPr>
              <a:lnSpc>
                <a:spcPct val="150000"/>
              </a:lnSpc>
            </a:pPr>
            <a:r>
              <a:rPr kumimoji="1" lang="nl-BE" altLang="zh-CN" sz="3600" b="1" dirty="0">
                <a:solidFill>
                  <a:schemeClr val="accent1"/>
                </a:solidFill>
                <a:latin typeface="Calibri"/>
                <a:cs typeface="Calibri"/>
              </a:rPr>
              <a:t>				GO GLOBAL </a:t>
            </a:r>
            <a:endParaRPr kumimoji="1" lang="zh-CN" altLang="en-US" sz="3600" b="1" dirty="0">
              <a:solidFill>
                <a:schemeClr val="accent1"/>
              </a:solidFill>
              <a:latin typeface="Calibri"/>
              <a:cs typeface="Calibri"/>
            </a:endParaRPr>
          </a:p>
        </p:txBody>
      </p:sp>
    </p:spTree>
    <p:extLst>
      <p:ext uri="{BB962C8B-B14F-4D97-AF65-F5344CB8AC3E}">
        <p14:creationId xmlns:p14="http://schemas.microsoft.com/office/powerpoint/2010/main" val="2891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a:xfrm>
            <a:off x="547688" y="297755"/>
            <a:ext cx="8229600" cy="911150"/>
          </a:xfrm>
        </p:spPr>
        <p:txBody>
          <a:bodyPr>
            <a:normAutofit fontScale="90000"/>
          </a:bodyPr>
          <a:lstStyle/>
          <a:p>
            <a:r>
              <a:rPr lang="en-GB" altLang="zh-CN" dirty="0">
                <a:latin typeface="Calibri" charset="0"/>
                <a:ea typeface="ＭＳ Ｐゴシック" charset="0"/>
                <a:cs typeface="ＭＳ Ｐゴシック" charset="0"/>
              </a:rPr>
              <a:t>Moving up the Value Chain</a:t>
            </a:r>
            <a:br>
              <a:rPr lang="en-GB" altLang="zh-CN" dirty="0">
                <a:latin typeface="Calibri" charset="0"/>
                <a:ea typeface="ＭＳ Ｐゴシック" charset="0"/>
                <a:cs typeface="ＭＳ Ｐゴシック" charset="0"/>
              </a:rPr>
            </a:br>
            <a:r>
              <a:rPr lang="en-GB" altLang="zh-CN" dirty="0">
                <a:latin typeface="Calibri" charset="0"/>
                <a:ea typeface="ＭＳ Ｐゴシック" charset="0"/>
                <a:cs typeface="ＭＳ Ｐゴシック" charset="0"/>
              </a:rPr>
              <a:t>“Made in China 2025”</a:t>
            </a:r>
          </a:p>
        </p:txBody>
      </p:sp>
      <p:sp>
        <p:nvSpPr>
          <p:cNvPr id="4" name="TextBox 3"/>
          <p:cNvSpPr txBox="1"/>
          <p:nvPr/>
        </p:nvSpPr>
        <p:spPr>
          <a:xfrm rot="5400000">
            <a:off x="655910" y="3224655"/>
            <a:ext cx="1890260" cy="369332"/>
          </a:xfrm>
          <a:prstGeom prst="rect">
            <a:avLst/>
          </a:prstGeom>
          <a:noFill/>
        </p:spPr>
        <p:txBody>
          <a:bodyPr>
            <a:spAutoFit/>
          </a:bodyPr>
          <a:lstStyle/>
          <a:p>
            <a:pPr>
              <a:defRPr/>
            </a:pPr>
            <a:r>
              <a:rPr lang="en-GB" dirty="0">
                <a:ln>
                  <a:solidFill>
                    <a:schemeClr val="tx2">
                      <a:lumMod val="40000"/>
                      <a:lumOff val="60000"/>
                    </a:schemeClr>
                  </a:solidFill>
                </a:ln>
                <a:ea typeface="+mn-ea"/>
              </a:rPr>
              <a:t>Production costs</a:t>
            </a:r>
          </a:p>
        </p:txBody>
      </p:sp>
      <p:sp>
        <p:nvSpPr>
          <p:cNvPr id="5" name="TextBox 4"/>
          <p:cNvSpPr txBox="1"/>
          <p:nvPr/>
        </p:nvSpPr>
        <p:spPr>
          <a:xfrm>
            <a:off x="3389996" y="5319739"/>
            <a:ext cx="1364752" cy="369332"/>
          </a:xfrm>
          <a:prstGeom prst="rect">
            <a:avLst/>
          </a:prstGeom>
          <a:noFill/>
        </p:spPr>
        <p:txBody>
          <a:bodyPr wrap="none">
            <a:spAutoFit/>
          </a:bodyPr>
          <a:lstStyle/>
          <a:p>
            <a:pPr>
              <a:defRPr/>
            </a:pPr>
            <a:r>
              <a:rPr lang="en-GB" dirty="0">
                <a:ln>
                  <a:solidFill>
                    <a:schemeClr val="tx2">
                      <a:lumMod val="40000"/>
                      <a:lumOff val="60000"/>
                    </a:schemeClr>
                  </a:solidFill>
                </a:ln>
                <a:ea typeface="+mn-ea"/>
              </a:rPr>
              <a:t>Market size</a:t>
            </a:r>
          </a:p>
        </p:txBody>
      </p:sp>
      <p:sp>
        <p:nvSpPr>
          <p:cNvPr id="6" name="TextBox 5"/>
          <p:cNvSpPr txBox="1"/>
          <p:nvPr/>
        </p:nvSpPr>
        <p:spPr>
          <a:xfrm>
            <a:off x="1322760" y="4933282"/>
            <a:ext cx="620683" cy="369332"/>
          </a:xfrm>
          <a:prstGeom prst="rect">
            <a:avLst/>
          </a:prstGeom>
          <a:noFill/>
        </p:spPr>
        <p:txBody>
          <a:bodyPr wrap="none">
            <a:spAutoFit/>
          </a:bodyPr>
          <a:lstStyle/>
          <a:p>
            <a:pPr>
              <a:defRPr/>
            </a:pPr>
            <a:r>
              <a:rPr lang="en-GB" dirty="0">
                <a:ln>
                  <a:solidFill>
                    <a:schemeClr val="tx2">
                      <a:lumMod val="40000"/>
                      <a:lumOff val="60000"/>
                    </a:schemeClr>
                  </a:solidFill>
                </a:ln>
                <a:ea typeface="+mn-ea"/>
              </a:rPr>
              <a:t>Low</a:t>
            </a:r>
          </a:p>
        </p:txBody>
      </p:sp>
      <p:sp>
        <p:nvSpPr>
          <p:cNvPr id="7" name="TextBox 6"/>
          <p:cNvSpPr txBox="1"/>
          <p:nvPr/>
        </p:nvSpPr>
        <p:spPr>
          <a:xfrm>
            <a:off x="1271464" y="1860283"/>
            <a:ext cx="659405" cy="369332"/>
          </a:xfrm>
          <a:prstGeom prst="rect">
            <a:avLst/>
          </a:prstGeom>
          <a:noFill/>
        </p:spPr>
        <p:txBody>
          <a:bodyPr wrap="none">
            <a:spAutoFit/>
          </a:bodyPr>
          <a:lstStyle/>
          <a:p>
            <a:pPr>
              <a:defRPr/>
            </a:pPr>
            <a:r>
              <a:rPr lang="en-GB" dirty="0">
                <a:ln>
                  <a:solidFill>
                    <a:schemeClr val="tx2">
                      <a:lumMod val="40000"/>
                      <a:lumOff val="60000"/>
                    </a:schemeClr>
                  </a:solidFill>
                </a:ln>
                <a:ea typeface="+mn-ea"/>
              </a:rPr>
              <a:t>High</a:t>
            </a:r>
          </a:p>
        </p:txBody>
      </p:sp>
      <p:sp>
        <p:nvSpPr>
          <p:cNvPr id="8" name="TextBox 7"/>
          <p:cNvSpPr txBox="1"/>
          <p:nvPr/>
        </p:nvSpPr>
        <p:spPr>
          <a:xfrm>
            <a:off x="2021762" y="5319739"/>
            <a:ext cx="672254" cy="369332"/>
          </a:xfrm>
          <a:prstGeom prst="rect">
            <a:avLst/>
          </a:prstGeom>
          <a:noFill/>
        </p:spPr>
        <p:txBody>
          <a:bodyPr wrap="none">
            <a:spAutoFit/>
          </a:bodyPr>
          <a:lstStyle/>
          <a:p>
            <a:pPr>
              <a:defRPr/>
            </a:pPr>
            <a:r>
              <a:rPr lang="en-GB" dirty="0">
                <a:ln>
                  <a:solidFill>
                    <a:schemeClr val="tx2">
                      <a:lumMod val="40000"/>
                      <a:lumOff val="60000"/>
                    </a:schemeClr>
                  </a:solidFill>
                </a:ln>
                <a:ea typeface="+mn-ea"/>
              </a:rPr>
              <a:t>Little</a:t>
            </a:r>
          </a:p>
        </p:txBody>
      </p:sp>
      <p:sp>
        <p:nvSpPr>
          <p:cNvPr id="9" name="TextBox 8"/>
          <p:cNvSpPr txBox="1"/>
          <p:nvPr/>
        </p:nvSpPr>
        <p:spPr>
          <a:xfrm>
            <a:off x="5300275" y="5303663"/>
            <a:ext cx="518291" cy="369332"/>
          </a:xfrm>
          <a:prstGeom prst="rect">
            <a:avLst/>
          </a:prstGeom>
          <a:noFill/>
        </p:spPr>
        <p:txBody>
          <a:bodyPr wrap="none">
            <a:spAutoFit/>
          </a:bodyPr>
          <a:lstStyle/>
          <a:p>
            <a:pPr>
              <a:defRPr/>
            </a:pPr>
            <a:r>
              <a:rPr lang="en-GB" dirty="0">
                <a:ln>
                  <a:solidFill>
                    <a:schemeClr val="tx2">
                      <a:lumMod val="40000"/>
                      <a:lumOff val="60000"/>
                    </a:schemeClr>
                  </a:solidFill>
                </a:ln>
                <a:ea typeface="+mn-ea"/>
              </a:rPr>
              <a:t>Big</a:t>
            </a:r>
          </a:p>
        </p:txBody>
      </p:sp>
      <p:sp>
        <p:nvSpPr>
          <p:cNvPr id="10" name="Rectangle 9"/>
          <p:cNvSpPr/>
          <p:nvPr/>
        </p:nvSpPr>
        <p:spPr>
          <a:xfrm>
            <a:off x="2021554" y="1783928"/>
            <a:ext cx="2003425" cy="173831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Calibri" charset="0"/>
              <a:ea typeface="ＭＳ Ｐゴシック" charset="0"/>
              <a:cs typeface="Arial" charset="0"/>
            </a:endParaRPr>
          </a:p>
        </p:txBody>
      </p:sp>
      <p:sp>
        <p:nvSpPr>
          <p:cNvPr id="11" name="Rectangle 10"/>
          <p:cNvSpPr/>
          <p:nvPr/>
        </p:nvSpPr>
        <p:spPr>
          <a:xfrm>
            <a:off x="2021554" y="3552403"/>
            <a:ext cx="2003425" cy="173831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dirty="0">
              <a:solidFill>
                <a:srgbClr val="FFFFFF"/>
              </a:solidFill>
              <a:latin typeface="Verdana" charset="0"/>
              <a:ea typeface="ＭＳ Ｐゴシック" charset="0"/>
              <a:cs typeface="Verdana" charset="0"/>
            </a:endParaRPr>
          </a:p>
          <a:p>
            <a:pPr algn="ctr">
              <a:defRPr/>
            </a:pPr>
            <a:r>
              <a:rPr lang="en-GB" sz="1400" dirty="0">
                <a:solidFill>
                  <a:srgbClr val="FFFFFF"/>
                </a:solidFill>
                <a:latin typeface="Verdana" charset="0"/>
                <a:ea typeface="ＭＳ Ｐゴシック" charset="0"/>
                <a:cs typeface="Verdana" charset="0"/>
              </a:rPr>
              <a:t>Low cost </a:t>
            </a:r>
          </a:p>
          <a:p>
            <a:pPr algn="ctr">
              <a:defRPr/>
            </a:pPr>
            <a:r>
              <a:rPr lang="en-GB" sz="1400" dirty="0">
                <a:solidFill>
                  <a:srgbClr val="FFFFFF"/>
                </a:solidFill>
                <a:latin typeface="Verdana" charset="0"/>
                <a:ea typeface="ＭＳ Ｐゴシック" charset="0"/>
                <a:cs typeface="Verdana" charset="0"/>
              </a:rPr>
              <a:t>production basis</a:t>
            </a: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p:txBody>
      </p:sp>
      <p:sp>
        <p:nvSpPr>
          <p:cNvPr id="12" name="Rectangle 11"/>
          <p:cNvSpPr/>
          <p:nvPr/>
        </p:nvSpPr>
        <p:spPr>
          <a:xfrm>
            <a:off x="4072604" y="1783928"/>
            <a:ext cx="2001837" cy="173831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FFFFFF"/>
                </a:solidFill>
                <a:latin typeface="Verdana" pitchFamily="34" charset="0"/>
                <a:ea typeface="Verdana" pitchFamily="34" charset="0"/>
                <a:cs typeface="Verdana" pitchFamily="34" charset="0"/>
              </a:rPr>
              <a:t>Big and sophisticated  (export) market</a:t>
            </a:r>
          </a:p>
          <a:p>
            <a:pPr algn="ctr">
              <a:defRPr/>
            </a:pPr>
            <a:endParaRPr lang="en-GB" sz="1400" dirty="0">
              <a:solidFill>
                <a:srgbClr val="FFFFFF"/>
              </a:solidFill>
              <a:latin typeface="Verdana" pitchFamily="34" charset="0"/>
              <a:ea typeface="Verdana" pitchFamily="34" charset="0"/>
              <a:cs typeface="Verdana" pitchFamily="34" charset="0"/>
            </a:endParaRPr>
          </a:p>
          <a:p>
            <a:pPr algn="ctr">
              <a:defRPr/>
            </a:pPr>
            <a:endParaRPr lang="en-GB" sz="1400" dirty="0">
              <a:solidFill>
                <a:srgbClr val="FFFFFF"/>
              </a:solidFill>
              <a:latin typeface="Verdana" pitchFamily="34" charset="0"/>
              <a:ea typeface="Verdana" pitchFamily="34" charset="0"/>
              <a:cs typeface="Verdana" pitchFamily="34" charset="0"/>
            </a:endParaRPr>
          </a:p>
          <a:p>
            <a:pPr algn="ctr">
              <a:defRPr/>
            </a:pPr>
            <a:endParaRPr lang="en-GB" sz="1400" dirty="0">
              <a:solidFill>
                <a:srgbClr val="FFFFFF"/>
              </a:solidFill>
              <a:latin typeface="Verdana" pitchFamily="34" charset="0"/>
              <a:ea typeface="Verdana" pitchFamily="34" charset="0"/>
              <a:cs typeface="Verdana" pitchFamily="34" charset="0"/>
            </a:endParaRPr>
          </a:p>
          <a:p>
            <a:pPr algn="ctr">
              <a:defRPr/>
            </a:pPr>
            <a:endParaRPr lang="en-GB" sz="1400" dirty="0">
              <a:solidFill>
                <a:srgbClr val="FFFFFF"/>
              </a:solidFill>
              <a:latin typeface="Verdana" pitchFamily="34" charset="0"/>
              <a:ea typeface="Verdana" pitchFamily="34" charset="0"/>
              <a:cs typeface="Verdana" pitchFamily="34" charset="0"/>
            </a:endParaRPr>
          </a:p>
          <a:p>
            <a:pPr algn="ctr">
              <a:defRPr/>
            </a:pPr>
            <a:endParaRPr lang="en-GB" dirty="0">
              <a:solidFill>
                <a:srgbClr val="FFFFFF"/>
              </a:solidFill>
            </a:endParaRPr>
          </a:p>
        </p:txBody>
      </p:sp>
      <p:sp>
        <p:nvSpPr>
          <p:cNvPr id="13" name="Rectangle 12"/>
          <p:cNvSpPr/>
          <p:nvPr/>
        </p:nvSpPr>
        <p:spPr>
          <a:xfrm>
            <a:off x="4072604" y="3547641"/>
            <a:ext cx="2001837" cy="17383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r>
              <a:rPr lang="en-GB" sz="1400" dirty="0">
                <a:solidFill>
                  <a:srgbClr val="FFFFFF"/>
                </a:solidFill>
                <a:latin typeface="Verdana" charset="0"/>
                <a:ea typeface="ＭＳ Ｐゴシック" charset="0"/>
                <a:cs typeface="Verdana" charset="0"/>
              </a:rPr>
              <a:t>Test ground </a:t>
            </a:r>
          </a:p>
          <a:p>
            <a:pPr algn="ctr">
              <a:defRPr/>
            </a:pPr>
            <a:r>
              <a:rPr lang="en-GB" sz="1400" dirty="0">
                <a:solidFill>
                  <a:srgbClr val="FFFFFF"/>
                </a:solidFill>
                <a:latin typeface="Verdana" charset="0"/>
                <a:ea typeface="ＭＳ Ｐゴシック" charset="0"/>
                <a:cs typeface="Verdana" charset="0"/>
              </a:rPr>
              <a:t>for new business concepts</a:t>
            </a: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sz="1400" dirty="0">
              <a:solidFill>
                <a:srgbClr val="FFFFFF"/>
              </a:solidFill>
              <a:latin typeface="Verdana" charset="0"/>
              <a:ea typeface="ＭＳ Ｐゴシック" charset="0"/>
              <a:cs typeface="Verdana" charset="0"/>
            </a:endParaRPr>
          </a:p>
          <a:p>
            <a:pPr algn="ctr">
              <a:defRPr/>
            </a:pPr>
            <a:endParaRPr lang="en-GB" dirty="0">
              <a:solidFill>
                <a:srgbClr val="FFFFFF"/>
              </a:solidFill>
              <a:latin typeface="Calibri" charset="0"/>
              <a:ea typeface="ＭＳ Ｐゴシック" charset="0"/>
              <a:cs typeface="Arial" charset="0"/>
            </a:endParaRPr>
          </a:p>
        </p:txBody>
      </p:sp>
      <p:sp>
        <p:nvSpPr>
          <p:cNvPr id="14" name="Oval 13"/>
          <p:cNvSpPr/>
          <p:nvPr/>
        </p:nvSpPr>
        <p:spPr>
          <a:xfrm>
            <a:off x="2912141" y="4077866"/>
            <a:ext cx="854075" cy="765175"/>
          </a:xfrm>
          <a:prstGeom prst="ellipse">
            <a:avLst/>
          </a:prstGeom>
          <a:solidFill>
            <a:srgbClr val="CF40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dirty="0">
                <a:solidFill>
                  <a:schemeClr val="tx1"/>
                </a:solidFill>
                <a:latin typeface="Verdana" pitchFamily="34" charset="0"/>
                <a:ea typeface="Verdana" pitchFamily="34" charset="0"/>
                <a:cs typeface="Verdana" pitchFamily="34" charset="0"/>
              </a:rPr>
              <a:t>Made in China</a:t>
            </a:r>
          </a:p>
        </p:txBody>
      </p:sp>
      <p:sp>
        <p:nvSpPr>
          <p:cNvPr id="15" name="Oval 14"/>
          <p:cNvSpPr/>
          <p:nvPr/>
        </p:nvSpPr>
        <p:spPr>
          <a:xfrm>
            <a:off x="4275803" y="2822154"/>
            <a:ext cx="842962" cy="750887"/>
          </a:xfrm>
          <a:prstGeom prst="ellipse">
            <a:avLst/>
          </a:prstGeom>
          <a:solidFill>
            <a:srgbClr val="CF40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dirty="0">
                <a:solidFill>
                  <a:schemeClr val="tx1"/>
                </a:solidFill>
                <a:latin typeface="Verdana" pitchFamily="34" charset="0"/>
                <a:ea typeface="Verdana" pitchFamily="34" charset="0"/>
                <a:cs typeface="Verdana" pitchFamily="34" charset="0"/>
              </a:rPr>
              <a:t>Sold in China</a:t>
            </a:r>
          </a:p>
        </p:txBody>
      </p:sp>
      <p:sp>
        <p:nvSpPr>
          <p:cNvPr id="16" name="Oval 15"/>
          <p:cNvSpPr/>
          <p:nvPr/>
        </p:nvSpPr>
        <p:spPr>
          <a:xfrm>
            <a:off x="3631279" y="3984203"/>
            <a:ext cx="1100137" cy="741362"/>
          </a:xfrm>
          <a:prstGeom prst="ellipse">
            <a:avLst/>
          </a:prstGeom>
          <a:solidFill>
            <a:srgbClr val="CF40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dirty="0">
                <a:solidFill>
                  <a:schemeClr val="tx1"/>
                </a:solidFill>
                <a:latin typeface="Verdana" pitchFamily="34" charset="0"/>
                <a:ea typeface="Verdana" pitchFamily="34" charset="0"/>
                <a:cs typeface="Verdana" pitchFamily="34" charset="0"/>
              </a:rPr>
              <a:t>Designed in China</a:t>
            </a:r>
          </a:p>
        </p:txBody>
      </p:sp>
      <p:sp>
        <p:nvSpPr>
          <p:cNvPr id="17" name="Oval 16"/>
          <p:cNvSpPr/>
          <p:nvPr/>
        </p:nvSpPr>
        <p:spPr>
          <a:xfrm>
            <a:off x="4886990" y="2496716"/>
            <a:ext cx="1022350" cy="900113"/>
          </a:xfrm>
          <a:prstGeom prst="ellipse">
            <a:avLst/>
          </a:prstGeom>
          <a:solidFill>
            <a:srgbClr val="CF403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dirty="0">
                <a:solidFill>
                  <a:schemeClr val="tx1"/>
                </a:solidFill>
                <a:latin typeface="Verdana" pitchFamily="34" charset="0"/>
                <a:ea typeface="Verdana" pitchFamily="34" charset="0"/>
                <a:cs typeface="Verdana" pitchFamily="34" charset="0"/>
              </a:rPr>
              <a:t>Branded in China</a:t>
            </a:r>
          </a:p>
        </p:txBody>
      </p:sp>
      <p:sp>
        <p:nvSpPr>
          <p:cNvPr id="18" name="Oval 17"/>
          <p:cNvSpPr/>
          <p:nvPr/>
        </p:nvSpPr>
        <p:spPr>
          <a:xfrm>
            <a:off x="5687091" y="1912515"/>
            <a:ext cx="1243013" cy="1168400"/>
          </a:xfrm>
          <a:prstGeom prst="ellipse">
            <a:avLst/>
          </a:prstGeom>
          <a:solidFill>
            <a:srgbClr val="7E002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latin typeface="Verdana" pitchFamily="34" charset="0"/>
                <a:ea typeface="Verdana" pitchFamily="34" charset="0"/>
                <a:cs typeface="Verdana" pitchFamily="34" charset="0"/>
              </a:rPr>
              <a:t>Acquired by China</a:t>
            </a:r>
          </a:p>
        </p:txBody>
      </p:sp>
      <p:cxnSp>
        <p:nvCxnSpPr>
          <p:cNvPr id="20" name="Straight Arrow Connector 19"/>
          <p:cNvCxnSpPr/>
          <p:nvPr/>
        </p:nvCxnSpPr>
        <p:spPr>
          <a:xfrm flipV="1">
            <a:off x="2558128" y="2230015"/>
            <a:ext cx="4927600" cy="3055938"/>
          </a:xfrm>
          <a:prstGeom prst="straightConnector1">
            <a:avLst/>
          </a:prstGeom>
          <a:ln w="19050">
            <a:solidFill>
              <a:schemeClr val="tx2">
                <a:lumMod val="75000"/>
              </a:schemeClr>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62295" y="6173365"/>
            <a:ext cx="4794250" cy="306388"/>
          </a:xfrm>
          <a:prstGeom prst="rect">
            <a:avLst/>
          </a:prstGeom>
          <a:noFill/>
        </p:spPr>
        <p:txBody>
          <a:bodyPr wrap="none">
            <a:spAutoFit/>
          </a:bodyPr>
          <a:lstStyle/>
          <a:p>
            <a:pPr algn="r">
              <a:defRPr/>
            </a:pPr>
            <a:r>
              <a:rPr kumimoji="1" lang="nl-BE" altLang="zh-CN" sz="1400" dirty="0">
                <a:solidFill>
                  <a:schemeClr val="bg1">
                    <a:lumMod val="50000"/>
                  </a:schemeClr>
                </a:solidFill>
              </a:rPr>
              <a:t>Source: Prof.Zhang Haiyan, Antwerp Management School</a:t>
            </a:r>
            <a:endParaRPr kumimoji="1" lang="zh-CN" altLang="en-US" sz="1400" dirty="0">
              <a:solidFill>
                <a:schemeClr val="bg1">
                  <a:lumMod val="50000"/>
                </a:schemeClr>
              </a:solidFill>
            </a:endParaRPr>
          </a:p>
        </p:txBody>
      </p:sp>
    </p:spTree>
    <p:extLst>
      <p:ext uri="{BB962C8B-B14F-4D97-AF65-F5344CB8AC3E}">
        <p14:creationId xmlns:p14="http://schemas.microsoft.com/office/powerpoint/2010/main" val="30745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000" fill="hold"/>
                                        <p:tgtEl>
                                          <p:spTgt spid="16"/>
                                        </p:tgtEl>
                                        <p:attrNameLst>
                                          <p:attrName>ppt_x</p:attrName>
                                        </p:attrNameLst>
                                      </p:cBhvr>
                                      <p:tavLst>
                                        <p:tav tm="0">
                                          <p:val>
                                            <p:strVal val="#ppt_x"/>
                                          </p:val>
                                        </p:tav>
                                        <p:tav tm="100000">
                                          <p:val>
                                            <p:strVal val="#ppt_x"/>
                                          </p:val>
                                        </p:tav>
                                      </p:tavLst>
                                    </p:anim>
                                    <p:anim calcmode="lin" valueType="num">
                                      <p:cBhvr additive="base">
                                        <p:cTn id="13" dur="2000" fill="hold"/>
                                        <p:tgtEl>
                                          <p:spTgt spid="1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000" fill="hold"/>
                                        <p:tgtEl>
                                          <p:spTgt spid="15"/>
                                        </p:tgtEl>
                                        <p:attrNameLst>
                                          <p:attrName>ppt_x</p:attrName>
                                        </p:attrNameLst>
                                      </p:cBhvr>
                                      <p:tavLst>
                                        <p:tav tm="0">
                                          <p:val>
                                            <p:strVal val="#ppt_x"/>
                                          </p:val>
                                        </p:tav>
                                        <p:tav tm="100000">
                                          <p:val>
                                            <p:strVal val="#ppt_x"/>
                                          </p:val>
                                        </p:tav>
                                      </p:tavLst>
                                    </p:anim>
                                    <p:anim calcmode="lin" valueType="num">
                                      <p:cBhvr additive="base">
                                        <p:cTn id="18" dur="2000" fill="hold"/>
                                        <p:tgtEl>
                                          <p:spTgt spid="1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4500"/>
                            </p:stCondLst>
                            <p:childTnLst>
                              <p:par>
                                <p:cTn id="20" presetID="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000" fill="hold"/>
                                        <p:tgtEl>
                                          <p:spTgt spid="17"/>
                                        </p:tgtEl>
                                        <p:attrNameLst>
                                          <p:attrName>ppt_x</p:attrName>
                                        </p:attrNameLst>
                                      </p:cBhvr>
                                      <p:tavLst>
                                        <p:tav tm="0">
                                          <p:val>
                                            <p:strVal val="#ppt_x"/>
                                          </p:val>
                                        </p:tav>
                                        <p:tav tm="100000">
                                          <p:val>
                                            <p:strVal val="#ppt_x"/>
                                          </p:val>
                                        </p:tav>
                                      </p:tavLst>
                                    </p:anim>
                                    <p:anim calcmode="lin" valueType="num">
                                      <p:cBhvr additive="base">
                                        <p:cTn id="23" dur="2000" fill="hold"/>
                                        <p:tgtEl>
                                          <p:spTgt spid="17"/>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65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ppt_x"/>
                                          </p:val>
                                        </p:tav>
                                        <p:tav tm="100000">
                                          <p:val>
                                            <p:strVal val="#ppt_x"/>
                                          </p:val>
                                        </p:tav>
                                      </p:tavLst>
                                    </p:anim>
                                    <p:anim calcmode="lin" valueType="num">
                                      <p:cBhvr additive="base">
                                        <p:cTn id="28"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87152"/>
          </a:xfrm>
        </p:spPr>
        <p:txBody>
          <a:bodyPr>
            <a:normAutofit/>
          </a:bodyPr>
          <a:lstStyle/>
          <a:p>
            <a:r>
              <a:rPr lang="en-US" sz="3200" dirty="0"/>
              <a:t>”One Road One Belt”: China’s new Silk Road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1484784"/>
            <a:ext cx="7659033" cy="4680520"/>
          </a:xfrm>
          <a:prstGeom prst="rect">
            <a:avLst/>
          </a:prstGeom>
          <a:ln>
            <a:solidFill>
              <a:schemeClr val="accent1"/>
            </a:solidFill>
          </a:ln>
        </p:spPr>
      </p:pic>
    </p:spTree>
    <p:extLst>
      <p:ext uri="{BB962C8B-B14F-4D97-AF65-F5344CB8AC3E}">
        <p14:creationId xmlns:p14="http://schemas.microsoft.com/office/powerpoint/2010/main" val="89778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35360" y="260648"/>
            <a:ext cx="9217024" cy="10081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pitchFamily="-11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pitchFamily="-11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pitchFamily="-11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pitchFamily="-11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BE" altLang="zh-CN" sz="3600" dirty="0">
                <a:solidFill>
                  <a:schemeClr val="accent1"/>
                </a:solidFill>
                <a:latin typeface="Calibri" charset="0"/>
                <a:ea typeface="ＭＳ Ｐゴシック" charset="0"/>
                <a:cs typeface="ＭＳ Ｐゴシック" charset="0"/>
              </a:rPr>
              <a:t>Go West: Opportunities in 2nd &amp; 3rd tier cities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330" y="1297361"/>
            <a:ext cx="8130974" cy="4463817"/>
          </a:xfrm>
          <a:prstGeom prst="rect">
            <a:avLst/>
          </a:prstGeom>
        </p:spPr>
      </p:pic>
    </p:spTree>
    <p:extLst>
      <p:ext uri="{BB962C8B-B14F-4D97-AF65-F5344CB8AC3E}">
        <p14:creationId xmlns:p14="http://schemas.microsoft.com/office/powerpoint/2010/main" val="1649433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026" y="1294085"/>
            <a:ext cx="8591551" cy="4417219"/>
          </a:xfrm>
        </p:spPr>
        <p:txBody>
          <a:bodyPr/>
          <a:lstStyle/>
          <a:p>
            <a:pPr marL="0" indent="0">
              <a:buNone/>
            </a:pPr>
            <a:r>
              <a:rPr lang="en-GB" altLang="zh-CN" sz="2400" dirty="0">
                <a:solidFill>
                  <a:srgbClr val="595959"/>
                </a:solidFill>
                <a:latin typeface="Calibri" charset="0"/>
                <a:ea typeface="Calibri" charset="0"/>
                <a:cs typeface="Calibri" charset="0"/>
              </a:rPr>
              <a:t>Famous </a:t>
            </a:r>
            <a:r>
              <a:rPr lang="en-GB" altLang="zh-CN" sz="2400">
                <a:solidFill>
                  <a:srgbClr val="595959"/>
                </a:solidFill>
                <a:latin typeface="Calibri" charset="0"/>
                <a:ea typeface="Calibri" charset="0"/>
                <a:cs typeface="Calibri" charset="0"/>
              </a:rPr>
              <a:t>Chinese global brands</a:t>
            </a:r>
            <a:endParaRPr lang="en-GB" altLang="zh-CN" sz="1100" dirty="0">
              <a:solidFill>
                <a:srgbClr val="595959"/>
              </a:solidFill>
              <a:latin typeface="Calibri" charset="0"/>
              <a:ea typeface="Calibri" charset="0"/>
              <a:cs typeface="Calibri" charset="0"/>
            </a:endParaRPr>
          </a:p>
          <a:p>
            <a:pPr marL="0" indent="0">
              <a:buNone/>
            </a:pPr>
            <a:endParaRPr lang="en-GB" altLang="zh-CN" sz="2800" dirty="0">
              <a:solidFill>
                <a:srgbClr val="262626"/>
              </a:solidFill>
              <a:latin typeface="Calibri" charset="0"/>
              <a:ea typeface="ＭＳ Ｐゴシック" charset="0"/>
              <a:cs typeface="Arial" charset="0"/>
            </a:endParaRPr>
          </a:p>
          <a:p>
            <a:pPr marL="0" indent="0">
              <a:buNone/>
            </a:pPr>
            <a:endParaRPr lang="en-GB" altLang="zh-CN" sz="2000" dirty="0">
              <a:solidFill>
                <a:srgbClr val="262626"/>
              </a:solidFill>
              <a:latin typeface="Calibri" charset="0"/>
              <a:ea typeface="ＭＳ Ｐゴシック" charset="0"/>
              <a:cs typeface="Arial" charset="0"/>
            </a:endParaRPr>
          </a:p>
          <a:p>
            <a:pPr lvl="2"/>
            <a:endParaRPr lang="en-GB" altLang="zh-CN" sz="1900" dirty="0">
              <a:solidFill>
                <a:srgbClr val="254061"/>
              </a:solidFill>
              <a:latin typeface="Arial" charset="0"/>
              <a:ea typeface="ＭＳ Ｐゴシック" charset="0"/>
              <a:cs typeface="Arial" charset="0"/>
            </a:endParaRPr>
          </a:p>
          <a:p>
            <a:pPr lvl="1"/>
            <a:endParaRPr lang="en-GB" altLang="zh-CN" sz="2000" dirty="0">
              <a:solidFill>
                <a:srgbClr val="254061"/>
              </a:solidFill>
              <a:latin typeface="Arial" charset="0"/>
              <a:ea typeface="ＭＳ Ｐゴシック" charset="0"/>
              <a:cs typeface="Arial" charset="0"/>
            </a:endParaRPr>
          </a:p>
          <a:p>
            <a:pPr lvl="1"/>
            <a:endParaRPr lang="en-GB" altLang="zh-CN" dirty="0">
              <a:solidFill>
                <a:srgbClr val="254061"/>
              </a:solidFill>
              <a:latin typeface="Arial" charset="0"/>
              <a:ea typeface="ＭＳ Ｐゴシック" charset="0"/>
              <a:cs typeface="Arial" charset="0"/>
            </a:endParaRPr>
          </a:p>
          <a:p>
            <a:pPr lvl="1"/>
            <a:endParaRPr lang="en-GB" altLang="zh-CN" dirty="0">
              <a:solidFill>
                <a:srgbClr val="254061"/>
              </a:solidFill>
              <a:latin typeface="Arial" charset="0"/>
              <a:ea typeface="ＭＳ Ｐゴシック" charset="0"/>
              <a:cs typeface="Arial" charset="0"/>
            </a:endParaRPr>
          </a:p>
        </p:txBody>
      </p:sp>
      <p:sp>
        <p:nvSpPr>
          <p:cNvPr id="8" name="Title 2"/>
          <p:cNvSpPr>
            <a:spLocks noGrp="1"/>
          </p:cNvSpPr>
          <p:nvPr>
            <p:ph type="title"/>
          </p:nvPr>
        </p:nvSpPr>
        <p:spPr>
          <a:xfrm>
            <a:off x="623982" y="300461"/>
            <a:ext cx="8229600" cy="574675"/>
          </a:xfrm>
        </p:spPr>
        <p:txBody>
          <a:bodyPr>
            <a:normAutofit fontScale="90000"/>
          </a:bodyPr>
          <a:lstStyle/>
          <a:p>
            <a:pPr>
              <a:defRPr/>
            </a:pPr>
            <a:r>
              <a:rPr lang="en-GB" dirty="0">
                <a:ea typeface="ＭＳ Ｐゴシック" pitchFamily="-112" charset="-128"/>
                <a:cs typeface="Arial" charset="0"/>
              </a:rPr>
              <a:t>Go Global</a:t>
            </a:r>
          </a:p>
        </p:txBody>
      </p:sp>
      <p:pic>
        <p:nvPicPr>
          <p:cNvPr id="7" name="Picture 4" descr="CDAF_ONLINE_08_0007"/>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5785" y="4730338"/>
            <a:ext cx="2603222"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DAF_ONLINE_08_000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71464" y="3284983"/>
            <a:ext cx="1705964" cy="93610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5" descr="lenov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7489" y="2564903"/>
            <a:ext cx="1368425" cy="5461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3" descr="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35760" y="3573015"/>
            <a:ext cx="1296144" cy="64807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7" descr="CDAF_ONLINE_08_0005"/>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2024" y="3645023"/>
            <a:ext cx="2008188" cy="5715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Baidu logo.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7766" y="4510355"/>
            <a:ext cx="1544960" cy="865179"/>
          </a:xfrm>
          <a:prstGeom prst="rect">
            <a:avLst/>
          </a:prstGeom>
        </p:spPr>
      </p:pic>
      <p:pic>
        <p:nvPicPr>
          <p:cNvPr id="5" name="Picture 4" descr="ICBC logo.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8137" y="4667095"/>
            <a:ext cx="1935962" cy="630542"/>
          </a:xfrm>
          <a:prstGeom prst="rect">
            <a:avLst/>
          </a:prstGeom>
        </p:spPr>
      </p:pic>
      <p:pic>
        <p:nvPicPr>
          <p:cNvPr id="6" name="Picture 5" descr="Petrochina 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0139" y="2329033"/>
            <a:ext cx="978679" cy="1037040"/>
          </a:xfrm>
          <a:prstGeom prst="rect">
            <a:avLst/>
          </a:prstGeom>
        </p:spPr>
      </p:pic>
      <p:pic>
        <p:nvPicPr>
          <p:cNvPr id="14" name="Picture 13" descr="Xoami logo.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40016" y="2492896"/>
            <a:ext cx="2052340" cy="873177"/>
          </a:xfrm>
          <a:prstGeom prst="rect">
            <a:avLst/>
          </a:prstGeom>
        </p:spPr>
      </p:pic>
      <p:sp>
        <p:nvSpPr>
          <p:cNvPr id="3" name="Slide Number Placeholder 2"/>
          <p:cNvSpPr>
            <a:spLocks noGrp="1"/>
          </p:cNvSpPr>
          <p:nvPr>
            <p:ph type="sldNum" sz="quarter" idx="10"/>
          </p:nvPr>
        </p:nvSpPr>
        <p:spPr/>
        <p:txBody>
          <a:bodyPr/>
          <a:lstStyle/>
          <a:p>
            <a:pPr>
              <a:defRPr/>
            </a:pPr>
            <a:fld id="{B7D1CEBC-EF0C-486B-B08B-A6C4996F6D97}" type="slidenum">
              <a:rPr lang="en-US" smtClean="0"/>
              <a:pPr>
                <a:defRPr/>
              </a:pPr>
              <a:t>17</a:t>
            </a:fld>
            <a:endParaRPr lang="en-US" dirty="0"/>
          </a:p>
        </p:txBody>
      </p:sp>
      <p:pic>
        <p:nvPicPr>
          <p:cNvPr id="15" name="Picture 14" descr="Tencent_QQ.jpg"/>
          <p:cNvPicPr>
            <a:picLocks noChangeAspect="1"/>
          </p:cNvPicPr>
          <p:nvPr/>
        </p:nvPicPr>
        <p:blipFill rotWithShape="1">
          <a:blip r:embed="rId11" cstate="email">
            <a:extLst>
              <a:ext uri="{28A0092B-C50C-407E-A947-70E740481C1C}">
                <a14:useLocalDpi xmlns:a14="http://schemas.microsoft.com/office/drawing/2010/main"/>
              </a:ext>
            </a:extLst>
          </a:blip>
          <a:srcRect l="16592" t="9832" r="20254" b="8606"/>
          <a:stretch/>
        </p:blipFill>
        <p:spPr>
          <a:xfrm>
            <a:off x="5255994" y="5492167"/>
            <a:ext cx="1316288" cy="1274963"/>
          </a:xfrm>
          <a:prstGeom prst="rect">
            <a:avLst/>
          </a:prstGeom>
        </p:spPr>
      </p:pic>
      <p:pic>
        <p:nvPicPr>
          <p:cNvPr id="16" name="Picture 15" descr="http://slimbeleggen.net/wp-content/uploads/2014/04/Alibaba-2.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71701" y="5864587"/>
            <a:ext cx="2451442" cy="5301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734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1851" y="1144189"/>
            <a:ext cx="8674509" cy="4417219"/>
          </a:xfrm>
        </p:spPr>
        <p:txBody>
          <a:bodyPr/>
          <a:lstStyle/>
          <a:p>
            <a:pPr marL="0" indent="0">
              <a:buNone/>
            </a:pPr>
            <a:r>
              <a:rPr lang="en-GB" altLang="zh-CN" sz="2000" dirty="0">
                <a:solidFill>
                  <a:srgbClr val="575A5D"/>
                </a:solidFill>
                <a:latin typeface="Calibri" charset="0"/>
                <a:ea typeface="Calibri" charset="0"/>
                <a:cs typeface="Calibri" charset="0"/>
              </a:rPr>
              <a:t>China’s e-commerce and social media is booming; today China already is the biggest e-commerce market in the world</a:t>
            </a:r>
          </a:p>
          <a:p>
            <a:pPr marL="0" indent="0">
              <a:buNone/>
            </a:pPr>
            <a:endParaRPr lang="en-GB" altLang="zh-CN" sz="2800" dirty="0">
              <a:solidFill>
                <a:srgbClr val="262626"/>
              </a:solidFill>
              <a:latin typeface="Calibri" charset="0"/>
              <a:ea typeface="ＭＳ Ｐゴシック" charset="0"/>
              <a:cs typeface="Arial" charset="0"/>
            </a:endParaRPr>
          </a:p>
          <a:p>
            <a:pPr marL="0" indent="0">
              <a:buNone/>
            </a:pPr>
            <a:endParaRPr lang="en-GB" altLang="zh-CN" sz="2000" dirty="0">
              <a:solidFill>
                <a:srgbClr val="262626"/>
              </a:solidFill>
              <a:latin typeface="Calibri" charset="0"/>
              <a:ea typeface="ＭＳ Ｐゴシック" charset="0"/>
              <a:cs typeface="Arial" charset="0"/>
            </a:endParaRPr>
          </a:p>
          <a:p>
            <a:pPr lvl="2"/>
            <a:endParaRPr lang="en-GB" altLang="zh-CN" sz="1900" dirty="0">
              <a:solidFill>
                <a:srgbClr val="254061"/>
              </a:solidFill>
              <a:latin typeface="Arial" charset="0"/>
              <a:ea typeface="ＭＳ Ｐゴシック" charset="0"/>
              <a:cs typeface="Arial" charset="0"/>
            </a:endParaRPr>
          </a:p>
          <a:p>
            <a:pPr lvl="1"/>
            <a:endParaRPr lang="en-GB" altLang="zh-CN" sz="2000" dirty="0">
              <a:solidFill>
                <a:srgbClr val="254061"/>
              </a:solidFill>
              <a:latin typeface="Arial" charset="0"/>
              <a:ea typeface="ＭＳ Ｐゴシック" charset="0"/>
              <a:cs typeface="Arial" charset="0"/>
            </a:endParaRPr>
          </a:p>
          <a:p>
            <a:pPr lvl="1"/>
            <a:endParaRPr lang="en-GB" altLang="zh-CN" dirty="0">
              <a:solidFill>
                <a:srgbClr val="254061"/>
              </a:solidFill>
              <a:latin typeface="Arial" charset="0"/>
              <a:ea typeface="ＭＳ Ｐゴシック" charset="0"/>
              <a:cs typeface="Arial" charset="0"/>
            </a:endParaRPr>
          </a:p>
          <a:p>
            <a:pPr lvl="1"/>
            <a:endParaRPr lang="en-GB" altLang="zh-CN" dirty="0">
              <a:solidFill>
                <a:srgbClr val="254061"/>
              </a:solidFill>
              <a:latin typeface="Arial" charset="0"/>
              <a:ea typeface="ＭＳ Ｐゴシック" charset="0"/>
              <a:cs typeface="Arial" charset="0"/>
            </a:endParaRPr>
          </a:p>
        </p:txBody>
      </p:sp>
      <p:sp>
        <p:nvSpPr>
          <p:cNvPr id="8" name="Title 2"/>
          <p:cNvSpPr>
            <a:spLocks noGrp="1"/>
          </p:cNvSpPr>
          <p:nvPr>
            <p:ph type="title"/>
          </p:nvPr>
        </p:nvSpPr>
        <p:spPr>
          <a:xfrm>
            <a:off x="623392" y="338009"/>
            <a:ext cx="8085584" cy="574675"/>
          </a:xfrm>
        </p:spPr>
        <p:txBody>
          <a:bodyPr>
            <a:normAutofit fontScale="90000"/>
          </a:bodyPr>
          <a:lstStyle/>
          <a:p>
            <a:pPr>
              <a:defRPr/>
            </a:pPr>
            <a:r>
              <a:rPr lang="en-GB" dirty="0">
                <a:ea typeface="ＭＳ Ｐゴシック" pitchFamily="-112" charset="-128"/>
                <a:cs typeface="Arial" charset="0"/>
              </a:rPr>
              <a:t>Go Digital</a:t>
            </a:r>
          </a:p>
        </p:txBody>
      </p:sp>
      <p:sp>
        <p:nvSpPr>
          <p:cNvPr id="3" name="Slide Number Placeholder 2"/>
          <p:cNvSpPr>
            <a:spLocks noGrp="1"/>
          </p:cNvSpPr>
          <p:nvPr>
            <p:ph type="sldNum" sz="quarter" idx="10"/>
          </p:nvPr>
        </p:nvSpPr>
        <p:spPr/>
        <p:txBody>
          <a:bodyPr/>
          <a:lstStyle/>
          <a:p>
            <a:pPr>
              <a:defRPr/>
            </a:pPr>
            <a:fld id="{B7D1CEBC-EF0C-486B-B08B-A6C4996F6D97}" type="slidenum">
              <a:rPr lang="en-US" smtClean="0"/>
              <a:pPr>
                <a:defRPr/>
              </a:pPr>
              <a:t>18</a:t>
            </a:fld>
            <a:endParaRPr lang="en-US"/>
          </a:p>
        </p:txBody>
      </p:sp>
      <p:pic>
        <p:nvPicPr>
          <p:cNvPr id="12" name="Picture 11" descr="Screen Shot 2015-06-09 at 09.24.2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4417" y="1960827"/>
            <a:ext cx="5715000" cy="1314571"/>
          </a:xfrm>
          <a:prstGeom prst="rect">
            <a:avLst/>
          </a:prstGeom>
        </p:spPr>
      </p:pic>
      <p:pic>
        <p:nvPicPr>
          <p:cNvPr id="15" name="Picture 14" descr="Screen Shot 2015-06-09 at 09.24.3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94176" y="3821433"/>
            <a:ext cx="3754541" cy="2402491"/>
          </a:xfrm>
          <a:prstGeom prst="rect">
            <a:avLst/>
          </a:prstGeom>
        </p:spPr>
      </p:pic>
      <p:pic>
        <p:nvPicPr>
          <p:cNvPr id="16" name="Picture 15" descr="social media in China copy.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660" y="3875883"/>
            <a:ext cx="3450681" cy="2340649"/>
          </a:xfrm>
          <a:prstGeom prst="rect">
            <a:avLst/>
          </a:prstGeom>
        </p:spPr>
      </p:pic>
    </p:spTree>
    <p:extLst>
      <p:ext uri="{BB962C8B-B14F-4D97-AF65-F5344CB8AC3E}">
        <p14:creationId xmlns:p14="http://schemas.microsoft.com/office/powerpoint/2010/main" val="90901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9" name="Rectangle 2"/>
          <p:cNvSpPr txBox="1">
            <a:spLocks noChangeArrowheads="1"/>
          </p:cNvSpPr>
          <p:nvPr/>
        </p:nvSpPr>
        <p:spPr>
          <a:xfrm>
            <a:off x="3719736" y="1268760"/>
            <a:ext cx="5328592" cy="10926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zh-CN" dirty="0">
                <a:ea typeface="ＭＳ Ｐゴシック" charset="-128"/>
              </a:rPr>
              <a:t>Strategic Considerations</a:t>
            </a:r>
            <a:endParaRPr lang="en-US" altLang="zh-CN" sz="4000" dirty="0">
              <a:ea typeface="ＭＳ Ｐゴシック" charset="-128"/>
            </a:endParaRPr>
          </a:p>
        </p:txBody>
      </p:sp>
    </p:spTree>
    <p:extLst>
      <p:ext uri="{BB962C8B-B14F-4D97-AF65-F5344CB8AC3E}">
        <p14:creationId xmlns:p14="http://schemas.microsoft.com/office/powerpoint/2010/main" val="96802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8" name="Rectangle 3"/>
          <p:cNvSpPr txBox="1">
            <a:spLocks noChangeArrowheads="1"/>
          </p:cNvSpPr>
          <p:nvPr/>
        </p:nvSpPr>
        <p:spPr>
          <a:xfrm>
            <a:off x="3935760" y="1441546"/>
            <a:ext cx="5760640" cy="28515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auto">
              <a:lnSpc>
                <a:spcPct val="140000"/>
              </a:lnSpc>
              <a:spcBef>
                <a:spcPts val="600"/>
              </a:spcBef>
              <a:spcAft>
                <a:spcPts val="600"/>
              </a:spcAft>
            </a:pPr>
            <a:r>
              <a:rPr lang="en-US" altLang="zh-CN" sz="2400" dirty="0">
                <a:solidFill>
                  <a:schemeClr val="tx1">
                    <a:lumMod val="65000"/>
                    <a:lumOff val="35000"/>
                  </a:schemeClr>
                </a:solidFill>
                <a:latin typeface="Calibri" charset="0"/>
                <a:ea typeface="Calibri" charset="0"/>
                <a:cs typeface="Calibri" charset="0"/>
              </a:rPr>
              <a:t>Introduction Horsten International</a:t>
            </a:r>
          </a:p>
          <a:p>
            <a:pPr fontAlgn="auto">
              <a:lnSpc>
                <a:spcPct val="140000"/>
              </a:lnSpc>
              <a:spcBef>
                <a:spcPts val="600"/>
              </a:spcBef>
              <a:spcAft>
                <a:spcPts val="600"/>
              </a:spcAft>
            </a:pPr>
            <a:r>
              <a:rPr lang="en-US" altLang="zh-CN" sz="2400" dirty="0">
                <a:solidFill>
                  <a:schemeClr val="tx1">
                    <a:lumMod val="65000"/>
                    <a:lumOff val="35000"/>
                  </a:schemeClr>
                </a:solidFill>
                <a:latin typeface="Calibri" charset="0"/>
                <a:ea typeface="Calibri" charset="0"/>
                <a:cs typeface="Calibri" charset="0"/>
              </a:rPr>
              <a:t>China today</a:t>
            </a:r>
          </a:p>
          <a:p>
            <a:pPr fontAlgn="auto">
              <a:lnSpc>
                <a:spcPct val="140000"/>
              </a:lnSpc>
              <a:spcBef>
                <a:spcPts val="600"/>
              </a:spcBef>
              <a:spcAft>
                <a:spcPts val="600"/>
              </a:spcAft>
            </a:pPr>
            <a:r>
              <a:rPr lang="en-US" altLang="zh-CN" sz="2400" dirty="0">
                <a:solidFill>
                  <a:schemeClr val="tx1">
                    <a:lumMod val="65000"/>
                    <a:lumOff val="35000"/>
                  </a:schemeClr>
                </a:solidFill>
                <a:latin typeface="Calibri" charset="0"/>
                <a:ea typeface="Calibri" charset="0"/>
                <a:cs typeface="Calibri" charset="0"/>
              </a:rPr>
              <a:t>Strategic considerations</a:t>
            </a:r>
          </a:p>
          <a:p>
            <a:pPr fontAlgn="auto">
              <a:lnSpc>
                <a:spcPct val="140000"/>
              </a:lnSpc>
              <a:spcBef>
                <a:spcPts val="600"/>
              </a:spcBef>
              <a:spcAft>
                <a:spcPts val="600"/>
              </a:spcAft>
            </a:pPr>
            <a:r>
              <a:rPr lang="en-US" altLang="zh-CN" sz="2400" dirty="0">
                <a:solidFill>
                  <a:schemeClr val="tx1">
                    <a:lumMod val="65000"/>
                    <a:lumOff val="35000"/>
                  </a:schemeClr>
                </a:solidFill>
                <a:latin typeface="Calibri" charset="0"/>
                <a:ea typeface="Calibri" charset="0"/>
                <a:cs typeface="Calibri" charset="0"/>
              </a:rPr>
              <a:t>E-commerce business models</a:t>
            </a:r>
          </a:p>
          <a:p>
            <a:pPr fontAlgn="auto">
              <a:lnSpc>
                <a:spcPct val="140000"/>
              </a:lnSpc>
              <a:spcBef>
                <a:spcPts val="600"/>
              </a:spcBef>
              <a:spcAft>
                <a:spcPts val="600"/>
              </a:spcAft>
            </a:pPr>
            <a:r>
              <a:rPr lang="en-US" altLang="zh-CN" sz="2400" dirty="0">
                <a:solidFill>
                  <a:schemeClr val="tx1">
                    <a:lumMod val="65000"/>
                    <a:lumOff val="35000"/>
                  </a:schemeClr>
                </a:solidFill>
                <a:latin typeface="Calibri" charset="0"/>
                <a:ea typeface="Calibri" charset="0"/>
                <a:cs typeface="Calibri" charset="0"/>
              </a:rPr>
              <a:t>Social Media in China</a:t>
            </a:r>
          </a:p>
          <a:p>
            <a:pPr fontAlgn="auto">
              <a:lnSpc>
                <a:spcPct val="140000"/>
              </a:lnSpc>
              <a:spcBef>
                <a:spcPct val="0"/>
              </a:spcBef>
              <a:buClr>
                <a:schemeClr val="tx2"/>
              </a:buClr>
            </a:pPr>
            <a:endParaRPr lang="en-US" altLang="zh-CN" sz="2800" dirty="0">
              <a:ea typeface="ＭＳ Ｐゴシック" charset="-128"/>
            </a:endParaRPr>
          </a:p>
          <a:p>
            <a:pPr fontAlgn="auto">
              <a:lnSpc>
                <a:spcPct val="140000"/>
              </a:lnSpc>
              <a:spcBef>
                <a:spcPct val="0"/>
              </a:spcBef>
              <a:buClr>
                <a:schemeClr val="tx2"/>
              </a:buClr>
            </a:pPr>
            <a:endParaRPr lang="en-US" altLang="zh-CN" sz="2800" dirty="0">
              <a:ea typeface="ＭＳ Ｐゴシック" charset="-128"/>
            </a:endParaRPr>
          </a:p>
          <a:p>
            <a:pPr fontAlgn="auto">
              <a:lnSpc>
                <a:spcPts val="3200"/>
              </a:lnSpc>
              <a:spcBef>
                <a:spcPct val="0"/>
              </a:spcBef>
              <a:buClr>
                <a:schemeClr val="tx2"/>
              </a:buClr>
            </a:pPr>
            <a:endParaRPr lang="en-US" altLang="zh-CN" sz="3600" i="1" dirty="0">
              <a:ea typeface="ＭＳ Ｐゴシック" charset="-128"/>
            </a:endParaRPr>
          </a:p>
          <a:p>
            <a:pPr fontAlgn="auto">
              <a:lnSpc>
                <a:spcPts val="3200"/>
              </a:lnSpc>
              <a:spcBef>
                <a:spcPct val="0"/>
              </a:spcBef>
              <a:buClr>
                <a:schemeClr val="tx2"/>
              </a:buClr>
            </a:pPr>
            <a:endParaRPr lang="en-US" altLang="zh-CN" sz="3600" dirty="0">
              <a:ea typeface="ＭＳ Ｐゴシック" charset="-128"/>
            </a:endParaRPr>
          </a:p>
          <a:p>
            <a:pPr fontAlgn="auto">
              <a:lnSpc>
                <a:spcPts val="3200"/>
              </a:lnSpc>
              <a:spcBef>
                <a:spcPct val="0"/>
              </a:spcBef>
              <a:buClr>
                <a:schemeClr val="tx2"/>
              </a:buClr>
            </a:pPr>
            <a:endParaRPr lang="nl-BE" altLang="zh-CN" sz="3600" dirty="0">
              <a:ea typeface="ＭＳ Ｐゴシック" charset="-128"/>
            </a:endParaRPr>
          </a:p>
        </p:txBody>
      </p:sp>
      <p:sp>
        <p:nvSpPr>
          <p:cNvPr id="9" name="Rectangle 2"/>
          <p:cNvSpPr txBox="1">
            <a:spLocks noChangeArrowheads="1"/>
          </p:cNvSpPr>
          <p:nvPr/>
        </p:nvSpPr>
        <p:spPr>
          <a:xfrm>
            <a:off x="1631504" y="678768"/>
            <a:ext cx="3312368" cy="9486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zh-CN" dirty="0">
                <a:ea typeface="ＭＳ Ｐゴシック" charset="-128"/>
              </a:rPr>
              <a:t>Agenda</a:t>
            </a:r>
            <a:endParaRPr lang="en-US" altLang="zh-CN" sz="4000" dirty="0">
              <a:ea typeface="ＭＳ Ｐゴシック" charset="-128"/>
            </a:endParaRPr>
          </a:p>
        </p:txBody>
      </p:sp>
    </p:spTree>
    <p:extLst>
      <p:ext uri="{BB962C8B-B14F-4D97-AF65-F5344CB8AC3E}">
        <p14:creationId xmlns:p14="http://schemas.microsoft.com/office/powerpoint/2010/main" val="214110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676852" y="2996952"/>
            <a:ext cx="4988911" cy="1557732"/>
          </a:xfrm>
        </p:spPr>
        <p:txBody>
          <a:bodyPr>
            <a:normAutofit fontScale="92500" lnSpcReduction="20000"/>
          </a:bodyPr>
          <a:lstStyle/>
          <a:p>
            <a:pPr algn="ctr"/>
            <a:r>
              <a:rPr lang="nl-NL" sz="5400" dirty="0">
                <a:ea typeface="Raleway" charset="0"/>
                <a:cs typeface="Raleway" charset="0"/>
              </a:rPr>
              <a:t>Have a </a:t>
            </a:r>
          </a:p>
          <a:p>
            <a:pPr algn="ctr"/>
            <a:r>
              <a:rPr lang="nl-NL" sz="5400" dirty="0" err="1">
                <a:ea typeface="Raleway" charset="0"/>
                <a:cs typeface="Raleway" charset="0"/>
              </a:rPr>
              <a:t>strategy</a:t>
            </a:r>
            <a:r>
              <a:rPr lang="nl-NL" sz="5400" dirty="0">
                <a:ea typeface="Raleway" charset="0"/>
                <a:cs typeface="Raleway" charset="0"/>
              </a:rPr>
              <a:t>!</a:t>
            </a:r>
          </a:p>
        </p:txBody>
      </p:sp>
      <p:pic>
        <p:nvPicPr>
          <p:cNvPr id="9" name="Picture Placeholder 11"/>
          <p:cNvPicPr>
            <a:picLocks noGrp="1" noChangeAspect="1"/>
          </p:cNvPicPr>
          <p:nvPr>
            <p:ph type="pic" sz="quarter" idx="15"/>
          </p:nvPr>
        </p:nvPicPr>
        <p:blipFill rotWithShape="1">
          <a:blip r:embed="rId2"/>
          <a:srcRect l="9326" r="9326"/>
          <a:stretch/>
        </p:blipFill>
        <p:spPr>
          <a:prstGeom prst="rect">
            <a:avLst/>
          </a:prstGeom>
        </p:spPr>
      </p:pic>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20</a:t>
            </a:fld>
            <a:endParaRPr lang="en-PH" dirty="0"/>
          </a:p>
        </p:txBody>
      </p:sp>
      <p:sp>
        <p:nvSpPr>
          <p:cNvPr id="7"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spTree>
    <p:extLst>
      <p:ext uri="{BB962C8B-B14F-4D97-AF65-F5344CB8AC3E}">
        <p14:creationId xmlns:p14="http://schemas.microsoft.com/office/powerpoint/2010/main" val="20571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916665" y="3227978"/>
            <a:ext cx="4988911" cy="1557732"/>
          </a:xfrm>
        </p:spPr>
        <p:txBody>
          <a:bodyPr>
            <a:normAutofit fontScale="92500" lnSpcReduction="10000"/>
          </a:bodyPr>
          <a:lstStyle/>
          <a:p>
            <a:pPr algn="ctr"/>
            <a:r>
              <a:rPr lang="nl-NL" sz="5400" dirty="0" err="1">
                <a:ea typeface="Raleway" charset="0"/>
                <a:cs typeface="Raleway" charset="0"/>
              </a:rPr>
              <a:t>Think</a:t>
            </a:r>
            <a:r>
              <a:rPr lang="nl-NL" sz="5400" dirty="0">
                <a:ea typeface="Raleway" charset="0"/>
                <a:cs typeface="Raleway" charset="0"/>
              </a:rPr>
              <a:t> Online &amp; Offline!</a:t>
            </a:r>
          </a:p>
        </p:txBody>
      </p:sp>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21</a:t>
            </a:fld>
            <a:endParaRPr lang="en-PH" dirty="0"/>
          </a:p>
        </p:txBody>
      </p:sp>
      <p:sp>
        <p:nvSpPr>
          <p:cNvPr id="7"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0897" b="10897"/>
          <a:stretch>
            <a:fillRect/>
          </a:stretch>
        </p:blipFill>
        <p:spPr/>
      </p:pic>
    </p:spTree>
    <p:extLst>
      <p:ext uri="{BB962C8B-B14F-4D97-AF65-F5344CB8AC3E}">
        <p14:creationId xmlns:p14="http://schemas.microsoft.com/office/powerpoint/2010/main" val="209182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sp>
        <p:nvSpPr>
          <p:cNvPr id="3" name="Text Placeholder 2"/>
          <p:cNvSpPr>
            <a:spLocks noGrp="1"/>
          </p:cNvSpPr>
          <p:nvPr>
            <p:ph type="body" sz="quarter" idx="14"/>
          </p:nvPr>
        </p:nvSpPr>
        <p:spPr>
          <a:xfrm>
            <a:off x="6916665" y="3227978"/>
            <a:ext cx="4988911" cy="1557732"/>
          </a:xfrm>
        </p:spPr>
        <p:txBody>
          <a:bodyPr>
            <a:normAutofit/>
          </a:bodyPr>
          <a:lstStyle/>
          <a:p>
            <a:pPr algn="ctr"/>
            <a:r>
              <a:rPr lang="nl-NL" sz="5400" dirty="0" err="1">
                <a:ea typeface="Raleway" charset="0"/>
                <a:cs typeface="Raleway" charset="0"/>
              </a:rPr>
              <a:t>Stay</a:t>
            </a:r>
            <a:r>
              <a:rPr lang="nl-NL" sz="5400" dirty="0">
                <a:ea typeface="Raleway" charset="0"/>
                <a:cs typeface="Raleway" charset="0"/>
              </a:rPr>
              <a:t> in Control!</a:t>
            </a:r>
          </a:p>
        </p:txBody>
      </p:sp>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22</a:t>
            </a:fld>
            <a:endParaRPr lang="en-PH" dirty="0"/>
          </a:p>
        </p:txBody>
      </p:sp>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6987" b="6987"/>
          <a:stretch>
            <a:fillRect/>
          </a:stretch>
        </p:blipFill>
        <p:spPr/>
      </p:pic>
    </p:spTree>
    <p:extLst>
      <p:ext uri="{BB962C8B-B14F-4D97-AF65-F5344CB8AC3E}">
        <p14:creationId xmlns:p14="http://schemas.microsoft.com/office/powerpoint/2010/main" val="838023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916665" y="3227978"/>
            <a:ext cx="4988911" cy="1557732"/>
          </a:xfrm>
        </p:spPr>
        <p:txBody>
          <a:bodyPr>
            <a:normAutofit/>
          </a:bodyPr>
          <a:lstStyle/>
          <a:p>
            <a:pPr algn="ctr"/>
            <a:r>
              <a:rPr lang="nl-NL" sz="5400" dirty="0">
                <a:ea typeface="Raleway" charset="0"/>
                <a:cs typeface="Raleway" charset="0"/>
              </a:rPr>
              <a:t>Localization!</a:t>
            </a:r>
          </a:p>
        </p:txBody>
      </p:sp>
      <p:pic>
        <p:nvPicPr>
          <p:cNvPr id="8" name="Picture Placeholder 7" descr="wheel copy.jpg"/>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t="11607" b="11607"/>
          <a:stretch>
            <a:fillRect/>
          </a:stretch>
        </p:blipFill>
        <p:spPr>
          <a:prstGeom prst="rect">
            <a:avLst/>
          </a:prstGeom>
        </p:spPr>
      </p:pic>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23</a:t>
            </a:fld>
            <a:endParaRPr lang="en-PH" dirty="0"/>
          </a:p>
        </p:txBody>
      </p:sp>
      <p:sp>
        <p:nvSpPr>
          <p:cNvPr id="7"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spTree>
    <p:extLst>
      <p:ext uri="{BB962C8B-B14F-4D97-AF65-F5344CB8AC3E}">
        <p14:creationId xmlns:p14="http://schemas.microsoft.com/office/powerpoint/2010/main" val="146172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916665" y="3227978"/>
            <a:ext cx="4988911" cy="1557732"/>
          </a:xfrm>
        </p:spPr>
        <p:txBody>
          <a:bodyPr>
            <a:normAutofit/>
          </a:bodyPr>
          <a:lstStyle/>
          <a:p>
            <a:pPr algn="ctr"/>
            <a:r>
              <a:rPr lang="nl-NL" sz="5400" dirty="0">
                <a:ea typeface="Raleway" charset="0"/>
                <a:cs typeface="Raleway" charset="0"/>
              </a:rPr>
              <a:t>Flexibility!</a:t>
            </a:r>
          </a:p>
        </p:txBody>
      </p:sp>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24</a:t>
            </a:fld>
            <a:endParaRPr lang="en-PH" dirty="0"/>
          </a:p>
        </p:txBody>
      </p:sp>
      <p:sp>
        <p:nvSpPr>
          <p:cNvPr id="7"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6972" b="6972"/>
          <a:stretch>
            <a:fillRect/>
          </a:stretch>
        </p:blipFill>
        <p:spPr/>
      </p:pic>
    </p:spTree>
    <p:extLst>
      <p:ext uri="{BB962C8B-B14F-4D97-AF65-F5344CB8AC3E}">
        <p14:creationId xmlns:p14="http://schemas.microsoft.com/office/powerpoint/2010/main" val="57271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916665" y="3227978"/>
            <a:ext cx="4988911" cy="1557732"/>
          </a:xfrm>
        </p:spPr>
        <p:txBody>
          <a:bodyPr>
            <a:normAutofit/>
          </a:bodyPr>
          <a:lstStyle/>
          <a:p>
            <a:pPr algn="ctr"/>
            <a:r>
              <a:rPr lang="nl-NL" sz="5400" dirty="0">
                <a:ea typeface="Raleway" charset="0"/>
                <a:cs typeface="Raleway" charset="0"/>
              </a:rPr>
              <a:t>Commitment!</a:t>
            </a:r>
          </a:p>
        </p:txBody>
      </p:sp>
      <p:pic>
        <p:nvPicPr>
          <p:cNvPr id="6" name="Picture Placeholder 5" descr="keyboard 1 copy.jpg"/>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t="11500" b="11500"/>
          <a:stretch/>
        </p:blipFill>
        <p:spPr>
          <a:prstGeom prst="rect">
            <a:avLst/>
          </a:prstGeom>
        </p:spPr>
      </p:pic>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25</a:t>
            </a:fld>
            <a:endParaRPr lang="en-PH" dirty="0"/>
          </a:p>
        </p:txBody>
      </p:sp>
      <p:sp>
        <p:nvSpPr>
          <p:cNvPr id="7" name="Title 1"/>
          <p:cNvSpPr>
            <a:spLocks noGrp="1"/>
          </p:cNvSpPr>
          <p:nvPr>
            <p:ph type="title"/>
          </p:nvPr>
        </p:nvSpPr>
        <p:spPr>
          <a:xfrm>
            <a:off x="314631" y="365126"/>
            <a:ext cx="8301649" cy="709868"/>
          </a:xfrm>
        </p:spPr>
        <p:txBody>
          <a:bodyPr>
            <a:normAutofit/>
          </a:bodyPr>
          <a:lstStyle/>
          <a:p>
            <a:r>
              <a:rPr lang="en-GB" sz="3600" b="0" dirty="0">
                <a:solidFill>
                  <a:schemeClr val="accent1"/>
                </a:solidFill>
                <a:latin typeface="+mn-lt"/>
                <a:ea typeface="Raleway" charset="0"/>
                <a:cs typeface="Raleway" charset="0"/>
              </a:rPr>
              <a:t>Strategic Considerations</a:t>
            </a:r>
          </a:p>
        </p:txBody>
      </p:sp>
    </p:spTree>
    <p:extLst>
      <p:ext uri="{BB962C8B-B14F-4D97-AF65-F5344CB8AC3E}">
        <p14:creationId xmlns:p14="http://schemas.microsoft.com/office/powerpoint/2010/main" val="496586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9" name="Rectangle 2"/>
          <p:cNvSpPr txBox="1">
            <a:spLocks noChangeArrowheads="1"/>
          </p:cNvSpPr>
          <p:nvPr/>
        </p:nvSpPr>
        <p:spPr>
          <a:xfrm>
            <a:off x="983432" y="678768"/>
            <a:ext cx="7488832" cy="1166056"/>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70000"/>
              </a:lnSpc>
              <a:spcAft>
                <a:spcPts val="0"/>
              </a:spcAft>
            </a:pPr>
            <a:r>
              <a:rPr lang="en-US" altLang="zh-CN" dirty="0">
                <a:ea typeface="ＭＳ Ｐゴシック" charset="-128"/>
              </a:rPr>
              <a:t>E-commerce &amp; Social Media in China</a:t>
            </a:r>
            <a:endParaRPr lang="en-US" altLang="zh-CN" sz="4000" dirty="0">
              <a:ea typeface="ＭＳ Ｐゴシック" charset="-128"/>
            </a:endParaRPr>
          </a:p>
        </p:txBody>
      </p:sp>
    </p:spTree>
    <p:extLst>
      <p:ext uri="{BB962C8B-B14F-4D97-AF65-F5344CB8AC3E}">
        <p14:creationId xmlns:p14="http://schemas.microsoft.com/office/powerpoint/2010/main" val="520932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18" y="332656"/>
            <a:ext cx="8741598" cy="709868"/>
          </a:xfrm>
        </p:spPr>
        <p:txBody>
          <a:bodyPr/>
          <a:lstStyle/>
          <a:p>
            <a:r>
              <a:rPr lang="nl-NL" sz="3600" b="0" dirty="0">
                <a:solidFill>
                  <a:schemeClr val="accent1"/>
                </a:solidFill>
                <a:latin typeface="Raleway" charset="0"/>
                <a:ea typeface="Raleway" charset="0"/>
                <a:cs typeface="Raleway" charset="0"/>
              </a:rPr>
              <a:t>Introducing</a:t>
            </a:r>
            <a:r>
              <a:rPr lang="nl-NL" b="0" dirty="0">
                <a:solidFill>
                  <a:schemeClr val="accent1"/>
                </a:solidFill>
                <a:latin typeface="Raleway" charset="0"/>
                <a:ea typeface="Raleway" charset="0"/>
                <a:cs typeface="Raleway" charset="0"/>
              </a:rPr>
              <a:t> MyChinaWeb</a:t>
            </a:r>
          </a:p>
        </p:txBody>
      </p:sp>
      <p:sp>
        <p:nvSpPr>
          <p:cNvPr id="4" name="Slide Number Placeholder 3"/>
          <p:cNvSpPr>
            <a:spLocks noGrp="1"/>
          </p:cNvSpPr>
          <p:nvPr>
            <p:ph type="sldNum" sz="quarter" idx="4294967295"/>
          </p:nvPr>
        </p:nvSpPr>
        <p:spPr>
          <a:xfrm>
            <a:off x="11371870" y="6325473"/>
            <a:ext cx="576825" cy="366968"/>
          </a:xfrm>
        </p:spPr>
        <p:txBody>
          <a:bodyPr/>
          <a:lstStyle/>
          <a:p>
            <a:fld id="{9F696359-AA5D-4471-9B67-7D80CD6884C3}" type="slidenum">
              <a:rPr lang="en-PH" smtClean="0"/>
              <a:pPr/>
              <a:t>27</a:t>
            </a:fld>
            <a:endParaRPr lang="en-PH" dirty="0"/>
          </a:p>
        </p:txBody>
      </p:sp>
      <p:pic>
        <p:nvPicPr>
          <p:cNvPr id="5" name="MyChinaWeb.com">
            <a:hlinkClick r:id="" action="ppaction://media"/>
          </p:cNvPr>
          <p:cNvPicPr>
            <a:picLocks noGrp="1" noChangeAspect="1"/>
          </p:cNvPicPr>
          <p:nvPr>
            <p:ph type="pic" sz="quarter" idx="15"/>
            <a:videoFile r:link="rId2"/>
            <p:extLst>
              <p:ext uri="{DAA4B4D4-6D71-4841-9C94-3DE7FCFB9230}">
                <p14:media xmlns:p14="http://schemas.microsoft.com/office/powerpoint/2010/main" r:embed="rId1"/>
              </p:ext>
            </p:extLst>
          </p:nvPr>
        </p:nvPicPr>
        <p:blipFill>
          <a:blip r:embed="rId4"/>
          <a:srcRect t="138" b="138"/>
          <a:stretch>
            <a:fillRect/>
          </a:stretch>
        </p:blipFill>
        <p:spPr>
          <a:prstGeom prst="rect">
            <a:avLst/>
          </a:prstGeom>
        </p:spPr>
      </p:pic>
    </p:spTree>
    <p:extLst>
      <p:ext uri="{BB962C8B-B14F-4D97-AF65-F5344CB8AC3E}">
        <p14:creationId xmlns:p14="http://schemas.microsoft.com/office/powerpoint/2010/main" val="520932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772816"/>
            <a:ext cx="4903837" cy="141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19336" y="188640"/>
            <a:ext cx="6930008" cy="1667803"/>
          </a:xfrm>
          <a:prstGeom prst="rect">
            <a:avLst/>
          </a:prstGeom>
        </p:spPr>
      </p:pic>
      <p:sp>
        <p:nvSpPr>
          <p:cNvPr id="5" name="Subtitle 2"/>
          <p:cNvSpPr txBox="1">
            <a:spLocks/>
          </p:cNvSpPr>
          <p:nvPr/>
        </p:nvSpPr>
        <p:spPr>
          <a:xfrm>
            <a:off x="1199456" y="2924944"/>
            <a:ext cx="4968552" cy="302433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auto">
              <a:buNone/>
            </a:pPr>
            <a:r>
              <a:rPr lang="en-US" sz="2800" dirty="0">
                <a:solidFill>
                  <a:schemeClr val="accent1"/>
                </a:solidFill>
                <a:latin typeface="Raleway" charset="0"/>
                <a:ea typeface="Raleway" charset="0"/>
                <a:cs typeface="Raleway" charset="0"/>
              </a:rPr>
              <a:t>Services</a:t>
            </a:r>
            <a:endParaRPr lang="en-US" sz="4000" dirty="0">
              <a:solidFill>
                <a:schemeClr val="accent1"/>
              </a:solidFill>
              <a:latin typeface="Raleway" charset="0"/>
              <a:ea typeface="Raleway" charset="0"/>
              <a:cs typeface="Raleway" charset="0"/>
            </a:endParaRPr>
          </a:p>
          <a:p>
            <a:pPr marL="571500" indent="-571500" fontAlgn="auto">
              <a:buFont typeface="Arial" charset="0"/>
              <a:buChar char="•"/>
            </a:pPr>
            <a:r>
              <a:rPr lang="en-US" sz="2000" dirty="0">
                <a:latin typeface="Raleway" charset="0"/>
                <a:ea typeface="Raleway" charset="0"/>
                <a:cs typeface="Raleway" charset="0"/>
              </a:rPr>
              <a:t>Online Marketing</a:t>
            </a:r>
          </a:p>
          <a:p>
            <a:pPr marL="571500" indent="-571500" fontAlgn="auto">
              <a:buFont typeface="Arial" charset="0"/>
              <a:buChar char="•"/>
            </a:pPr>
            <a:r>
              <a:rPr lang="en-US" sz="2000" dirty="0">
                <a:latin typeface="Raleway" charset="0"/>
                <a:ea typeface="Raleway" charset="0"/>
                <a:cs typeface="Raleway" charset="0"/>
              </a:rPr>
              <a:t>E-Commerce</a:t>
            </a:r>
          </a:p>
          <a:p>
            <a:pPr marL="571500" indent="-571500" fontAlgn="auto">
              <a:buFont typeface="Arial" charset="0"/>
              <a:buChar char="•"/>
            </a:pPr>
            <a:r>
              <a:rPr lang="en-US" sz="2000" dirty="0">
                <a:latin typeface="Raleway" charset="0"/>
                <a:ea typeface="Raleway" charset="0"/>
                <a:cs typeface="Raleway" charset="0"/>
              </a:rPr>
              <a:t>Chinese Web Design</a:t>
            </a:r>
          </a:p>
          <a:p>
            <a:pPr marL="571500" indent="-571500" fontAlgn="auto">
              <a:buFont typeface="Arial" charset="0"/>
              <a:buChar char="•"/>
            </a:pPr>
            <a:r>
              <a:rPr lang="en-US" sz="2000" dirty="0">
                <a:latin typeface="Raleway" charset="0"/>
                <a:ea typeface="Raleway" charset="0"/>
                <a:cs typeface="Raleway" charset="0"/>
              </a:rPr>
              <a:t>Social Media</a:t>
            </a:r>
          </a:p>
          <a:p>
            <a:pPr marL="571500" indent="-571500" fontAlgn="auto">
              <a:buFont typeface="Arial" charset="0"/>
              <a:buChar char="•"/>
            </a:pPr>
            <a:r>
              <a:rPr lang="en-US" sz="2000" dirty="0">
                <a:latin typeface="Raleway" charset="0"/>
                <a:ea typeface="Raleway" charset="0"/>
                <a:cs typeface="Raleway" charset="0"/>
              </a:rPr>
              <a:t>Content Management</a:t>
            </a:r>
          </a:p>
          <a:p>
            <a:pPr marL="571500" indent="-571500" fontAlgn="auto">
              <a:buFont typeface="Arial" charset="0"/>
              <a:buChar char="•"/>
            </a:pPr>
            <a:endParaRPr lang="en-US" sz="2400" dirty="0">
              <a:solidFill>
                <a:schemeClr val="tx1">
                  <a:lumMod val="85000"/>
                  <a:lumOff val="15000"/>
                </a:schemeClr>
              </a:solidFill>
              <a:latin typeface="Raleway" charset="0"/>
              <a:ea typeface="Raleway" charset="0"/>
              <a:cs typeface="Raleway" charset="0"/>
            </a:endParaRPr>
          </a:p>
          <a:p>
            <a:pPr marL="571500" indent="-571500" fontAlgn="auto">
              <a:buFont typeface="Arial" charset="0"/>
              <a:buChar char="•"/>
            </a:pPr>
            <a:endParaRPr lang="en-US" sz="4000" dirty="0">
              <a:solidFill>
                <a:schemeClr val="tx1">
                  <a:lumMod val="85000"/>
                  <a:lumOff val="15000"/>
                </a:schemeClr>
              </a:solidFill>
              <a:latin typeface="Raleway" charset="0"/>
              <a:ea typeface="Raleway" charset="0"/>
              <a:cs typeface="Raleway" charset="0"/>
            </a:endParaRPr>
          </a:p>
          <a:p>
            <a:pPr marL="571500" indent="-571500" fontAlgn="auto">
              <a:buFont typeface="Arial" charset="0"/>
              <a:buChar char="•"/>
            </a:pPr>
            <a:endParaRPr lang="en-US" sz="4000" dirty="0">
              <a:solidFill>
                <a:schemeClr val="tx1">
                  <a:lumMod val="85000"/>
                  <a:lumOff val="15000"/>
                </a:schemeClr>
              </a:solidFill>
              <a:latin typeface="Raleway" charset="0"/>
              <a:ea typeface="Raleway" charset="0"/>
              <a:cs typeface="Raleway" charset="0"/>
            </a:endParaRPr>
          </a:p>
          <a:p>
            <a:pPr fontAlgn="auto"/>
            <a:endParaRPr lang="en-US" sz="4000" dirty="0">
              <a:solidFill>
                <a:schemeClr val="tx1">
                  <a:lumMod val="85000"/>
                  <a:lumOff val="15000"/>
                </a:schemeClr>
              </a:solidFill>
              <a:latin typeface="Raleway" charset="0"/>
              <a:ea typeface="Raleway" charset="0"/>
              <a:cs typeface="Raleway" charset="0"/>
            </a:endParaRPr>
          </a:p>
        </p:txBody>
      </p:sp>
      <p:sp>
        <p:nvSpPr>
          <p:cNvPr id="6" name="Title 1"/>
          <p:cNvSpPr txBox="1">
            <a:spLocks/>
          </p:cNvSpPr>
          <p:nvPr/>
        </p:nvSpPr>
        <p:spPr bwMode="auto">
          <a:xfrm>
            <a:off x="5159896" y="5589240"/>
            <a:ext cx="3344593"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a:spcBef>
                <a:spcPct val="0"/>
              </a:spcBef>
              <a:buFontTx/>
              <a:buNone/>
            </a:pPr>
            <a:r>
              <a:rPr lang="en-US" altLang="en-US" sz="1600" dirty="0" err="1">
                <a:latin typeface="Raleway" charset="0"/>
                <a:ea typeface="Raleway" charset="0"/>
                <a:cs typeface="Raleway" charset="0"/>
              </a:rPr>
              <a:t>www.mychinaweb.com</a:t>
            </a:r>
            <a:endParaRPr lang="en-US" altLang="en-US" sz="1600" dirty="0">
              <a:latin typeface="Raleway" charset="0"/>
              <a:ea typeface="Raleway" charset="0"/>
              <a:cs typeface="Raleway" charset="0"/>
            </a:endParaRPr>
          </a:p>
        </p:txBody>
      </p:sp>
    </p:spTree>
    <p:extLst>
      <p:ext uri="{BB962C8B-B14F-4D97-AF65-F5344CB8AC3E}">
        <p14:creationId xmlns:p14="http://schemas.microsoft.com/office/powerpoint/2010/main" val="28925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3432" y="836712"/>
            <a:ext cx="8064896" cy="4185761"/>
          </a:xfrm>
          <a:prstGeom prst="rect">
            <a:avLst/>
          </a:prstGeom>
        </p:spPr>
        <p:txBody>
          <a:bodyPr wrap="square">
            <a:spAutoFit/>
          </a:bodyPr>
          <a:lstStyle/>
          <a:p>
            <a:pPr algn="ctr">
              <a:lnSpc>
                <a:spcPts val="3280"/>
              </a:lnSpc>
              <a:spcBef>
                <a:spcPts val="600"/>
              </a:spcBef>
              <a:spcAft>
                <a:spcPts val="600"/>
              </a:spcAft>
            </a:pPr>
            <a:r>
              <a:rPr lang="en-US" sz="2400" dirty="0">
                <a:solidFill>
                  <a:schemeClr val="tx1">
                    <a:lumMod val="75000"/>
                    <a:lumOff val="25000"/>
                  </a:schemeClr>
                </a:solidFill>
                <a:latin typeface="+mn-lt"/>
                <a:ea typeface="Tahoma" charset="0"/>
                <a:cs typeface="Tahoma" charset="0"/>
              </a:rPr>
              <a:t>“Bricks-and-mortar retailing is a mature business in the U.S., where consumers have been shopping in malls for decades and continue to do so, augmenting their purchases with occasional forays on the web. Online shopping is dessert in the U.S., but in China, it is the main course.”</a:t>
            </a:r>
          </a:p>
          <a:p>
            <a:pPr algn="ctr"/>
            <a:endParaRPr lang="en-US" sz="1200" dirty="0">
              <a:solidFill>
                <a:schemeClr val="bg2">
                  <a:lumMod val="50000"/>
                </a:schemeClr>
              </a:solidFill>
              <a:latin typeface="Tahoma" charset="0"/>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endParaRPr lang="en-US" sz="1050" b="1" dirty="0">
              <a:solidFill>
                <a:schemeClr val="tx1">
                  <a:lumMod val="75000"/>
                  <a:lumOff val="25000"/>
                </a:schemeClr>
              </a:solidFill>
              <a:latin typeface="+mn-lt"/>
              <a:ea typeface="Tahoma" charset="0"/>
              <a:cs typeface="Tahoma" charset="0"/>
            </a:endParaRPr>
          </a:p>
          <a:p>
            <a:pPr algn="r"/>
            <a:r>
              <a:rPr lang="en-US" sz="1200" b="1" dirty="0">
                <a:solidFill>
                  <a:schemeClr val="tx1">
                    <a:lumMod val="75000"/>
                    <a:lumOff val="25000"/>
                  </a:schemeClr>
                </a:solidFill>
                <a:latin typeface="+mn-lt"/>
                <a:ea typeface="Tahoma" charset="0"/>
                <a:cs typeface="Tahoma" charset="0"/>
              </a:rPr>
              <a:t>Jack Ma, Group Founder and Chairman, Alibaba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92" y="3789040"/>
            <a:ext cx="4631162" cy="2607507"/>
          </a:xfrm>
          <a:prstGeom prst="rect">
            <a:avLst/>
          </a:prstGeom>
        </p:spPr>
      </p:pic>
    </p:spTree>
    <p:extLst>
      <p:ext uri="{BB962C8B-B14F-4D97-AF65-F5344CB8AC3E}">
        <p14:creationId xmlns:p14="http://schemas.microsoft.com/office/powerpoint/2010/main" val="21036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p:cNvSpPr>
            <a:spLocks noGrp="1" noChangeArrowheads="1"/>
          </p:cNvSpPr>
          <p:nvPr>
            <p:ph idx="1"/>
          </p:nvPr>
        </p:nvSpPr>
        <p:spPr>
          <a:xfrm>
            <a:off x="407368" y="2563569"/>
            <a:ext cx="8758808" cy="2590299"/>
          </a:xfrm>
          <a:noFill/>
        </p:spPr>
        <p:txBody>
          <a:bodyPr>
            <a:normAutofit/>
          </a:bodyPr>
          <a:lstStyle/>
          <a:p>
            <a:pPr lvl="1">
              <a:spcBef>
                <a:spcPts val="1800"/>
              </a:spcBef>
              <a:buFont typeface="Wingdings" charset="2"/>
              <a:buChar char="§"/>
            </a:pPr>
            <a:r>
              <a:rPr lang="en-US" altLang="zh-CN" dirty="0">
                <a:solidFill>
                  <a:schemeClr val="tx1">
                    <a:lumMod val="65000"/>
                    <a:lumOff val="35000"/>
                  </a:schemeClr>
                </a:solidFill>
                <a:latin typeface="Calibri" charset="0"/>
                <a:ea typeface="Calibri" charset="0"/>
                <a:cs typeface="Calibri" charset="0"/>
              </a:rPr>
              <a:t>China Entrepreneur and Consultant since 1998, focusing on assisting Western SMEs in doing business in China</a:t>
            </a:r>
          </a:p>
          <a:p>
            <a:pPr lvl="1">
              <a:spcBef>
                <a:spcPts val="1800"/>
              </a:spcBef>
              <a:buFont typeface="Wingdings" charset="2"/>
              <a:buChar char="§"/>
            </a:pPr>
            <a:r>
              <a:rPr lang="en-US" altLang="zh-CN" dirty="0">
                <a:solidFill>
                  <a:schemeClr val="tx1">
                    <a:lumMod val="65000"/>
                    <a:lumOff val="35000"/>
                  </a:schemeClr>
                </a:solidFill>
                <a:latin typeface="Calibri" charset="0"/>
                <a:ea typeface="Calibri" charset="0"/>
                <a:cs typeface="Calibri" charset="0"/>
              </a:rPr>
              <a:t>Managing Director of </a:t>
            </a:r>
            <a:r>
              <a:rPr lang="en-US" altLang="zh-CN" sz="1800" b="1" u="sng" dirty="0">
                <a:solidFill>
                  <a:schemeClr val="tx1">
                    <a:lumMod val="65000"/>
                    <a:lumOff val="35000"/>
                  </a:schemeClr>
                </a:solidFill>
                <a:latin typeface="Calibri" charset="0"/>
                <a:ea typeface="Calibri" charset="0"/>
                <a:cs typeface="Calibri" charset="0"/>
              </a:rPr>
              <a:t>HORSTEN International</a:t>
            </a:r>
            <a:r>
              <a:rPr lang="en-US" altLang="zh-CN" dirty="0">
                <a:solidFill>
                  <a:schemeClr val="tx1">
                    <a:lumMod val="65000"/>
                    <a:lumOff val="35000"/>
                  </a:schemeClr>
                </a:solidFill>
                <a:latin typeface="Calibri" charset="0"/>
                <a:ea typeface="Calibri" charset="0"/>
                <a:cs typeface="Calibri" charset="0"/>
              </a:rPr>
              <a:t>, a company with more than 35 years of experience in China and offices in Belgium and China</a:t>
            </a:r>
          </a:p>
          <a:p>
            <a:pPr lvl="1">
              <a:spcBef>
                <a:spcPts val="1800"/>
              </a:spcBef>
              <a:buFont typeface="Wingdings" charset="2"/>
              <a:buChar char="§"/>
            </a:pPr>
            <a:r>
              <a:rPr lang="en-US" altLang="zh-CN" dirty="0">
                <a:solidFill>
                  <a:schemeClr val="tx1">
                    <a:lumMod val="65000"/>
                    <a:lumOff val="35000"/>
                  </a:schemeClr>
                </a:solidFill>
                <a:latin typeface="Calibri" charset="0"/>
                <a:ea typeface="Calibri" charset="0"/>
                <a:cs typeface="Calibri" charset="0"/>
              </a:rPr>
              <a:t>Founding Partner of </a:t>
            </a:r>
            <a:r>
              <a:rPr lang="en-US" altLang="zh-CN" sz="1800" b="1" u="sng" dirty="0" err="1">
                <a:solidFill>
                  <a:schemeClr val="tx1">
                    <a:lumMod val="65000"/>
                    <a:lumOff val="35000"/>
                  </a:schemeClr>
                </a:solidFill>
                <a:latin typeface="Calibri" charset="0"/>
                <a:ea typeface="Calibri" charset="0"/>
                <a:cs typeface="Calibri" charset="0"/>
              </a:rPr>
              <a:t>MyChinaWeb</a:t>
            </a:r>
            <a:r>
              <a:rPr lang="en-US" altLang="zh-CN" dirty="0">
                <a:solidFill>
                  <a:schemeClr val="tx1">
                    <a:lumMod val="65000"/>
                    <a:lumOff val="35000"/>
                  </a:schemeClr>
                </a:solidFill>
                <a:latin typeface="Calibri" charset="0"/>
                <a:ea typeface="Calibri" charset="0"/>
                <a:cs typeface="Calibri" charset="0"/>
              </a:rPr>
              <a:t>, the first China online marketing agency in Belgium</a:t>
            </a:r>
          </a:p>
          <a:p>
            <a:pPr lvl="1">
              <a:spcBef>
                <a:spcPts val="1800"/>
              </a:spcBef>
              <a:buFont typeface="Wingdings" charset="2"/>
              <a:buChar char="§"/>
            </a:pPr>
            <a:r>
              <a:rPr lang="en-US" altLang="zh-CN" dirty="0">
                <a:solidFill>
                  <a:schemeClr val="tx1">
                    <a:lumMod val="65000"/>
                    <a:lumOff val="35000"/>
                  </a:schemeClr>
                </a:solidFill>
                <a:latin typeface="Calibri" charset="0"/>
                <a:ea typeface="Calibri" charset="0"/>
                <a:cs typeface="Calibri" charset="0"/>
              </a:rPr>
              <a:t>Shareholder and Board member of several China/Hong Kong ventures</a:t>
            </a:r>
          </a:p>
        </p:txBody>
      </p:sp>
      <p:sp>
        <p:nvSpPr>
          <p:cNvPr id="5" name="Rectangle 2"/>
          <p:cNvSpPr txBox="1">
            <a:spLocks noChangeArrowheads="1"/>
          </p:cNvSpPr>
          <p:nvPr/>
        </p:nvSpPr>
        <p:spPr bwMode="auto">
          <a:xfrm>
            <a:off x="834182" y="2066728"/>
            <a:ext cx="5526088" cy="479425"/>
          </a:xfrm>
          <a:prstGeom prst="rect">
            <a:avLst/>
          </a:prstGeom>
          <a:noFill/>
          <a:ln w="9525">
            <a:noFill/>
            <a:miter lim="800000"/>
            <a:headEnd/>
            <a:tailEnd/>
          </a:ln>
        </p:spPr>
        <p:txBody>
          <a:bodyPr anchor="ctr"/>
          <a:lstStyle/>
          <a:p>
            <a:pPr>
              <a:defRPr/>
            </a:pPr>
            <a:r>
              <a:rPr lang="nl-BE" sz="2800" kern="0" dirty="0">
                <a:solidFill>
                  <a:schemeClr val="accent1"/>
                </a:solidFill>
                <a:latin typeface="+mn-lt"/>
                <a:ea typeface="+mj-ea"/>
                <a:cs typeface="Verdana"/>
              </a:rPr>
              <a:t>Bart Horsten</a:t>
            </a:r>
            <a:endParaRPr lang="en-GB" altLang="zh-CN" sz="1200" kern="0" dirty="0">
              <a:solidFill>
                <a:schemeClr val="accent1"/>
              </a:solidFill>
              <a:latin typeface="+mn-lt"/>
              <a:ea typeface="SimSun" pitchFamily="2" charset="-122"/>
              <a:cs typeface="Verdana"/>
            </a:endParaRPr>
          </a:p>
        </p:txBody>
      </p:sp>
      <p:pic>
        <p:nvPicPr>
          <p:cNvPr id="7" name="Picture 10" descr="logo HORST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573" y="5661868"/>
            <a:ext cx="3078163" cy="801688"/>
          </a:xfrm>
          <a:prstGeom prst="rect">
            <a:avLst/>
          </a:prstGeom>
          <a:solidFill>
            <a:schemeClr val="bg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479376" y="5431681"/>
            <a:ext cx="8686800" cy="0"/>
          </a:xfrm>
          <a:prstGeom prst="line">
            <a:avLst/>
          </a:prstGeom>
          <a:noFill/>
          <a:ln w="9525">
            <a:solidFill>
              <a:schemeClr val="tx2"/>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0" name="Line 15"/>
          <p:cNvSpPr>
            <a:spLocks noChangeShapeType="1"/>
          </p:cNvSpPr>
          <p:nvPr/>
        </p:nvSpPr>
        <p:spPr bwMode="auto">
          <a:xfrm>
            <a:off x="479376" y="6741368"/>
            <a:ext cx="8686800" cy="0"/>
          </a:xfrm>
          <a:prstGeom prst="line">
            <a:avLst/>
          </a:prstGeom>
          <a:noFill/>
          <a:ln w="9525">
            <a:solidFill>
              <a:schemeClr val="tx2"/>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768" y="5445943"/>
            <a:ext cx="4200227" cy="1209156"/>
          </a:xfrm>
          <a:prstGeom prst="rect">
            <a:avLst/>
          </a:prstGeom>
        </p:spPr>
      </p:pic>
      <p:pic>
        <p:nvPicPr>
          <p:cNvPr id="12" name="Picture 12" descr="Screen Shot 2014-03-24 at 16.40.4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352" y="224279"/>
            <a:ext cx="6582890" cy="153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5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F31AB3-ABF9-1849-BB23-473E43F68D24}" type="slidenum">
              <a:rPr lang="nl-BE" altLang="x-none" smtClean="0"/>
              <a:pPr/>
              <a:t>30</a:t>
            </a:fld>
            <a:endParaRPr lang="nl-BE" altLang="x-none"/>
          </a:p>
        </p:txBody>
      </p:sp>
      <p:sp>
        <p:nvSpPr>
          <p:cNvPr id="5" name="Title 1"/>
          <p:cNvSpPr>
            <a:spLocks noGrp="1"/>
          </p:cNvSpPr>
          <p:nvPr>
            <p:ph type="title"/>
          </p:nvPr>
        </p:nvSpPr>
        <p:spPr>
          <a:xfrm>
            <a:off x="1703512" y="404664"/>
            <a:ext cx="8622891" cy="532401"/>
          </a:xfrm>
        </p:spPr>
        <p:txBody>
          <a:bodyPr>
            <a:normAutofit fontScale="90000"/>
          </a:bodyPr>
          <a:lstStyle/>
          <a:p>
            <a:r>
              <a:rPr lang="nl-NL" dirty="0"/>
              <a:t>China’s Internet Users</a:t>
            </a:r>
          </a:p>
        </p:txBody>
      </p:sp>
      <p:graphicFrame>
        <p:nvGraphicFramePr>
          <p:cNvPr id="7" name="Content Placeholder 7"/>
          <p:cNvGraphicFramePr>
            <a:graphicFrameLocks noGrp="1"/>
          </p:cNvGraphicFramePr>
          <p:nvPr>
            <p:ph idx="1"/>
            <p:extLst/>
          </p:nvPr>
        </p:nvGraphicFramePr>
        <p:xfrm>
          <a:off x="191344" y="1921862"/>
          <a:ext cx="8907462" cy="3595370"/>
        </p:xfrm>
        <a:graphic>
          <a:graphicData uri="http://schemas.openxmlformats.org/drawingml/2006/chart">
            <c:chart xmlns:c="http://schemas.openxmlformats.org/drawingml/2006/chart" xmlns:r="http://schemas.openxmlformats.org/officeDocument/2006/relationships" r:id="rId2"/>
          </a:graphicData>
        </a:graphic>
      </p:graphicFrame>
      <p:sp>
        <p:nvSpPr>
          <p:cNvPr id="8" name="Speech Bubble: Rectangle 8"/>
          <p:cNvSpPr/>
          <p:nvPr/>
        </p:nvSpPr>
        <p:spPr>
          <a:xfrm>
            <a:off x="7086069" y="1268760"/>
            <a:ext cx="1910080" cy="611376"/>
          </a:xfrm>
          <a:prstGeom prst="wedgeRectCallout">
            <a:avLst>
              <a:gd name="adj1" fmla="val 24460"/>
              <a:gd name="adj2" fmla="val 10163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Raleway" charset="0"/>
                <a:ea typeface="Raleway" charset="0"/>
                <a:cs typeface="Raleway" charset="0"/>
              </a:rPr>
              <a:t>53,2% penetration</a:t>
            </a:r>
          </a:p>
        </p:txBody>
      </p:sp>
      <p:sp>
        <p:nvSpPr>
          <p:cNvPr id="9" name="Speech Bubble: Rectangle 8"/>
          <p:cNvSpPr/>
          <p:nvPr/>
        </p:nvSpPr>
        <p:spPr>
          <a:xfrm>
            <a:off x="6960096" y="2996421"/>
            <a:ext cx="2416826" cy="467360"/>
          </a:xfrm>
          <a:prstGeom prst="wedgeRectCallout">
            <a:avLst>
              <a:gd name="adj1" fmla="val 25795"/>
              <a:gd name="adj2" fmla="val -13315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Raleway" charset="0"/>
                <a:ea typeface="Raleway" charset="0"/>
                <a:cs typeface="Raleway" charset="0"/>
              </a:rPr>
              <a:t>95% mobile internet</a:t>
            </a:r>
          </a:p>
        </p:txBody>
      </p:sp>
    </p:spTree>
    <p:extLst>
      <p:ext uri="{BB962C8B-B14F-4D97-AF65-F5344CB8AC3E}">
        <p14:creationId xmlns:p14="http://schemas.microsoft.com/office/powerpoint/2010/main" val="5209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551384" y="548680"/>
            <a:ext cx="7416824" cy="648072"/>
          </a:xfrm>
        </p:spPr>
        <p:txBody>
          <a:bodyPr>
            <a:normAutofit/>
          </a:bodyPr>
          <a:lstStyle/>
          <a:p>
            <a:pPr eaLnBrk="1" hangingPunct="1"/>
            <a:r>
              <a:rPr lang="nl-BE" altLang="zh-CN" sz="3200" dirty="0">
                <a:latin typeface="Calibri" charset="0"/>
                <a:ea typeface="ＭＳ Ｐゴシック" charset="0"/>
                <a:cs typeface="ＭＳ Ｐゴシック" charset="0"/>
              </a:rPr>
              <a:t>China: the Dreamplace for E-commerce!</a:t>
            </a:r>
          </a:p>
        </p:txBody>
      </p:sp>
      <p:sp>
        <p:nvSpPr>
          <p:cNvPr id="50179" name="Content Placeholder 2"/>
          <p:cNvSpPr>
            <a:spLocks noGrp="1"/>
          </p:cNvSpPr>
          <p:nvPr>
            <p:ph idx="1"/>
          </p:nvPr>
        </p:nvSpPr>
        <p:spPr>
          <a:xfrm>
            <a:off x="911424" y="1484784"/>
            <a:ext cx="4104456" cy="3960440"/>
          </a:xfrm>
        </p:spPr>
        <p:txBody>
          <a:bodyPr>
            <a:normAutofit fontScale="92500" lnSpcReduction="20000"/>
          </a:bodyPr>
          <a:lstStyle/>
          <a:p>
            <a:pPr eaLnBrk="1" hangingPunct="1">
              <a:lnSpc>
                <a:spcPct val="150000"/>
              </a:lnSpc>
              <a:defRPr/>
            </a:pPr>
            <a:r>
              <a:rPr lang="nl-BE" sz="2000" dirty="0">
                <a:latin typeface="Calibri" charset="0"/>
                <a:ea typeface="Calibri" charset="0"/>
                <a:cs typeface="Calibri" charset="0"/>
              </a:rPr>
              <a:t>The “overlap” between the population on social media and brand consumers is much bigger than in the west</a:t>
            </a:r>
          </a:p>
          <a:p>
            <a:pPr eaLnBrk="1" hangingPunct="1">
              <a:lnSpc>
                <a:spcPct val="150000"/>
              </a:lnSpc>
              <a:defRPr/>
            </a:pPr>
            <a:r>
              <a:rPr lang="nl-BE" sz="2000" dirty="0">
                <a:latin typeface="Calibri" charset="0"/>
                <a:ea typeface="Calibri" charset="0"/>
                <a:cs typeface="Calibri" charset="0"/>
              </a:rPr>
              <a:t>Chinese people are massive creators of content, while most western people are passive spectators</a:t>
            </a:r>
          </a:p>
          <a:p>
            <a:pPr eaLnBrk="1" hangingPunct="1">
              <a:lnSpc>
                <a:spcPct val="150000"/>
              </a:lnSpc>
              <a:defRPr/>
            </a:pPr>
            <a:r>
              <a:rPr lang="nl-BE" sz="2000" dirty="0">
                <a:latin typeface="Calibri" charset="0"/>
                <a:ea typeface="Calibri" charset="0"/>
                <a:cs typeface="Calibri" charset="0"/>
              </a:rPr>
              <a:t>Chinese people are very open to new technologies and experiences</a:t>
            </a:r>
          </a:p>
          <a:p>
            <a:pPr eaLnBrk="1" hangingPunct="1">
              <a:defRPr/>
            </a:pPr>
            <a:endParaRPr lang="nl-BE" dirty="0"/>
          </a:p>
          <a:p>
            <a:pPr eaLnBrk="1" hangingPunct="1">
              <a:defRPr/>
            </a:pPr>
            <a:endParaRPr lang="nl-B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444" y="1484784"/>
            <a:ext cx="2672551" cy="1783928"/>
          </a:xfrm>
          <a:prstGeom prst="rect">
            <a:avLst/>
          </a:prstGeom>
          <a:ln>
            <a:solidFill>
              <a:schemeClr val="tx1"/>
            </a:solidFill>
          </a:ln>
        </p:spPr>
      </p:pic>
      <p:pic>
        <p:nvPicPr>
          <p:cNvPr id="5" name="Picture 4" descr="Screen Shot 2015-02-11 at 15.31.09.png"/>
          <p:cNvPicPr>
            <a:picLocks noChangeAspect="1"/>
          </p:cNvPicPr>
          <p:nvPr/>
        </p:nvPicPr>
        <p:blipFill rotWithShape="1">
          <a:blip r:embed="rId3">
            <a:extLst>
              <a:ext uri="{28A0092B-C50C-407E-A947-70E740481C1C}">
                <a14:useLocalDpi xmlns:a14="http://schemas.microsoft.com/office/drawing/2010/main" val="0"/>
              </a:ext>
            </a:extLst>
          </a:blip>
          <a:srcRect r="4416"/>
          <a:stretch/>
        </p:blipFill>
        <p:spPr>
          <a:xfrm>
            <a:off x="5647444" y="3268712"/>
            <a:ext cx="2672552" cy="2003898"/>
          </a:xfrm>
          <a:prstGeom prst="rect">
            <a:avLst/>
          </a:prstGeom>
          <a:ln>
            <a:solidFill>
              <a:schemeClr val="tx1">
                <a:lumMod val="75000"/>
                <a:lumOff val="25000"/>
              </a:schemeClr>
            </a:solidFill>
          </a:ln>
        </p:spPr>
      </p:pic>
    </p:spTree>
    <p:extLst>
      <p:ext uri="{BB962C8B-B14F-4D97-AF65-F5344CB8AC3E}">
        <p14:creationId xmlns:p14="http://schemas.microsoft.com/office/powerpoint/2010/main" val="28925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ncent_QQ.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440" y="1628800"/>
            <a:ext cx="3906011" cy="2929508"/>
          </a:xfrm>
          <a:prstGeom prst="rect">
            <a:avLst/>
          </a:prstGeom>
        </p:spPr>
      </p:pic>
      <p:pic>
        <p:nvPicPr>
          <p:cNvPr id="4" name="Picture 3" descr="baidu-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5598" y="2204864"/>
            <a:ext cx="2743200" cy="2054352"/>
          </a:xfrm>
          <a:prstGeom prst="rect">
            <a:avLst/>
          </a:prstGeom>
        </p:spPr>
      </p:pic>
      <p:pic>
        <p:nvPicPr>
          <p:cNvPr id="7" name="Picture 2" descr="http://slimbeleggen.net/wp-content/uploads/2014/04/Alibaba-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71603" y="4725144"/>
            <a:ext cx="4579695" cy="99035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839416" y="476672"/>
            <a:ext cx="8424936" cy="1152128"/>
          </a:xfrm>
        </p:spPr>
        <p:txBody>
          <a:bodyPr>
            <a:normAutofit/>
          </a:bodyPr>
          <a:lstStyle/>
          <a:p>
            <a:r>
              <a:rPr lang="en-GB" sz="3200" dirty="0"/>
              <a:t>The ‘</a:t>
            </a:r>
            <a:r>
              <a:rPr lang="en-GB" sz="3200" dirty="0" err="1"/>
              <a:t>BAT’tle</a:t>
            </a:r>
            <a:r>
              <a:rPr lang="en-GB" sz="3200" dirty="0"/>
              <a:t> between the 3 major players</a:t>
            </a:r>
          </a:p>
        </p:txBody>
      </p:sp>
    </p:spTree>
    <p:extLst>
      <p:ext uri="{BB962C8B-B14F-4D97-AF65-F5344CB8AC3E}">
        <p14:creationId xmlns:p14="http://schemas.microsoft.com/office/powerpoint/2010/main" val="82278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76672"/>
            <a:ext cx="8337396" cy="4949291"/>
          </a:xfrm>
          <a:prstGeom prst="rect">
            <a:avLst/>
          </a:prstGeom>
        </p:spPr>
      </p:pic>
    </p:spTree>
    <p:extLst>
      <p:ext uri="{BB962C8B-B14F-4D97-AF65-F5344CB8AC3E}">
        <p14:creationId xmlns:p14="http://schemas.microsoft.com/office/powerpoint/2010/main" val="317831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18" y="332656"/>
            <a:ext cx="8741598" cy="709868"/>
          </a:xfrm>
        </p:spPr>
        <p:txBody>
          <a:bodyPr>
            <a:normAutofit/>
          </a:bodyPr>
          <a:lstStyle/>
          <a:p>
            <a:r>
              <a:rPr lang="nl-NL" sz="3200" b="0" dirty="0">
                <a:solidFill>
                  <a:schemeClr val="accent1"/>
                </a:solidFill>
                <a:latin typeface="+mn-lt"/>
                <a:ea typeface="Raleway" charset="0"/>
                <a:cs typeface="Raleway" charset="0"/>
              </a:rPr>
              <a:t>Internet as we </a:t>
            </a:r>
            <a:r>
              <a:rPr lang="nl-NL" sz="3200" b="0" dirty="0" err="1">
                <a:solidFill>
                  <a:schemeClr val="accent1"/>
                </a:solidFill>
                <a:latin typeface="+mn-lt"/>
                <a:ea typeface="Raleway" charset="0"/>
                <a:cs typeface="Raleway" charset="0"/>
              </a:rPr>
              <a:t>got</a:t>
            </a:r>
            <a:r>
              <a:rPr lang="nl-NL" sz="3200" b="0" dirty="0">
                <a:solidFill>
                  <a:schemeClr val="accent1"/>
                </a:solidFill>
                <a:latin typeface="+mn-lt"/>
                <a:ea typeface="Raleway" charset="0"/>
                <a:cs typeface="Raleway" charset="0"/>
              </a:rPr>
              <a:t> </a:t>
            </a:r>
            <a:r>
              <a:rPr lang="nl-NL" sz="3200" b="0" dirty="0" err="1">
                <a:solidFill>
                  <a:schemeClr val="accent1"/>
                </a:solidFill>
                <a:latin typeface="+mn-lt"/>
                <a:ea typeface="Raleway" charset="0"/>
                <a:cs typeface="Raleway" charset="0"/>
              </a:rPr>
              <a:t>to</a:t>
            </a:r>
            <a:r>
              <a:rPr lang="nl-NL" sz="3200" b="0" dirty="0">
                <a:solidFill>
                  <a:schemeClr val="accent1"/>
                </a:solidFill>
                <a:latin typeface="+mn-lt"/>
                <a:ea typeface="Raleway" charset="0"/>
                <a:cs typeface="Raleway" charset="0"/>
              </a:rPr>
              <a:t> </a:t>
            </a:r>
            <a:r>
              <a:rPr lang="nl-NL" sz="3200" b="0" dirty="0" err="1">
                <a:solidFill>
                  <a:schemeClr val="accent1"/>
                </a:solidFill>
                <a:latin typeface="+mn-lt"/>
                <a:ea typeface="Raleway" charset="0"/>
                <a:cs typeface="Raleway" charset="0"/>
              </a:rPr>
              <a:t>know</a:t>
            </a:r>
            <a:r>
              <a:rPr lang="nl-NL" sz="3200" b="0" dirty="0">
                <a:solidFill>
                  <a:schemeClr val="accent1"/>
                </a:solidFill>
                <a:latin typeface="+mn-lt"/>
                <a:ea typeface="Raleway" charset="0"/>
                <a:cs typeface="Raleway" charset="0"/>
              </a:rPr>
              <a:t> </a:t>
            </a:r>
            <a:r>
              <a:rPr lang="nl-NL" sz="3200" b="0" dirty="0" err="1">
                <a:solidFill>
                  <a:schemeClr val="accent1"/>
                </a:solidFill>
                <a:latin typeface="+mn-lt"/>
                <a:ea typeface="Raleway" charset="0"/>
                <a:cs typeface="Raleway" charset="0"/>
              </a:rPr>
              <a:t>it</a:t>
            </a:r>
            <a:endParaRPr lang="nl-NL" sz="3600" b="0" dirty="0">
              <a:solidFill>
                <a:schemeClr val="accent1"/>
              </a:solidFill>
              <a:latin typeface="+mn-lt"/>
              <a:ea typeface="Raleway" charset="0"/>
              <a:cs typeface="Raleway" charset="0"/>
            </a:endParaRPr>
          </a:p>
        </p:txBody>
      </p:sp>
      <p:sp>
        <p:nvSpPr>
          <p:cNvPr id="4" name="Slide Number Placeholder 3"/>
          <p:cNvSpPr>
            <a:spLocks noGrp="1"/>
          </p:cNvSpPr>
          <p:nvPr>
            <p:ph type="sldNum" sz="quarter" idx="4294967295"/>
          </p:nvPr>
        </p:nvSpPr>
        <p:spPr>
          <a:xfrm>
            <a:off x="11371870" y="6325473"/>
            <a:ext cx="576825" cy="366968"/>
          </a:xfrm>
        </p:spPr>
        <p:txBody>
          <a:bodyPr/>
          <a:lstStyle/>
          <a:p>
            <a:fld id="{9F696359-AA5D-4471-9B67-7D80CD6884C3}" type="slidenum">
              <a:rPr lang="en-PH" smtClean="0"/>
              <a:pPr/>
              <a:t>34</a:t>
            </a:fld>
            <a:endParaRPr lang="en-PH" dirty="0"/>
          </a:p>
        </p:txBody>
      </p:sp>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311" r="311"/>
          <a:stretch>
            <a:fillRect/>
          </a:stretch>
        </p:blipFill>
        <p:spPr/>
      </p:pic>
    </p:spTree>
    <p:extLst>
      <p:ext uri="{BB962C8B-B14F-4D97-AF65-F5344CB8AC3E}">
        <p14:creationId xmlns:p14="http://schemas.microsoft.com/office/powerpoint/2010/main" val="1008493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371869" y="6325473"/>
            <a:ext cx="714531" cy="366968"/>
          </a:xfrm>
        </p:spPr>
        <p:txBody>
          <a:bodyPr/>
          <a:lstStyle/>
          <a:p>
            <a:fld id="{9F696359-AA5D-4471-9B67-7D80CD6884C3}" type="slidenum">
              <a:rPr lang="en-PH" smtClean="0"/>
              <a:pPr/>
              <a:t>35</a:t>
            </a:fld>
            <a:endParaRPr lang="en-PH" dirty="0"/>
          </a:p>
        </p:txBody>
      </p:sp>
      <p:sp>
        <p:nvSpPr>
          <p:cNvPr id="4" name="Title 3"/>
          <p:cNvSpPr>
            <a:spLocks noGrp="1"/>
          </p:cNvSpPr>
          <p:nvPr>
            <p:ph type="title"/>
          </p:nvPr>
        </p:nvSpPr>
        <p:spPr>
          <a:xfrm>
            <a:off x="1055439" y="285179"/>
            <a:ext cx="10756379" cy="709868"/>
          </a:xfrm>
        </p:spPr>
        <p:txBody>
          <a:bodyPr>
            <a:normAutofit/>
          </a:bodyPr>
          <a:lstStyle/>
          <a:p>
            <a:r>
              <a:rPr lang="nl-NL" sz="3200" b="0" dirty="0">
                <a:ea typeface="Raleway" charset="0"/>
                <a:cs typeface="Raleway" charset="0"/>
              </a:rPr>
              <a:t>A western smartphone</a:t>
            </a:r>
          </a:p>
        </p:txBody>
      </p:sp>
      <p:pic>
        <p:nvPicPr>
          <p:cNvPr id="7" name="Picture Placeholder 6"/>
          <p:cNvPicPr>
            <a:picLocks noGrp="1" noChangeAspect="1"/>
          </p:cNvPicPr>
          <p:nvPr>
            <p:ph type="pic" sz="quarter" idx="15"/>
          </p:nvPr>
        </p:nvPicPr>
        <p:blipFill rotWithShape="1">
          <a:blip r:embed="rId2"/>
          <a:srcRect l="9487" t="18703" r="9985" b="18961"/>
          <a:stretch/>
        </p:blipFill>
        <p:spPr>
          <a:xfrm>
            <a:off x="3431704" y="1890493"/>
            <a:ext cx="2025687" cy="3626739"/>
          </a:xfrm>
          <a:prstGeom prst="rect">
            <a:avLst/>
          </a:prstGeom>
        </p:spPr>
      </p:pic>
    </p:spTree>
    <p:extLst>
      <p:ext uri="{BB962C8B-B14F-4D97-AF65-F5344CB8AC3E}">
        <p14:creationId xmlns:p14="http://schemas.microsoft.com/office/powerpoint/2010/main" val="67264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32656"/>
            <a:ext cx="8136904" cy="709868"/>
          </a:xfrm>
        </p:spPr>
        <p:txBody>
          <a:bodyPr>
            <a:normAutofit fontScale="90000"/>
          </a:bodyPr>
          <a:lstStyle/>
          <a:p>
            <a:pPr algn="l"/>
            <a:r>
              <a:rPr lang="nl-NL" sz="3600" b="0" dirty="0">
                <a:solidFill>
                  <a:schemeClr val="accent1"/>
                </a:solidFill>
                <a:latin typeface="+mj-lt"/>
                <a:ea typeface="Raleway" charset="0"/>
                <a:cs typeface="Raleway" charset="0"/>
              </a:rPr>
              <a:t>WeChat </a:t>
            </a:r>
            <a:r>
              <a:rPr lang="nl-NL" sz="3600" b="0" dirty="0" err="1">
                <a:solidFill>
                  <a:schemeClr val="accent1"/>
                </a:solidFill>
                <a:latin typeface="+mj-lt"/>
                <a:ea typeface="Raleway" charset="0"/>
                <a:cs typeface="Raleway" charset="0"/>
              </a:rPr>
              <a:t>allows</a:t>
            </a:r>
            <a:r>
              <a:rPr lang="nl-NL" sz="3600" b="0" dirty="0">
                <a:solidFill>
                  <a:schemeClr val="accent1"/>
                </a:solidFill>
                <a:latin typeface="+mj-lt"/>
                <a:ea typeface="Raleway" charset="0"/>
                <a:cs typeface="Raleway" charset="0"/>
              </a:rPr>
              <a:t> </a:t>
            </a:r>
            <a:r>
              <a:rPr lang="nl-NL" sz="3600" b="0" dirty="0" err="1">
                <a:solidFill>
                  <a:schemeClr val="accent1"/>
                </a:solidFill>
                <a:latin typeface="+mj-lt"/>
                <a:ea typeface="Raleway" charset="0"/>
                <a:cs typeface="Raleway" charset="0"/>
              </a:rPr>
              <a:t>integrated</a:t>
            </a:r>
            <a:r>
              <a:rPr lang="nl-NL" sz="3600" b="0" dirty="0">
                <a:solidFill>
                  <a:schemeClr val="accent1"/>
                </a:solidFill>
                <a:latin typeface="+mj-lt"/>
                <a:ea typeface="Raleway" charset="0"/>
                <a:cs typeface="Raleway" charset="0"/>
              </a:rPr>
              <a:t> access </a:t>
            </a:r>
            <a:r>
              <a:rPr lang="nl-NL" sz="3600" b="0" dirty="0" err="1">
                <a:solidFill>
                  <a:schemeClr val="accent1"/>
                </a:solidFill>
                <a:latin typeface="+mj-lt"/>
                <a:ea typeface="Raleway" charset="0"/>
                <a:cs typeface="Raleway" charset="0"/>
              </a:rPr>
              <a:t>to</a:t>
            </a:r>
            <a:r>
              <a:rPr lang="nl-NL" sz="3600" b="0" dirty="0">
                <a:solidFill>
                  <a:schemeClr val="accent1"/>
                </a:solidFill>
                <a:latin typeface="+mj-lt"/>
                <a:ea typeface="Raleway" charset="0"/>
                <a:cs typeface="Raleway" charset="0"/>
              </a:rPr>
              <a:t> </a:t>
            </a:r>
            <a:r>
              <a:rPr lang="nl-NL" sz="3600" b="0" dirty="0" err="1">
                <a:solidFill>
                  <a:schemeClr val="accent1"/>
                </a:solidFill>
                <a:latin typeface="+mj-lt"/>
                <a:ea typeface="Raleway" charset="0"/>
                <a:cs typeface="Raleway" charset="0"/>
              </a:rPr>
              <a:t>almost</a:t>
            </a:r>
            <a:r>
              <a:rPr lang="nl-NL" sz="3600" b="0" dirty="0">
                <a:solidFill>
                  <a:schemeClr val="accent1"/>
                </a:solidFill>
                <a:latin typeface="+mj-lt"/>
                <a:ea typeface="Raleway" charset="0"/>
                <a:cs typeface="Raleway" charset="0"/>
              </a:rPr>
              <a:t> </a:t>
            </a:r>
            <a:r>
              <a:rPr lang="nl-NL" sz="3600" b="0" dirty="0" err="1">
                <a:solidFill>
                  <a:schemeClr val="accent1"/>
                </a:solidFill>
                <a:latin typeface="+mj-lt"/>
                <a:ea typeface="Raleway" charset="0"/>
                <a:cs typeface="Raleway" charset="0"/>
              </a:rPr>
              <a:t>all</a:t>
            </a:r>
            <a:r>
              <a:rPr lang="nl-NL" sz="3600" b="0" dirty="0">
                <a:solidFill>
                  <a:schemeClr val="accent1"/>
                </a:solidFill>
                <a:latin typeface="+mj-lt"/>
                <a:ea typeface="Raleway" charset="0"/>
                <a:cs typeface="Raleway" charset="0"/>
              </a:rPr>
              <a:t> digital services</a:t>
            </a:r>
            <a:endParaRPr lang="nl-NL" b="0" dirty="0">
              <a:solidFill>
                <a:schemeClr val="accent1"/>
              </a:solidFill>
              <a:latin typeface="+mj-lt"/>
              <a:ea typeface="Raleway" charset="0"/>
              <a:cs typeface="Raleway" charset="0"/>
            </a:endParaRPr>
          </a:p>
        </p:txBody>
      </p:sp>
      <p:sp>
        <p:nvSpPr>
          <p:cNvPr id="4" name="Slide Number Placeholder 3"/>
          <p:cNvSpPr>
            <a:spLocks noGrp="1"/>
          </p:cNvSpPr>
          <p:nvPr>
            <p:ph type="sldNum" sz="quarter" idx="4294967295"/>
          </p:nvPr>
        </p:nvSpPr>
        <p:spPr>
          <a:xfrm>
            <a:off x="11371870" y="6325473"/>
            <a:ext cx="576825" cy="366968"/>
          </a:xfrm>
        </p:spPr>
        <p:txBody>
          <a:bodyPr/>
          <a:lstStyle/>
          <a:p>
            <a:fld id="{9F696359-AA5D-4471-9B67-7D80CD6884C3}" type="slidenum">
              <a:rPr lang="en-PH" smtClean="0"/>
              <a:pPr/>
              <a:t>36</a:t>
            </a:fld>
            <a:endParaRPr lang="en-PH" dirty="0"/>
          </a:p>
        </p:txBody>
      </p:sp>
      <p:pic>
        <p:nvPicPr>
          <p:cNvPr id="5" name="Picture Placeholder 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2706" b="2706"/>
          <a:stretch>
            <a:fillRect/>
          </a:stretch>
        </p:blipFill>
        <p:spPr/>
      </p:pic>
    </p:spTree>
    <p:extLst>
      <p:ext uri="{BB962C8B-B14F-4D97-AF65-F5344CB8AC3E}">
        <p14:creationId xmlns:p14="http://schemas.microsoft.com/office/powerpoint/2010/main" val="855186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ea typeface="Raleway" charset="0"/>
                <a:cs typeface="Raleway" charset="0"/>
              </a:rPr>
              <a:t>What is ‘</a:t>
            </a:r>
            <a:r>
              <a:rPr lang="en-US" sz="3200" dirty="0" err="1">
                <a:ea typeface="Raleway" charset="0"/>
                <a:cs typeface="Raleway" charset="0"/>
              </a:rPr>
              <a:t>WeChat</a:t>
            </a:r>
            <a:r>
              <a:rPr lang="en-US" sz="3200" dirty="0">
                <a:ea typeface="Raleway" charset="0"/>
                <a:cs typeface="Raleway" charset="0"/>
              </a:rPr>
              <a:t>’?</a:t>
            </a:r>
          </a:p>
        </p:txBody>
      </p:sp>
      <p:sp>
        <p:nvSpPr>
          <p:cNvPr id="3" name="Content Placeholder 2"/>
          <p:cNvSpPr>
            <a:spLocks noGrp="1"/>
          </p:cNvSpPr>
          <p:nvPr>
            <p:ph idx="1"/>
          </p:nvPr>
        </p:nvSpPr>
        <p:spPr/>
        <p:txBody>
          <a:bodyPr/>
          <a:lstStyle/>
          <a:p>
            <a:r>
              <a:rPr lang="en-US" altLang="zh-CN" dirty="0">
                <a:latin typeface="Calibri" charset="0"/>
                <a:ea typeface="Calibri" charset="0"/>
                <a:cs typeface="Calibri" charset="0"/>
              </a:rPr>
              <a:t>Originally a messaging app</a:t>
            </a:r>
          </a:p>
          <a:p>
            <a:r>
              <a:rPr lang="en-US" altLang="zh-CN" dirty="0">
                <a:latin typeface="Calibri" charset="0"/>
                <a:ea typeface="Calibri" charset="0"/>
                <a:cs typeface="Calibri" charset="0"/>
              </a:rPr>
              <a:t>Owned by </a:t>
            </a:r>
            <a:r>
              <a:rPr lang="en-US" altLang="zh-CN" dirty="0" err="1">
                <a:latin typeface="Calibri" charset="0"/>
                <a:ea typeface="Calibri" charset="0"/>
                <a:cs typeface="Calibri" charset="0"/>
              </a:rPr>
              <a:t>Tencent</a:t>
            </a:r>
            <a:r>
              <a:rPr lang="en-US" altLang="zh-CN" dirty="0">
                <a:latin typeface="Calibri" charset="0"/>
                <a:ea typeface="Calibri" charset="0"/>
                <a:cs typeface="Calibri" charset="0"/>
              </a:rPr>
              <a:t> (one of the ’BAT’ players)</a:t>
            </a:r>
          </a:p>
          <a:p>
            <a:r>
              <a:rPr lang="en-US" dirty="0">
                <a:latin typeface="Calibri" charset="0"/>
                <a:ea typeface="Calibri" charset="0"/>
                <a:cs typeface="Calibri" charset="0"/>
              </a:rPr>
              <a:t>&gt; 800 million MAU globally (most popular messaging app in China)</a:t>
            </a:r>
          </a:p>
          <a:p>
            <a:r>
              <a:rPr lang="en-US" dirty="0">
                <a:latin typeface="Calibri" charset="0"/>
                <a:ea typeface="Calibri" charset="0"/>
                <a:cs typeface="Calibri" charset="0"/>
              </a:rPr>
              <a:t>Closed social network</a:t>
            </a:r>
          </a:p>
          <a:p>
            <a:r>
              <a:rPr lang="en-US" dirty="0">
                <a:latin typeface="Calibri" charset="0"/>
                <a:ea typeface="Calibri" charset="0"/>
                <a:cs typeface="Calibri" charset="0"/>
              </a:rPr>
              <a:t>Personal accounts and company accounts</a:t>
            </a:r>
          </a:p>
          <a:p>
            <a:r>
              <a:rPr lang="en-US" dirty="0">
                <a:latin typeface="Calibri" charset="0"/>
                <a:ea typeface="Calibri" charset="0"/>
                <a:cs typeface="Calibri" charset="0"/>
              </a:rPr>
              <a:t>All-in-one app: WeChat Wallet; games; shopping; taxi; train tickets, etc.</a:t>
            </a:r>
          </a:p>
        </p:txBody>
      </p:sp>
    </p:spTree>
    <p:extLst>
      <p:ext uri="{BB962C8B-B14F-4D97-AF65-F5344CB8AC3E}">
        <p14:creationId xmlns:p14="http://schemas.microsoft.com/office/powerpoint/2010/main" val="11338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32656"/>
            <a:ext cx="8136904" cy="709868"/>
          </a:xfrm>
        </p:spPr>
        <p:txBody>
          <a:bodyPr>
            <a:normAutofit fontScale="90000"/>
          </a:bodyPr>
          <a:lstStyle/>
          <a:p>
            <a:pPr algn="l"/>
            <a:r>
              <a:rPr lang="nl-NL" sz="3600" b="0" dirty="0">
                <a:solidFill>
                  <a:schemeClr val="accent1"/>
                </a:solidFill>
                <a:latin typeface="+mj-lt"/>
                <a:ea typeface="Raleway" charset="0"/>
                <a:cs typeface="Raleway" charset="0"/>
              </a:rPr>
              <a:t>WeChat: </a:t>
            </a:r>
            <a:r>
              <a:rPr lang="nl-NL" sz="3600" b="0" dirty="0" err="1">
                <a:solidFill>
                  <a:schemeClr val="accent1"/>
                </a:solidFill>
                <a:latin typeface="+mj-lt"/>
                <a:ea typeface="Raleway" charset="0"/>
                <a:cs typeface="Raleway" charset="0"/>
              </a:rPr>
              <a:t>the</a:t>
            </a:r>
            <a:r>
              <a:rPr lang="nl-NL" sz="3600" b="0" dirty="0">
                <a:solidFill>
                  <a:schemeClr val="accent1"/>
                </a:solidFill>
                <a:latin typeface="+mj-lt"/>
                <a:ea typeface="Raleway" charset="0"/>
                <a:cs typeface="Raleway" charset="0"/>
              </a:rPr>
              <a:t> </a:t>
            </a:r>
            <a:r>
              <a:rPr lang="nl-NL" sz="3600" b="0" dirty="0" err="1">
                <a:solidFill>
                  <a:schemeClr val="accent1"/>
                </a:solidFill>
                <a:latin typeface="+mj-lt"/>
                <a:ea typeface="Raleway" charset="0"/>
                <a:cs typeface="Raleway" charset="0"/>
              </a:rPr>
              <a:t>one</a:t>
            </a:r>
            <a:r>
              <a:rPr lang="nl-NL" sz="3600" b="0" dirty="0">
                <a:solidFill>
                  <a:schemeClr val="accent1"/>
                </a:solidFill>
                <a:latin typeface="+mj-lt"/>
                <a:ea typeface="Raleway" charset="0"/>
                <a:cs typeface="Raleway" charset="0"/>
              </a:rPr>
              <a:t>-stop-shop </a:t>
            </a:r>
            <a:r>
              <a:rPr lang="nl-NL" sz="3600" b="0" dirty="0" err="1">
                <a:solidFill>
                  <a:schemeClr val="accent1"/>
                </a:solidFill>
                <a:latin typeface="+mj-lt"/>
                <a:ea typeface="Raleway" charset="0"/>
                <a:cs typeface="Raleway" charset="0"/>
              </a:rPr>
              <a:t>for</a:t>
            </a:r>
            <a:r>
              <a:rPr lang="nl-NL" sz="3600" b="0" dirty="0">
                <a:solidFill>
                  <a:schemeClr val="accent1"/>
                </a:solidFill>
                <a:latin typeface="+mj-lt"/>
                <a:ea typeface="Raleway" charset="0"/>
                <a:cs typeface="Raleway" charset="0"/>
              </a:rPr>
              <a:t> Chinese </a:t>
            </a:r>
            <a:r>
              <a:rPr lang="nl-NL" sz="3600" b="0" dirty="0" err="1">
                <a:solidFill>
                  <a:schemeClr val="accent1"/>
                </a:solidFill>
                <a:latin typeface="+mj-lt"/>
                <a:ea typeface="Raleway" charset="0"/>
                <a:cs typeface="Raleway" charset="0"/>
              </a:rPr>
              <a:t>netizens</a:t>
            </a:r>
            <a:endParaRPr lang="nl-NL" b="0" dirty="0">
              <a:solidFill>
                <a:schemeClr val="accent1"/>
              </a:solidFill>
              <a:latin typeface="+mj-lt"/>
              <a:ea typeface="Raleway" charset="0"/>
              <a:cs typeface="Raleway" charset="0"/>
            </a:endParaRPr>
          </a:p>
        </p:txBody>
      </p:sp>
      <p:sp>
        <p:nvSpPr>
          <p:cNvPr id="4" name="Slide Number Placeholder 3"/>
          <p:cNvSpPr>
            <a:spLocks noGrp="1"/>
          </p:cNvSpPr>
          <p:nvPr>
            <p:ph type="sldNum" sz="quarter" idx="4294967295"/>
          </p:nvPr>
        </p:nvSpPr>
        <p:spPr>
          <a:xfrm>
            <a:off x="11371870" y="6325473"/>
            <a:ext cx="576825" cy="366968"/>
          </a:xfrm>
        </p:spPr>
        <p:txBody>
          <a:bodyPr/>
          <a:lstStyle/>
          <a:p>
            <a:fld id="{9F696359-AA5D-4471-9B67-7D80CD6884C3}" type="slidenum">
              <a:rPr lang="en-PH" smtClean="0"/>
              <a:pPr/>
              <a:t>38</a:t>
            </a:fld>
            <a:endParaRPr lang="en-PH" dirty="0"/>
          </a:p>
        </p:txBody>
      </p:sp>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494" r="1494"/>
          <a:stretch>
            <a:fillRect/>
          </a:stretch>
        </p:blipFill>
        <p:spPr/>
      </p:pic>
    </p:spTree>
    <p:extLst>
      <p:ext uri="{BB962C8B-B14F-4D97-AF65-F5344CB8AC3E}">
        <p14:creationId xmlns:p14="http://schemas.microsoft.com/office/powerpoint/2010/main" val="1587272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r="26864" b="13372"/>
          <a:stretch/>
        </p:blipFill>
        <p:spPr>
          <a:xfrm>
            <a:off x="623392" y="188640"/>
            <a:ext cx="3797328" cy="29161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58" y="3501008"/>
            <a:ext cx="3828595" cy="28714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64" y="188640"/>
            <a:ext cx="3261546" cy="24461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3736" y="2852936"/>
            <a:ext cx="2796712" cy="3728949"/>
          </a:xfrm>
          <a:prstGeom prst="rect">
            <a:avLst/>
          </a:prstGeom>
        </p:spPr>
      </p:pic>
    </p:spTree>
    <p:extLst>
      <p:ext uri="{BB962C8B-B14F-4D97-AF65-F5344CB8AC3E}">
        <p14:creationId xmlns:p14="http://schemas.microsoft.com/office/powerpoint/2010/main" val="124576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839416" y="3501008"/>
            <a:ext cx="3744416" cy="1985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1313" indent="-341313"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342900" indent="-342900" eaLnBrk="1" hangingPunct="1">
              <a:spcBef>
                <a:spcPts val="600"/>
              </a:spcBef>
              <a:buClr>
                <a:schemeClr val="accent1"/>
              </a:buClr>
              <a:buFont typeface="Arial" charset="0"/>
              <a:buChar char="•"/>
            </a:pPr>
            <a:r>
              <a:rPr lang="en-GB" altLang="zh-CN" sz="1800" dirty="0">
                <a:solidFill>
                  <a:schemeClr val="tx1">
                    <a:lumMod val="65000"/>
                    <a:lumOff val="35000"/>
                  </a:schemeClr>
                </a:solidFill>
                <a:latin typeface="Calibri" charset="0"/>
                <a:ea typeface="Calibri" charset="0"/>
                <a:cs typeface="Calibri" charset="0"/>
              </a:rPr>
              <a:t>Headquartered in Oud-</a:t>
            </a:r>
            <a:r>
              <a:rPr lang="en-GB" altLang="zh-CN" sz="1800" dirty="0" err="1">
                <a:solidFill>
                  <a:schemeClr val="tx1">
                    <a:lumMod val="65000"/>
                    <a:lumOff val="35000"/>
                  </a:schemeClr>
                </a:solidFill>
                <a:latin typeface="Calibri" charset="0"/>
                <a:ea typeface="Calibri" charset="0"/>
                <a:cs typeface="Calibri" charset="0"/>
              </a:rPr>
              <a:t>Turnhout</a:t>
            </a:r>
            <a:r>
              <a:rPr lang="en-GB" altLang="zh-CN" sz="1800" dirty="0">
                <a:solidFill>
                  <a:schemeClr val="tx1">
                    <a:lumMod val="65000"/>
                    <a:lumOff val="35000"/>
                  </a:schemeClr>
                </a:solidFill>
                <a:latin typeface="Calibri" charset="0"/>
                <a:ea typeface="Calibri" charset="0"/>
                <a:cs typeface="Calibri" charset="0"/>
              </a:rPr>
              <a:t> (Antwerp)</a:t>
            </a:r>
          </a:p>
          <a:p>
            <a:pPr eaLnBrk="1" hangingPunct="1">
              <a:spcBef>
                <a:spcPts val="600"/>
              </a:spcBef>
              <a:buClr>
                <a:schemeClr val="accent1"/>
              </a:buClr>
              <a:buFont typeface="Arial" charset="0"/>
              <a:buChar char="•"/>
            </a:pPr>
            <a:r>
              <a:rPr lang="en-GB" altLang="zh-CN" sz="1800" dirty="0">
                <a:solidFill>
                  <a:schemeClr val="tx1">
                    <a:lumMod val="65000"/>
                    <a:lumOff val="35000"/>
                  </a:schemeClr>
                </a:solidFill>
                <a:latin typeface="Calibri" charset="0"/>
                <a:ea typeface="Calibri" charset="0"/>
                <a:cs typeface="Calibri" charset="0"/>
              </a:rPr>
              <a:t>Two 100% affiliates (in Hong Kong and China)</a:t>
            </a:r>
          </a:p>
          <a:p>
            <a:pPr eaLnBrk="1" hangingPunct="1">
              <a:spcBef>
                <a:spcPts val="600"/>
              </a:spcBef>
              <a:buClr>
                <a:schemeClr val="accent1"/>
              </a:buClr>
              <a:buFont typeface="Arial" charset="0"/>
              <a:buChar char="•"/>
            </a:pPr>
            <a:r>
              <a:rPr lang="en-GB" altLang="zh-CN" sz="1800" dirty="0">
                <a:solidFill>
                  <a:schemeClr val="tx1">
                    <a:lumMod val="65000"/>
                    <a:lumOff val="35000"/>
                  </a:schemeClr>
                </a:solidFill>
                <a:latin typeface="Calibri" charset="0"/>
                <a:ea typeface="Calibri" charset="0"/>
                <a:cs typeface="Calibri" charset="0"/>
              </a:rPr>
              <a:t>Family-owned with 11 employees</a:t>
            </a:r>
          </a:p>
          <a:p>
            <a:pPr eaLnBrk="1" hangingPunct="1">
              <a:spcBef>
                <a:spcPts val="600"/>
              </a:spcBef>
              <a:buClr>
                <a:schemeClr val="accent1"/>
              </a:buClr>
              <a:buFont typeface="Arial" charset="0"/>
              <a:buChar char="•"/>
            </a:pPr>
            <a:r>
              <a:rPr lang="en-GB" altLang="zh-CN" sz="1800" dirty="0">
                <a:solidFill>
                  <a:schemeClr val="tx1">
                    <a:lumMod val="65000"/>
                    <a:lumOff val="35000"/>
                  </a:schemeClr>
                </a:solidFill>
                <a:latin typeface="Calibri" charset="0"/>
                <a:ea typeface="Calibri" charset="0"/>
                <a:cs typeface="Calibri" charset="0"/>
              </a:rPr>
              <a:t>100% focus on China</a:t>
            </a:r>
          </a:p>
        </p:txBody>
      </p:sp>
      <p:pic>
        <p:nvPicPr>
          <p:cNvPr id="16388" name="Picture 7" descr="C:\Users\Bart\Desktop\Pictur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83" y="143116"/>
            <a:ext cx="9180513"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8077200" y="6356351"/>
            <a:ext cx="2133600" cy="365125"/>
          </a:xfrm>
          <a:prstGeom prst="rect">
            <a:avLst/>
          </a:prstGeom>
        </p:spPr>
        <p:txBody>
          <a:bodyPr/>
          <a:lstStyle/>
          <a:p>
            <a:pPr>
              <a:defRPr/>
            </a:pPr>
            <a:fld id="{5F93A2C2-F110-B348-B9F6-AE8C2797B0A9}" type="slidenum">
              <a:rPr lang="nl-BE" altLang="zh-CN" smtClean="0"/>
              <a:pPr>
                <a:defRPr/>
              </a:pPr>
              <a:t>4</a:t>
            </a:fld>
            <a:endParaRPr lang="nl-BE" altLang="zh-CN"/>
          </a:p>
        </p:txBody>
      </p:sp>
      <p:sp>
        <p:nvSpPr>
          <p:cNvPr id="2" name="Rectangle 1"/>
          <p:cNvSpPr/>
          <p:nvPr/>
        </p:nvSpPr>
        <p:spPr>
          <a:xfrm>
            <a:off x="805998" y="2630570"/>
            <a:ext cx="8229600" cy="892552"/>
          </a:xfrm>
          <a:prstGeom prst="rect">
            <a:avLst/>
          </a:prstGeom>
        </p:spPr>
        <p:txBody>
          <a:bodyPr wrap="square">
            <a:spAutoFit/>
          </a:bodyPr>
          <a:lstStyle/>
          <a:p>
            <a:pPr marL="342900" indent="-342900">
              <a:spcBef>
                <a:spcPts val="600"/>
              </a:spcBef>
              <a:buClr>
                <a:schemeClr val="accent1"/>
              </a:buClr>
              <a:buFont typeface="Arial" charset="0"/>
              <a:buChar char="•"/>
            </a:pPr>
            <a:r>
              <a:rPr lang="en-GB" altLang="zh-CN" dirty="0">
                <a:solidFill>
                  <a:schemeClr val="tx1">
                    <a:lumMod val="65000"/>
                    <a:lumOff val="35000"/>
                  </a:schemeClr>
                </a:solidFill>
                <a:latin typeface="Calibri" charset="0"/>
                <a:ea typeface="Calibri" charset="0"/>
                <a:cs typeface="Calibri" charset="0"/>
              </a:rPr>
              <a:t>Established in 1996 by </a:t>
            </a:r>
            <a:r>
              <a:rPr lang="en-GB" altLang="zh-CN" dirty="0" err="1">
                <a:solidFill>
                  <a:schemeClr val="tx1">
                    <a:lumMod val="65000"/>
                    <a:lumOff val="35000"/>
                  </a:schemeClr>
                </a:solidFill>
                <a:latin typeface="Calibri" charset="0"/>
                <a:ea typeface="Calibri" charset="0"/>
                <a:cs typeface="Calibri" charset="0"/>
              </a:rPr>
              <a:t>Joos</a:t>
            </a:r>
            <a:r>
              <a:rPr lang="en-GB" altLang="zh-CN" dirty="0">
                <a:solidFill>
                  <a:schemeClr val="tx1">
                    <a:lumMod val="65000"/>
                    <a:lumOff val="35000"/>
                  </a:schemeClr>
                </a:solidFill>
                <a:latin typeface="Calibri" charset="0"/>
                <a:ea typeface="Calibri" charset="0"/>
                <a:cs typeface="Calibri" charset="0"/>
              </a:rPr>
              <a:t> </a:t>
            </a:r>
            <a:r>
              <a:rPr lang="en-GB" altLang="zh-CN" dirty="0" err="1">
                <a:solidFill>
                  <a:schemeClr val="tx1">
                    <a:lumMod val="65000"/>
                    <a:lumOff val="35000"/>
                  </a:schemeClr>
                </a:solidFill>
                <a:latin typeface="Calibri" charset="0"/>
                <a:ea typeface="Calibri" charset="0"/>
                <a:cs typeface="Calibri" charset="0"/>
              </a:rPr>
              <a:t>Horsten</a:t>
            </a:r>
            <a:r>
              <a:rPr lang="en-GB" altLang="zh-CN" dirty="0">
                <a:solidFill>
                  <a:schemeClr val="tx1">
                    <a:lumMod val="65000"/>
                    <a:lumOff val="35000"/>
                  </a:schemeClr>
                </a:solidFill>
                <a:latin typeface="Calibri" charset="0"/>
                <a:ea typeface="Calibri" charset="0"/>
                <a:cs typeface="Calibri" charset="0"/>
              </a:rPr>
              <a:t> </a:t>
            </a:r>
            <a:r>
              <a:rPr lang="en-GB" altLang="zh-CN" sz="1600" dirty="0">
                <a:solidFill>
                  <a:schemeClr val="tx1">
                    <a:lumMod val="65000"/>
                    <a:lumOff val="35000"/>
                  </a:schemeClr>
                </a:solidFill>
                <a:latin typeface="Calibri" charset="0"/>
                <a:ea typeface="Calibri" charset="0"/>
                <a:cs typeface="Calibri" charset="0"/>
              </a:rPr>
              <a:t>(former VP International Janssen Pharma - part of Johnson &amp; Johnson - and ‘founding father’ of the successful Xian-Janssen Joint Venture, the 1</a:t>
            </a:r>
            <a:r>
              <a:rPr lang="en-GB" altLang="zh-CN" sz="1600" baseline="30000" dirty="0">
                <a:solidFill>
                  <a:schemeClr val="tx1">
                    <a:lumMod val="65000"/>
                    <a:lumOff val="35000"/>
                  </a:schemeClr>
                </a:solidFill>
                <a:latin typeface="Calibri" charset="0"/>
                <a:ea typeface="Calibri" charset="0"/>
                <a:cs typeface="Calibri" charset="0"/>
              </a:rPr>
              <a:t>st</a:t>
            </a:r>
            <a:r>
              <a:rPr lang="en-GB" altLang="zh-CN" sz="1600" dirty="0">
                <a:solidFill>
                  <a:schemeClr val="tx1">
                    <a:lumMod val="65000"/>
                    <a:lumOff val="35000"/>
                  </a:schemeClr>
                </a:solidFill>
                <a:latin typeface="Calibri" charset="0"/>
                <a:ea typeface="Calibri" charset="0"/>
                <a:cs typeface="Calibri" charset="0"/>
              </a:rPr>
              <a:t> pharma JV in China in the </a:t>
            </a:r>
            <a:r>
              <a:rPr lang="fr-FR" altLang="zh-CN" sz="1600" dirty="0">
                <a:solidFill>
                  <a:schemeClr val="tx1">
                    <a:lumMod val="65000"/>
                    <a:lumOff val="35000"/>
                  </a:schemeClr>
                </a:solidFill>
                <a:latin typeface="Calibri" charset="0"/>
                <a:ea typeface="Calibri" charset="0"/>
                <a:cs typeface="Calibri" charset="0"/>
              </a:rPr>
              <a:t>’</a:t>
            </a:r>
            <a:r>
              <a:rPr lang="en-GB" altLang="zh-CN" sz="1600" dirty="0">
                <a:solidFill>
                  <a:schemeClr val="tx1">
                    <a:lumMod val="65000"/>
                    <a:lumOff val="35000"/>
                  </a:schemeClr>
                </a:solidFill>
                <a:latin typeface="Calibri" charset="0"/>
                <a:ea typeface="Calibri" charset="0"/>
                <a:cs typeface="Calibri" charset="0"/>
              </a:rPr>
              <a:t>80s)</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1984" y="1547541"/>
            <a:ext cx="2875806" cy="8335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90" y="1276902"/>
            <a:ext cx="4084836" cy="13600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7849" y="3424227"/>
            <a:ext cx="3672408" cy="274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8072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764704"/>
            <a:ext cx="7776864" cy="4695215"/>
          </a:xfrm>
          <a:prstGeom prst="rect">
            <a:avLst/>
          </a:prstGeom>
        </p:spPr>
      </p:pic>
    </p:spTree>
    <p:extLst>
      <p:ext uri="{BB962C8B-B14F-4D97-AF65-F5344CB8AC3E}">
        <p14:creationId xmlns:p14="http://schemas.microsoft.com/office/powerpoint/2010/main" val="214218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472" y="246261"/>
            <a:ext cx="8229600" cy="634082"/>
          </a:xfrm>
        </p:spPr>
        <p:txBody>
          <a:bodyPr>
            <a:normAutofit fontScale="90000"/>
          </a:bodyPr>
          <a:lstStyle/>
          <a:p>
            <a:r>
              <a:rPr lang="nl-BE" altLang="zh-CN" dirty="0"/>
              <a:t>E-commerce Business Models</a:t>
            </a:r>
            <a:endParaRPr lang="zh-CN" altLang="en-US" dirty="0"/>
          </a:p>
        </p:txBody>
      </p:sp>
      <p:sp>
        <p:nvSpPr>
          <p:cNvPr id="23" name="Rounded Rectangle 22"/>
          <p:cNvSpPr/>
          <p:nvPr/>
        </p:nvSpPr>
        <p:spPr>
          <a:xfrm rot="5400000">
            <a:off x="4403812" y="2960948"/>
            <a:ext cx="648072" cy="2736304"/>
          </a:xfrm>
          <a:prstGeom prst="round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24" name="TextBox 23"/>
          <p:cNvSpPr txBox="1"/>
          <p:nvPr/>
        </p:nvSpPr>
        <p:spPr>
          <a:xfrm rot="5400000" flipH="1" flipV="1">
            <a:off x="4630869" y="3115997"/>
            <a:ext cx="553998" cy="2376264"/>
          </a:xfrm>
          <a:prstGeom prst="rect">
            <a:avLst/>
          </a:prstGeom>
          <a:noFill/>
        </p:spPr>
        <p:txBody>
          <a:bodyPr vert="eaVert" wrap="square" rtlCol="0">
            <a:spAutoFit/>
          </a:bodyPr>
          <a:lstStyle/>
          <a:p>
            <a:r>
              <a:rPr kumimoji="1" lang="nl-BE" altLang="zh-CN" sz="2400" b="1" dirty="0">
                <a:solidFill>
                  <a:schemeClr val="bg1"/>
                </a:solidFill>
                <a:latin typeface="+mn-lt"/>
              </a:rPr>
              <a:t>Cross border</a:t>
            </a:r>
            <a:endParaRPr kumimoji="1" lang="zh-CN" altLang="en-US" sz="2400" b="1" dirty="0">
              <a:solidFill>
                <a:schemeClr val="bg1"/>
              </a:solidFill>
              <a:latin typeface="+mn-lt"/>
            </a:endParaRPr>
          </a:p>
        </p:txBody>
      </p:sp>
      <p:cxnSp>
        <p:nvCxnSpPr>
          <p:cNvPr id="25" name="Straight Connector 24"/>
          <p:cNvCxnSpPr/>
          <p:nvPr/>
        </p:nvCxnSpPr>
        <p:spPr>
          <a:xfrm>
            <a:off x="767408" y="3573016"/>
            <a:ext cx="8496944"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828961" y="2118866"/>
            <a:ext cx="2664296" cy="1224136"/>
          </a:xfrm>
          <a:prstGeom prst="roundRect">
            <a:avLst/>
          </a:prstGeom>
          <a:solidFill>
            <a:schemeClr val="tx2"/>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Your own webshop in China</a:t>
            </a:r>
          </a:p>
          <a:p>
            <a:pPr algn="ctr"/>
            <a:r>
              <a:rPr kumimoji="1" lang="nl-BE" altLang="zh-CN" dirty="0"/>
              <a:t>(Direct to Consumer)</a:t>
            </a:r>
            <a:endParaRPr kumimoji="1" lang="zh-CN" altLang="en-US" dirty="0"/>
          </a:p>
        </p:txBody>
      </p:sp>
      <p:sp>
        <p:nvSpPr>
          <p:cNvPr id="27" name="Rounded Rectangle 26"/>
          <p:cNvSpPr/>
          <p:nvPr/>
        </p:nvSpPr>
        <p:spPr>
          <a:xfrm>
            <a:off x="3683732" y="2131592"/>
            <a:ext cx="2664296" cy="1224136"/>
          </a:xfrm>
          <a:prstGeom prst="roundRect">
            <a:avLst/>
          </a:prstGeom>
          <a:solidFill>
            <a:schemeClr val="accent1">
              <a:lumMod val="60000"/>
              <a:lumOff val="40000"/>
            </a:schemeClr>
          </a:solidFill>
          <a:ln>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Third Party Platforms</a:t>
            </a:r>
            <a:endParaRPr kumimoji="1" lang="zh-CN" altLang="en-US" dirty="0"/>
          </a:p>
        </p:txBody>
      </p:sp>
      <p:sp>
        <p:nvSpPr>
          <p:cNvPr id="28" name="Rounded Rectangle 27"/>
          <p:cNvSpPr/>
          <p:nvPr/>
        </p:nvSpPr>
        <p:spPr>
          <a:xfrm>
            <a:off x="839416" y="4811142"/>
            <a:ext cx="2664296" cy="1224136"/>
          </a:xfrm>
          <a:prstGeom prst="roundRect">
            <a:avLst/>
          </a:prstGeom>
          <a:solidFill>
            <a:schemeClr val="accent1">
              <a:lumMod val="75000"/>
            </a:schemeClr>
          </a:solidFill>
          <a:ln>
            <a:solidFill>
              <a:schemeClr val="accent2">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nl-BE" altLang="zh-CN" dirty="0"/>
              <a:t>direct from foreign website</a:t>
            </a:r>
            <a:endParaRPr kumimoji="1" lang="zh-CN" altLang="en-US" dirty="0"/>
          </a:p>
        </p:txBody>
      </p:sp>
      <p:sp>
        <p:nvSpPr>
          <p:cNvPr id="29" name="Rounded Rectangle 28"/>
          <p:cNvSpPr/>
          <p:nvPr/>
        </p:nvSpPr>
        <p:spPr>
          <a:xfrm>
            <a:off x="3647728" y="4811142"/>
            <a:ext cx="2664296" cy="1224136"/>
          </a:xfrm>
          <a:prstGeom prst="roundRect">
            <a:avLst/>
          </a:prstGeom>
          <a:solidFill>
            <a:schemeClr val="accent6">
              <a:lumMod val="50000"/>
            </a:schemeClr>
          </a:solidFill>
          <a:ln>
            <a:solidFill>
              <a:schemeClr val="tx2">
                <a:lumMod val="7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via third party platform</a:t>
            </a:r>
            <a:endParaRPr kumimoji="1" lang="zh-CN" altLang="en-US" dirty="0"/>
          </a:p>
        </p:txBody>
      </p:sp>
      <p:sp>
        <p:nvSpPr>
          <p:cNvPr id="31" name="Rounded Rectangle 30"/>
          <p:cNvSpPr/>
          <p:nvPr/>
        </p:nvSpPr>
        <p:spPr>
          <a:xfrm>
            <a:off x="6600056" y="2111152"/>
            <a:ext cx="2664296" cy="1224136"/>
          </a:xfrm>
          <a:prstGeom prst="roundRect">
            <a:avLst/>
          </a:prstGeom>
          <a:solidFill>
            <a:schemeClr val="accent5">
              <a:lumMod val="75000"/>
            </a:schemeClr>
          </a:solidFill>
          <a:ln>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WeChat Store</a:t>
            </a:r>
            <a:endParaRPr kumimoji="1" lang="zh-CN" altLang="en-US" dirty="0"/>
          </a:p>
        </p:txBody>
      </p:sp>
      <p:cxnSp>
        <p:nvCxnSpPr>
          <p:cNvPr id="6" name="Straight Connector 5"/>
          <p:cNvCxnSpPr/>
          <p:nvPr/>
        </p:nvCxnSpPr>
        <p:spPr>
          <a:xfrm>
            <a:off x="839416" y="4811142"/>
            <a:ext cx="2664296" cy="12241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9416" y="4811142"/>
            <a:ext cx="2664296" cy="12241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rot="5400000">
            <a:off x="4403812" y="8620"/>
            <a:ext cx="720080" cy="2808312"/>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CN" altLang="en-US"/>
          </a:p>
        </p:txBody>
      </p:sp>
      <p:sp>
        <p:nvSpPr>
          <p:cNvPr id="16" name="TextBox 15"/>
          <p:cNvSpPr txBox="1"/>
          <p:nvPr/>
        </p:nvSpPr>
        <p:spPr>
          <a:xfrm rot="5400000" flipH="1" flipV="1">
            <a:off x="4666873" y="-16351"/>
            <a:ext cx="553998" cy="2880320"/>
          </a:xfrm>
          <a:prstGeom prst="rect">
            <a:avLst/>
          </a:prstGeom>
          <a:noFill/>
        </p:spPr>
        <p:txBody>
          <a:bodyPr vert="eaVert" wrap="square" rtlCol="0">
            <a:spAutoFit/>
          </a:bodyPr>
          <a:lstStyle/>
          <a:p>
            <a:r>
              <a:rPr kumimoji="1" lang="nl-BE" altLang="zh-CN" sz="2400" b="1" dirty="0">
                <a:solidFill>
                  <a:schemeClr val="bg1"/>
                </a:solidFill>
                <a:latin typeface="+mn-lt"/>
              </a:rPr>
              <a:t>Webshop in China</a:t>
            </a:r>
            <a:endParaRPr kumimoji="1" lang="zh-CN" altLang="en-US" sz="2400" b="1" dirty="0">
              <a:solidFill>
                <a:schemeClr val="bg1"/>
              </a:solidFill>
              <a:latin typeface="+mn-lt"/>
            </a:endParaRPr>
          </a:p>
        </p:txBody>
      </p:sp>
      <p:sp>
        <p:nvSpPr>
          <p:cNvPr id="18" name="Rounded Rectangle 17"/>
          <p:cNvSpPr/>
          <p:nvPr/>
        </p:nvSpPr>
        <p:spPr>
          <a:xfrm>
            <a:off x="6596856" y="4811142"/>
            <a:ext cx="2664296" cy="1224136"/>
          </a:xfrm>
          <a:prstGeom prst="roundRect">
            <a:avLst/>
          </a:prstGeom>
          <a:solidFill>
            <a:schemeClr val="accent5">
              <a:lumMod val="75000"/>
            </a:schemeClr>
          </a:solidFill>
          <a:ln>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WeChat Cross-Border Store</a:t>
            </a:r>
            <a:endParaRPr kumimoji="1" lang="zh-CN" altLang="en-US" dirty="0"/>
          </a:p>
        </p:txBody>
      </p:sp>
    </p:spTree>
    <p:extLst>
      <p:ext uri="{BB962C8B-B14F-4D97-AF65-F5344CB8AC3E}">
        <p14:creationId xmlns:p14="http://schemas.microsoft.com/office/powerpoint/2010/main" val="12614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8" y="170142"/>
            <a:ext cx="8229600" cy="634082"/>
          </a:xfrm>
        </p:spPr>
        <p:txBody>
          <a:bodyPr>
            <a:normAutofit fontScale="90000"/>
          </a:bodyPr>
          <a:lstStyle/>
          <a:p>
            <a:r>
              <a:rPr lang="nl-BE" altLang="zh-CN" dirty="0"/>
              <a:t>E-commerce Business Models</a:t>
            </a:r>
            <a:endParaRPr lang="zh-CN" altLang="en-US" dirty="0"/>
          </a:p>
        </p:txBody>
      </p:sp>
      <p:sp>
        <p:nvSpPr>
          <p:cNvPr id="7" name="Rectangle 6"/>
          <p:cNvSpPr/>
          <p:nvPr/>
        </p:nvSpPr>
        <p:spPr>
          <a:xfrm>
            <a:off x="3791744" y="2060848"/>
            <a:ext cx="4608512" cy="142617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kumimoji="1" lang="nl-BE" altLang="zh-CN" dirty="0">
                <a:solidFill>
                  <a:schemeClr val="bg1">
                    <a:lumMod val="95000"/>
                  </a:schemeClr>
                </a:solidFill>
              </a:rPr>
              <a:t>Large investment required</a:t>
            </a:r>
          </a:p>
          <a:p>
            <a:pPr marL="285750" indent="-285750">
              <a:buFont typeface="Arial"/>
              <a:buChar char="•"/>
            </a:pPr>
            <a:r>
              <a:rPr kumimoji="1" lang="nl-BE" altLang="zh-CN" dirty="0">
                <a:solidFill>
                  <a:schemeClr val="bg1">
                    <a:lumMod val="95000"/>
                  </a:schemeClr>
                </a:solidFill>
              </a:rPr>
              <a:t>Website hosted in China</a:t>
            </a:r>
          </a:p>
          <a:p>
            <a:pPr marL="285750" indent="-285750">
              <a:buFont typeface="Arial"/>
              <a:buChar char="•"/>
            </a:pPr>
            <a:r>
              <a:rPr kumimoji="1" lang="nl-BE" altLang="zh-CN" dirty="0">
                <a:solidFill>
                  <a:schemeClr val="bg1">
                    <a:lumMod val="95000"/>
                  </a:schemeClr>
                </a:solidFill>
              </a:rPr>
              <a:t>Highest level of control</a:t>
            </a:r>
            <a:endParaRPr kumimoji="1" lang="zh-CN" altLang="en-US" dirty="0">
              <a:solidFill>
                <a:schemeClr val="bg1">
                  <a:lumMod val="95000"/>
                </a:schemeClr>
              </a:solidFill>
            </a:endParaRPr>
          </a:p>
        </p:txBody>
      </p:sp>
      <p:sp>
        <p:nvSpPr>
          <p:cNvPr id="6" name="Rounded Rectangle 5"/>
          <p:cNvSpPr/>
          <p:nvPr/>
        </p:nvSpPr>
        <p:spPr>
          <a:xfrm>
            <a:off x="789706" y="2132856"/>
            <a:ext cx="2786013" cy="1296144"/>
          </a:xfrm>
          <a:prstGeom prst="roundRect">
            <a:avLst/>
          </a:prstGeom>
          <a:solidFill>
            <a:schemeClr val="tx2"/>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Your own webshop in China</a:t>
            </a:r>
          </a:p>
          <a:p>
            <a:pPr algn="ctr"/>
            <a:r>
              <a:rPr kumimoji="1" lang="nl-BE" altLang="zh-CN" dirty="0"/>
              <a:t>(Direct to Consumer)</a:t>
            </a:r>
            <a:endParaRPr kumimoji="1" lang="zh-CN" altLang="en-US" dirty="0"/>
          </a:p>
        </p:txBody>
      </p:sp>
      <p:sp>
        <p:nvSpPr>
          <p:cNvPr id="13" name="Rectangle 12"/>
          <p:cNvSpPr/>
          <p:nvPr/>
        </p:nvSpPr>
        <p:spPr>
          <a:xfrm>
            <a:off x="3791744" y="3848719"/>
            <a:ext cx="4608512" cy="1436141"/>
          </a:xfrm>
          <a:prstGeom prst="rect">
            <a:avLst/>
          </a:prstGeom>
          <a:solidFill>
            <a:schemeClr val="accent1">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kumimoji="1" lang="nl-BE" altLang="zh-CN" dirty="0">
                <a:solidFill>
                  <a:schemeClr val="bg1">
                    <a:lumMod val="95000"/>
                  </a:schemeClr>
                </a:solidFill>
              </a:rPr>
              <a:t>Most effective channel to reach Chinese shoppers</a:t>
            </a:r>
          </a:p>
          <a:p>
            <a:pPr marL="285750" indent="-285750">
              <a:buFont typeface="Arial"/>
              <a:buChar char="•"/>
            </a:pPr>
            <a:r>
              <a:rPr kumimoji="1" lang="nl-BE" altLang="zh-CN" dirty="0">
                <a:solidFill>
                  <a:schemeClr val="bg1">
                    <a:lumMod val="95000"/>
                  </a:schemeClr>
                </a:solidFill>
              </a:rPr>
              <a:t>Requires commitment and investment</a:t>
            </a:r>
          </a:p>
          <a:p>
            <a:pPr marL="285750" indent="-285750">
              <a:buFont typeface="Arial"/>
              <a:buChar char="•"/>
            </a:pPr>
            <a:r>
              <a:rPr kumimoji="1" lang="nl-BE" altLang="zh-CN" dirty="0">
                <a:solidFill>
                  <a:schemeClr val="bg1">
                    <a:lumMod val="95000"/>
                  </a:schemeClr>
                </a:solidFill>
              </a:rPr>
              <a:t>Local entity or trusted partner needed</a:t>
            </a:r>
            <a:endParaRPr kumimoji="1" lang="zh-CN" altLang="en-US" dirty="0">
              <a:solidFill>
                <a:schemeClr val="bg1">
                  <a:lumMod val="95000"/>
                </a:schemeClr>
              </a:solidFill>
            </a:endParaRPr>
          </a:p>
        </p:txBody>
      </p:sp>
      <p:sp>
        <p:nvSpPr>
          <p:cNvPr id="14" name="Rounded Rectangle 13"/>
          <p:cNvSpPr/>
          <p:nvPr/>
        </p:nvSpPr>
        <p:spPr>
          <a:xfrm>
            <a:off x="789707" y="3844701"/>
            <a:ext cx="2755032" cy="1440160"/>
          </a:xfrm>
          <a:prstGeom prst="roundRect">
            <a:avLst/>
          </a:prstGeom>
          <a:solidFill>
            <a:schemeClr val="accent1">
              <a:lumMod val="60000"/>
              <a:lumOff val="40000"/>
            </a:schemeClr>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nl-BE" altLang="zh-CN" dirty="0"/>
              <a:t>Third Party Platforms</a:t>
            </a:r>
            <a:endParaRPr kumimoji="1" lang="zh-CN" altLang="en-US" dirty="0"/>
          </a:p>
        </p:txBody>
      </p:sp>
      <p:sp>
        <p:nvSpPr>
          <p:cNvPr id="20" name="Rounded Rectangle 19"/>
          <p:cNvSpPr/>
          <p:nvPr/>
        </p:nvSpPr>
        <p:spPr>
          <a:xfrm rot="5400000">
            <a:off x="4403812" y="8620"/>
            <a:ext cx="720080" cy="2808312"/>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CN" altLang="en-US"/>
          </a:p>
        </p:txBody>
      </p:sp>
      <p:sp>
        <p:nvSpPr>
          <p:cNvPr id="21" name="TextBox 20"/>
          <p:cNvSpPr txBox="1"/>
          <p:nvPr/>
        </p:nvSpPr>
        <p:spPr>
          <a:xfrm rot="5400000" flipH="1" flipV="1">
            <a:off x="4666873" y="-16351"/>
            <a:ext cx="553998" cy="2880320"/>
          </a:xfrm>
          <a:prstGeom prst="rect">
            <a:avLst/>
          </a:prstGeom>
          <a:noFill/>
        </p:spPr>
        <p:txBody>
          <a:bodyPr vert="eaVert" wrap="square" rtlCol="0">
            <a:spAutoFit/>
          </a:bodyPr>
          <a:lstStyle/>
          <a:p>
            <a:r>
              <a:rPr kumimoji="1" lang="nl-BE" altLang="zh-CN" sz="2400" b="1" dirty="0">
                <a:solidFill>
                  <a:schemeClr val="bg1"/>
                </a:solidFill>
                <a:latin typeface="+mn-lt"/>
              </a:rPr>
              <a:t>Webshop in China</a:t>
            </a:r>
            <a:endParaRPr kumimoji="1" lang="zh-CN" altLang="en-US" sz="2400" b="1" dirty="0">
              <a:solidFill>
                <a:schemeClr val="bg1"/>
              </a:solidFill>
              <a:latin typeface="+mn-lt"/>
            </a:endParaRPr>
          </a:p>
        </p:txBody>
      </p:sp>
    </p:spTree>
    <p:extLst>
      <p:ext uri="{BB962C8B-B14F-4D97-AF65-F5344CB8AC3E}">
        <p14:creationId xmlns:p14="http://schemas.microsoft.com/office/powerpoint/2010/main" val="328614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02732" y="332656"/>
            <a:ext cx="8229600" cy="928687"/>
          </a:xfrm>
        </p:spPr>
        <p:txBody>
          <a:bodyPr>
            <a:normAutofit/>
          </a:bodyPr>
          <a:lstStyle/>
          <a:p>
            <a:pPr eaLnBrk="1" hangingPunct="1"/>
            <a:r>
              <a:rPr lang="nl-BE" altLang="x-none" sz="3200" dirty="0">
                <a:ea typeface="ＭＳ Ｐゴシック" charset="-128"/>
              </a:rPr>
              <a:t>E-Commerce in China</a:t>
            </a:r>
          </a:p>
        </p:txBody>
      </p:sp>
      <p:sp>
        <p:nvSpPr>
          <p:cNvPr id="2" name="Slide Number Placeholder 1"/>
          <p:cNvSpPr>
            <a:spLocks noGrp="1"/>
          </p:cNvSpPr>
          <p:nvPr>
            <p:ph type="sldNum" sz="quarter" idx="12"/>
          </p:nvPr>
        </p:nvSpPr>
        <p:spPr/>
        <p:txBody>
          <a:bodyPr/>
          <a:lstStyle/>
          <a:p>
            <a:fld id="{9DF31AB3-ABF9-1849-BB23-473E43F68D24}" type="slidenum">
              <a:rPr lang="nl-BE" altLang="x-none" smtClean="0"/>
              <a:pPr/>
              <a:t>43</a:t>
            </a:fld>
            <a:endParaRPr lang="nl-BE" altLang="x-none" dirty="0"/>
          </a:p>
        </p:txBody>
      </p:sp>
      <p:graphicFrame>
        <p:nvGraphicFramePr>
          <p:cNvPr id="5" name="Chart 4"/>
          <p:cNvGraphicFramePr/>
          <p:nvPr>
            <p:extLst>
              <p:ext uri="{D42A27DB-BD31-4B8C-83A1-F6EECF244321}">
                <p14:modId xmlns:p14="http://schemas.microsoft.com/office/powerpoint/2010/main" val="520932930"/>
              </p:ext>
            </p:extLst>
          </p:nvPr>
        </p:nvGraphicFramePr>
        <p:xfrm>
          <a:off x="263352" y="1124744"/>
          <a:ext cx="4896544" cy="491661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Box 43"/>
          <p:cNvSpPr txBox="1">
            <a:spLocks noChangeArrowheads="1"/>
          </p:cNvSpPr>
          <p:nvPr/>
        </p:nvSpPr>
        <p:spPr bwMode="auto">
          <a:xfrm>
            <a:off x="5591945" y="1965325"/>
            <a:ext cx="3682058" cy="3119859"/>
          </a:xfrm>
          <a:prstGeom prst="rect">
            <a:avLst/>
          </a:prstGeom>
          <a:noFill/>
          <a:ln w="9525">
            <a:noFill/>
            <a:round/>
            <a:headEnd/>
            <a:tailEnd/>
          </a:ln>
        </p:spPr>
        <p:txBody>
          <a:bodyPr lIns="90000" tIns="46800" rIns="90000" bIns="46800"/>
          <a:lstStyle/>
          <a:p>
            <a:pPr>
              <a:lnSpc>
                <a:spcPct val="150000"/>
              </a:lnSpc>
              <a:spcBef>
                <a:spcPts val="400"/>
              </a:spcBef>
              <a:buClr>
                <a:schemeClr val="tx1">
                  <a:lumMod val="75000"/>
                  <a:lumOff val="25000"/>
                </a:schemeClr>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Most popular products: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Mother &amp; baby products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Cosmetics and personal care products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Food &amp; beverages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Health products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Household daily consumables</a:t>
            </a:r>
          </a:p>
          <a:p>
            <a:pPr marL="342900" indent="-342900">
              <a:spcBef>
                <a:spcPts val="600"/>
              </a:spcBef>
              <a:spcAft>
                <a:spcPts val="600"/>
              </a:spcAft>
              <a:buClr>
                <a:schemeClr val="accent1"/>
              </a:buClr>
              <a:buFont typeface="LucidaGrande"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nl-BE" altLang="zh-CN" sz="1600" dirty="0">
                <a:solidFill>
                  <a:schemeClr val="tx1">
                    <a:lumMod val="75000"/>
                    <a:lumOff val="25000"/>
                  </a:schemeClr>
                </a:solidFill>
                <a:latin typeface="Calibri" charset="0"/>
                <a:ea typeface="Calibri" charset="0"/>
                <a:cs typeface="Calibri" charset="0"/>
              </a:rPr>
              <a:t>Fashion (clothes, shoes, bags)</a:t>
            </a:r>
          </a:p>
          <a:p>
            <a:pPr marL="342900" indent="-342900">
              <a:lnSpc>
                <a:spcPct val="150000"/>
              </a:lnSpc>
              <a:spcBef>
                <a:spcPts val="400"/>
              </a:spcBef>
              <a:buClr>
                <a:schemeClr val="tx1">
                  <a:lumMod val="75000"/>
                  <a:lumOff val="25000"/>
                </a:schemeClr>
              </a:buClr>
              <a:buFont typeface="Arial"/>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nl-BE" altLang="zh-CN" sz="2400" dirty="0">
              <a:latin typeface="+mn-lt"/>
              <a:ea typeface="宋体" pitchFamily="2" charset="-122"/>
            </a:endParaRPr>
          </a:p>
          <a:p>
            <a:pPr marL="341313" indent="-341313">
              <a:lnSpc>
                <a:spcPct val="80000"/>
              </a:lnSpc>
              <a:spcBef>
                <a:spcPts val="400"/>
              </a:spcBef>
              <a:buClr>
                <a:schemeClr val="accent3"/>
              </a:buClr>
              <a:buFont typeface="Arial"/>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nl-BE" altLang="zh-CN" sz="1600" dirty="0">
              <a:latin typeface="+mn-lt"/>
              <a:ea typeface="宋体" pitchFamily="2" charset="-122"/>
            </a:endParaRPr>
          </a:p>
          <a:p>
            <a:pPr marL="341313" indent="-341313">
              <a:lnSpc>
                <a:spcPct val="80000"/>
              </a:lnSpc>
              <a:spcBef>
                <a:spcPts val="400"/>
              </a:spcBef>
              <a:buClr>
                <a:schemeClr val="accent3"/>
              </a:buClr>
              <a:buFont typeface="Arial"/>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nl-BE" altLang="zh-CN" sz="1600" dirty="0">
              <a:latin typeface="+mn-lt"/>
              <a:ea typeface="宋体" pitchFamily="2" charset="-122"/>
            </a:endParaRPr>
          </a:p>
        </p:txBody>
      </p:sp>
    </p:spTree>
    <p:extLst>
      <p:ext uri="{BB962C8B-B14F-4D97-AF65-F5344CB8AC3E}">
        <p14:creationId xmlns:p14="http://schemas.microsoft.com/office/powerpoint/2010/main" val="520932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301" y="332656"/>
            <a:ext cx="8229600" cy="706090"/>
          </a:xfrm>
        </p:spPr>
        <p:txBody>
          <a:bodyPr>
            <a:normAutofit/>
          </a:bodyPr>
          <a:lstStyle/>
          <a:p>
            <a:r>
              <a:rPr lang="nl-BE" altLang="zh-CN" sz="3200" dirty="0"/>
              <a:t>Chinese E-commerce Platforms</a:t>
            </a:r>
            <a:endParaRPr lang="zh-CN" altLang="en-US" sz="3200" dirty="0"/>
          </a:p>
        </p:txBody>
      </p:sp>
      <p:sp>
        <p:nvSpPr>
          <p:cNvPr id="16" name="Content Placeholder 2"/>
          <p:cNvSpPr>
            <a:spLocks noGrp="1"/>
          </p:cNvSpPr>
          <p:nvPr>
            <p:ph idx="1"/>
          </p:nvPr>
        </p:nvSpPr>
        <p:spPr>
          <a:xfrm>
            <a:off x="1343472" y="3861048"/>
            <a:ext cx="6985832" cy="2448272"/>
          </a:xfrm>
        </p:spPr>
        <p:txBody>
          <a:bodyPr>
            <a:normAutofit fontScale="92500" lnSpcReduction="10000"/>
          </a:bodyPr>
          <a:lstStyle/>
          <a:p>
            <a:r>
              <a:rPr lang="nl-BE" altLang="zh-CN" dirty="0">
                <a:cs typeface="Calibri"/>
              </a:rPr>
              <a:t>China-registered companies only (often Chinese distributors of foreign brands)</a:t>
            </a:r>
          </a:p>
          <a:p>
            <a:r>
              <a:rPr lang="nl-BE" altLang="zh-CN" dirty="0">
                <a:cs typeface="Calibri"/>
              </a:rPr>
              <a:t>Cash security deposit</a:t>
            </a:r>
          </a:p>
          <a:p>
            <a:r>
              <a:rPr lang="nl-BE" altLang="zh-CN" dirty="0">
                <a:cs typeface="Calibri"/>
              </a:rPr>
              <a:t>Annual subscription fee</a:t>
            </a:r>
          </a:p>
          <a:p>
            <a:r>
              <a:rPr lang="nl-BE" altLang="zh-CN" dirty="0">
                <a:cs typeface="Calibri"/>
              </a:rPr>
              <a:t>Commission on each transaction</a:t>
            </a:r>
          </a:p>
          <a:p>
            <a:r>
              <a:rPr lang="nl-BE" altLang="zh-CN" dirty="0">
                <a:cs typeface="Calibri"/>
              </a:rPr>
              <a:t>Work with designated logistic partners</a:t>
            </a:r>
          </a:p>
          <a:p>
            <a:r>
              <a:rPr lang="nl-BE" altLang="zh-CN" dirty="0">
                <a:cs typeface="Calibri"/>
              </a:rPr>
              <a:t>Invest in marketing</a:t>
            </a:r>
          </a:p>
          <a:p>
            <a:endParaRPr lang="nl-BE" altLang="zh-CN" sz="2000" dirty="0">
              <a:solidFill>
                <a:srgbClr val="000000"/>
              </a:solidFill>
              <a:latin typeface="Calibri"/>
              <a:cs typeface="Calibri"/>
            </a:endParaRPr>
          </a:p>
        </p:txBody>
      </p:sp>
      <p:pic>
        <p:nvPicPr>
          <p:cNvPr id="15" name="Picture 14" descr="Screen Shot 2015-06-09 at 09.24.2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392" y="1340768"/>
            <a:ext cx="8747160" cy="2012032"/>
          </a:xfrm>
          <a:prstGeom prst="rect">
            <a:avLst/>
          </a:prstGeom>
        </p:spPr>
      </p:pic>
      <p:sp>
        <p:nvSpPr>
          <p:cNvPr id="5" name="Content Placeholder 2"/>
          <p:cNvSpPr txBox="1">
            <a:spLocks/>
          </p:cNvSpPr>
          <p:nvPr/>
        </p:nvSpPr>
        <p:spPr>
          <a:xfrm>
            <a:off x="7752185" y="3212976"/>
            <a:ext cx="2180928" cy="4418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3" charset="2"/>
              <a:buNone/>
            </a:pPr>
            <a:r>
              <a:rPr lang="nl-BE" altLang="zh-CN" sz="1600" i="1" dirty="0">
                <a:cs typeface="Calibri"/>
              </a:rPr>
              <a:t>and many others</a:t>
            </a:r>
            <a:r>
              <a:rPr lang="mr-IN" altLang="zh-CN" sz="1600" i="1" dirty="0">
                <a:cs typeface="Calibri"/>
              </a:rPr>
              <a:t>…</a:t>
            </a:r>
            <a:endParaRPr lang="nl-BE" altLang="zh-CN" sz="1600" i="1" dirty="0">
              <a:cs typeface="Calibri"/>
            </a:endParaRPr>
          </a:p>
        </p:txBody>
      </p:sp>
    </p:spTree>
    <p:extLst>
      <p:ext uri="{BB962C8B-B14F-4D97-AF65-F5344CB8AC3E}">
        <p14:creationId xmlns:p14="http://schemas.microsoft.com/office/powerpoint/2010/main" val="318122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6" y="216742"/>
            <a:ext cx="8229600" cy="706090"/>
          </a:xfrm>
        </p:spPr>
        <p:txBody>
          <a:bodyPr>
            <a:normAutofit/>
          </a:bodyPr>
          <a:lstStyle/>
          <a:p>
            <a:r>
              <a:rPr lang="nl-BE" altLang="zh-CN" sz="3200" u="sng" dirty="0">
                <a:solidFill>
                  <a:srgbClr val="FF0000"/>
                </a:solidFill>
              </a:rPr>
              <a:t>Cross border</a:t>
            </a:r>
            <a:r>
              <a:rPr lang="nl-BE" altLang="zh-CN" sz="3200" dirty="0">
                <a:solidFill>
                  <a:srgbClr val="FF0000"/>
                </a:solidFill>
              </a:rPr>
              <a:t> </a:t>
            </a:r>
            <a:r>
              <a:rPr lang="nl-BE" altLang="zh-CN" sz="3200" dirty="0"/>
              <a:t>E-commerce</a:t>
            </a:r>
            <a:endParaRPr lang="zh-CN" altLang="en-US" sz="3200" dirty="0"/>
          </a:p>
        </p:txBody>
      </p:sp>
      <p:sp>
        <p:nvSpPr>
          <p:cNvPr id="3" name="Content Placeholder 2"/>
          <p:cNvSpPr>
            <a:spLocks noGrp="1"/>
          </p:cNvSpPr>
          <p:nvPr>
            <p:ph idx="1"/>
          </p:nvPr>
        </p:nvSpPr>
        <p:spPr>
          <a:xfrm>
            <a:off x="853320" y="4077072"/>
            <a:ext cx="8122999" cy="2376264"/>
          </a:xfrm>
        </p:spPr>
        <p:txBody>
          <a:bodyPr>
            <a:normAutofit lnSpcReduction="10000"/>
          </a:bodyPr>
          <a:lstStyle/>
          <a:p>
            <a:r>
              <a:rPr lang="nl-BE" altLang="zh-CN" sz="1700" dirty="0">
                <a:cs typeface="Calibri"/>
              </a:rPr>
              <a:t>Western companies without legal entity in China can sell their products directly to Chinese consumers</a:t>
            </a:r>
          </a:p>
          <a:p>
            <a:r>
              <a:rPr lang="nl-BE" altLang="zh-CN" sz="1700" dirty="0">
                <a:cs typeface="Calibri"/>
              </a:rPr>
              <a:t>Low cost/investment</a:t>
            </a:r>
          </a:p>
          <a:p>
            <a:r>
              <a:rPr lang="nl-BE" altLang="zh-CN" sz="1700" dirty="0">
                <a:cs typeface="Calibri"/>
              </a:rPr>
              <a:t>Less regulatory restrictions: positive list with +/- 1300 commodity categories</a:t>
            </a:r>
          </a:p>
          <a:p>
            <a:r>
              <a:rPr lang="nl-BE" altLang="zh-CN" sz="1700" dirty="0">
                <a:cs typeface="Calibri"/>
              </a:rPr>
              <a:t>Reduced taxes</a:t>
            </a:r>
          </a:p>
          <a:p>
            <a:r>
              <a:rPr lang="nl-BE" altLang="zh-CN" sz="1700" dirty="0">
                <a:cs typeface="Calibri"/>
              </a:rPr>
              <a:t>Less traffic than local e-commerce platforms</a:t>
            </a:r>
          </a:p>
          <a:p>
            <a:r>
              <a:rPr lang="nl-BE" altLang="zh-CN" sz="1700" dirty="0">
                <a:cs typeface="Calibri"/>
              </a:rPr>
              <a:t>Partners required for fulfilment/logistics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16" t="15261" r="12039" b="31655"/>
          <a:stretch/>
        </p:blipFill>
        <p:spPr>
          <a:xfrm>
            <a:off x="4727848" y="2420888"/>
            <a:ext cx="4094524" cy="12241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5" y="2719482"/>
            <a:ext cx="2812097" cy="78152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9966" b="27541"/>
          <a:stretch/>
        </p:blipFill>
        <p:spPr>
          <a:xfrm>
            <a:off x="1199456" y="1124744"/>
            <a:ext cx="3219718" cy="136815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0155" b="27321"/>
          <a:stretch/>
        </p:blipFill>
        <p:spPr>
          <a:xfrm>
            <a:off x="4983533" y="1196752"/>
            <a:ext cx="2540000" cy="1080120"/>
          </a:xfrm>
          <a:prstGeom prst="rect">
            <a:avLst/>
          </a:prstGeom>
        </p:spPr>
      </p:pic>
    </p:spTree>
    <p:extLst>
      <p:ext uri="{BB962C8B-B14F-4D97-AF65-F5344CB8AC3E}">
        <p14:creationId xmlns:p14="http://schemas.microsoft.com/office/powerpoint/2010/main" val="161755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476672"/>
            <a:ext cx="8875050" cy="803176"/>
          </a:xfrm>
        </p:spPr>
        <p:txBody>
          <a:bodyPr>
            <a:normAutofit/>
          </a:bodyPr>
          <a:lstStyle/>
          <a:p>
            <a:r>
              <a:rPr lang="nl-BE" altLang="zh-CN" sz="3200" dirty="0">
                <a:latin typeface="+mn-lt"/>
              </a:rPr>
              <a:t>Cross Border B2C E-commerce</a:t>
            </a:r>
            <a:endParaRPr lang="zh-CN" altLang="en-US" sz="3200" dirty="0">
              <a:latin typeface="+mn-lt"/>
            </a:endParaRPr>
          </a:p>
        </p:txBody>
      </p:sp>
      <p:sp>
        <p:nvSpPr>
          <p:cNvPr id="3" name="Content Placeholder 2"/>
          <p:cNvSpPr>
            <a:spLocks noGrp="1"/>
          </p:cNvSpPr>
          <p:nvPr>
            <p:ph idx="1"/>
          </p:nvPr>
        </p:nvSpPr>
        <p:spPr>
          <a:xfrm>
            <a:off x="690845" y="1484784"/>
            <a:ext cx="8291264" cy="4378920"/>
          </a:xfrm>
        </p:spPr>
        <p:txBody>
          <a:bodyPr>
            <a:normAutofit/>
          </a:bodyPr>
          <a:lstStyle/>
          <a:p>
            <a:r>
              <a:rPr lang="nl-BE" altLang="zh-CN" dirty="0">
                <a:cs typeface="Calibri"/>
              </a:rPr>
              <a:t>In several cities and some free trade zones and additional qualified cities.</a:t>
            </a:r>
          </a:p>
          <a:p>
            <a:r>
              <a:rPr lang="nl-BE" altLang="zh-CN" dirty="0">
                <a:cs typeface="Calibri"/>
              </a:rPr>
              <a:t>Consumer all accross the country can shop on these platforms</a:t>
            </a:r>
          </a:p>
          <a:p>
            <a:r>
              <a:rPr lang="nl-BE" altLang="zh-CN" dirty="0">
                <a:cs typeface="Calibri"/>
              </a:rPr>
              <a:t>Reasons: to protect consumer interests, strengthen monitoring of product safety, safeguard national tax receipts</a:t>
            </a:r>
          </a:p>
          <a:p>
            <a:r>
              <a:rPr lang="nl-BE" altLang="zh-CN" dirty="0">
                <a:cs typeface="Calibri"/>
              </a:rPr>
              <a:t>All purchases under RMB2000 can enjoy preferential tax rates:</a:t>
            </a:r>
          </a:p>
          <a:p>
            <a:pPr lvl="1"/>
            <a:r>
              <a:rPr lang="nl-BE" altLang="zh-CN" dirty="0">
                <a:cs typeface="Calibri"/>
              </a:rPr>
              <a:t>No duties</a:t>
            </a:r>
          </a:p>
          <a:p>
            <a:pPr lvl="1"/>
            <a:r>
              <a:rPr lang="nl-BE" altLang="zh-CN" dirty="0">
                <a:cs typeface="Calibri"/>
              </a:rPr>
              <a:t>VAT and consumption tax (if any) is reduced to 70% of statutory taxable amounts</a:t>
            </a:r>
          </a:p>
          <a:p>
            <a:r>
              <a:rPr lang="en-US" dirty="0">
                <a:latin typeface="Tahoma" charset="0"/>
                <a:ea typeface="Tahoma" charset="0"/>
                <a:cs typeface="Tahoma" charset="0"/>
              </a:rPr>
              <a:t>The limit for an individual’s yearly transactions is RMB 20.000</a:t>
            </a:r>
            <a:endParaRPr lang="nl-BE" altLang="zh-CN" dirty="0">
              <a:cs typeface="Calibri"/>
            </a:endParaRPr>
          </a:p>
          <a:p>
            <a:r>
              <a:rPr lang="nl-BE" altLang="zh-CN" dirty="0">
                <a:cs typeface="Calibri"/>
              </a:rPr>
              <a:t>Purchases above RMB2000 are governed by the normal tax rates (i.e. VAT and duties)</a:t>
            </a:r>
          </a:p>
          <a:p>
            <a:r>
              <a:rPr lang="en-US" dirty="0">
                <a:latin typeface="Tahoma" charset="0"/>
                <a:ea typeface="Tahoma" charset="0"/>
                <a:cs typeface="Tahoma" charset="0"/>
              </a:rPr>
              <a:t>An individual can apply for tax refunds if imported cross-border e-commerce retail goods are returned within 30 days after customs release</a:t>
            </a:r>
            <a:endParaRPr lang="nl-BE" altLang="zh-CN" dirty="0">
              <a:cs typeface="Calibri"/>
            </a:endParaRPr>
          </a:p>
        </p:txBody>
      </p:sp>
    </p:spTree>
    <p:extLst>
      <p:ext uri="{BB962C8B-B14F-4D97-AF65-F5344CB8AC3E}">
        <p14:creationId xmlns:p14="http://schemas.microsoft.com/office/powerpoint/2010/main" val="1514632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476672"/>
            <a:ext cx="8875050" cy="803176"/>
          </a:xfrm>
        </p:spPr>
        <p:txBody>
          <a:bodyPr>
            <a:normAutofit/>
          </a:bodyPr>
          <a:lstStyle/>
          <a:p>
            <a:r>
              <a:rPr lang="nl-BE" altLang="zh-CN" sz="3200" dirty="0">
                <a:latin typeface="+mn-lt"/>
              </a:rPr>
              <a:t>Cross Border B2C E-commerce</a:t>
            </a:r>
            <a:endParaRPr lang="zh-CN" altLang="en-US" sz="3200" dirty="0">
              <a:latin typeface="+mn-lt"/>
            </a:endParaRP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3796" y="1988840"/>
            <a:ext cx="6205361" cy="3371329"/>
          </a:xfrm>
          <a:prstGeom prst="rect">
            <a:avLst/>
          </a:prstGeom>
          <a:noFill/>
          <a:ln>
            <a:noFill/>
          </a:ln>
        </p:spPr>
      </p:pic>
    </p:spTree>
    <p:extLst>
      <p:ext uri="{BB962C8B-B14F-4D97-AF65-F5344CB8AC3E}">
        <p14:creationId xmlns:p14="http://schemas.microsoft.com/office/powerpoint/2010/main" val="810662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52" y="548680"/>
            <a:ext cx="8875050" cy="803176"/>
          </a:xfrm>
        </p:spPr>
        <p:txBody>
          <a:bodyPr/>
          <a:lstStyle/>
          <a:p>
            <a:r>
              <a:rPr lang="nl-BE" altLang="zh-CN" dirty="0">
                <a:latin typeface="+mn-lt"/>
              </a:rPr>
              <a:t>Cross Border B2C E-commerce</a:t>
            </a:r>
            <a:endParaRPr lang="zh-CN" altLang="en-US" dirty="0">
              <a:latin typeface="+mn-lt"/>
            </a:endParaRPr>
          </a:p>
        </p:txBody>
      </p:sp>
      <p:sp>
        <p:nvSpPr>
          <p:cNvPr id="3" name="Content Placeholder 2"/>
          <p:cNvSpPr>
            <a:spLocks noGrp="1"/>
          </p:cNvSpPr>
          <p:nvPr>
            <p:ph idx="1"/>
          </p:nvPr>
        </p:nvSpPr>
        <p:spPr>
          <a:xfrm>
            <a:off x="545208" y="1351856"/>
            <a:ext cx="8722618" cy="765100"/>
          </a:xfrm>
        </p:spPr>
        <p:txBody>
          <a:bodyPr>
            <a:normAutofit fontScale="92500" lnSpcReduction="20000"/>
          </a:bodyPr>
          <a:lstStyle/>
          <a:p>
            <a:pPr marL="0" indent="0">
              <a:lnSpc>
                <a:spcPct val="150000"/>
              </a:lnSpc>
              <a:buNone/>
            </a:pPr>
            <a:r>
              <a:rPr lang="en-GB" dirty="0">
                <a:latin typeface="Calibri" charset="0"/>
                <a:ea typeface="Calibri" charset="0"/>
                <a:cs typeface="Calibri" charset="0"/>
              </a:rPr>
              <a:t>The cross-border e-commerce is much more fragmented with no player getting more than 25% of the total market.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35560" y="2087612"/>
            <a:ext cx="5320789" cy="4351264"/>
          </a:xfrm>
          <a:prstGeom prst="rect">
            <a:avLst/>
          </a:prstGeom>
          <a:noFill/>
          <a:ln>
            <a:noFill/>
          </a:ln>
        </p:spPr>
      </p:pic>
    </p:spTree>
    <p:extLst>
      <p:ext uri="{BB962C8B-B14F-4D97-AF65-F5344CB8AC3E}">
        <p14:creationId xmlns:p14="http://schemas.microsoft.com/office/powerpoint/2010/main" val="247074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3176"/>
          </a:xfrm>
        </p:spPr>
        <p:txBody>
          <a:bodyPr/>
          <a:lstStyle/>
          <a:p>
            <a:r>
              <a:rPr lang="nl-BE" altLang="zh-CN" dirty="0"/>
              <a:t>Two modes of operation</a:t>
            </a:r>
            <a:endParaRPr lang="zh-CN" altLang="en-US" dirty="0"/>
          </a:p>
        </p:txBody>
      </p:sp>
      <p:sp>
        <p:nvSpPr>
          <p:cNvPr id="3" name="Content Placeholder 2"/>
          <p:cNvSpPr>
            <a:spLocks noGrp="1"/>
          </p:cNvSpPr>
          <p:nvPr>
            <p:ph idx="1"/>
          </p:nvPr>
        </p:nvSpPr>
        <p:spPr>
          <a:xfrm>
            <a:off x="710920" y="1628800"/>
            <a:ext cx="8596668" cy="3880773"/>
          </a:xfrm>
        </p:spPr>
        <p:txBody>
          <a:bodyPr>
            <a:normAutofit/>
          </a:bodyPr>
          <a:lstStyle/>
          <a:p>
            <a:pPr marL="0" indent="0">
              <a:buNone/>
            </a:pPr>
            <a:r>
              <a:rPr lang="nl-BE" altLang="zh-CN" sz="2400" dirty="0">
                <a:cs typeface="Calibri"/>
              </a:rPr>
              <a:t>1. Direct Purchase Import (B2C): </a:t>
            </a:r>
          </a:p>
          <a:p>
            <a:pPr marL="857250" lvl="1" indent="-457200">
              <a:buFont typeface="Arial"/>
              <a:buChar char="•"/>
            </a:pPr>
            <a:r>
              <a:rPr lang="nl-BE" altLang="zh-CN" sz="2000" dirty="0">
                <a:cs typeface="Calibri"/>
              </a:rPr>
              <a:t>General principle: order first, delivery later</a:t>
            </a:r>
          </a:p>
          <a:p>
            <a:pPr marL="857250" lvl="1" indent="-457200">
              <a:buFont typeface="Arial"/>
              <a:buChar char="•"/>
            </a:pPr>
            <a:r>
              <a:rPr lang="nl-BE" altLang="zh-CN" sz="2000" dirty="0">
                <a:cs typeface="Calibri"/>
              </a:rPr>
              <a:t>Products will only be dispatched from the overseas warehouse upon receipt of the order</a:t>
            </a:r>
          </a:p>
          <a:p>
            <a:pPr marL="857250" lvl="1" indent="-457200">
              <a:buFont typeface="Arial"/>
              <a:buChar char="•"/>
            </a:pPr>
            <a:r>
              <a:rPr lang="nl-BE" altLang="zh-CN" sz="2000" dirty="0">
                <a:cs typeface="Calibri"/>
              </a:rPr>
              <a:t>Advantage: the foreign company doesn’t need to take stock in a bonded warehouse in China</a:t>
            </a:r>
          </a:p>
          <a:p>
            <a:pPr marL="857250" lvl="1" indent="-457200">
              <a:buFont typeface="Arial"/>
              <a:buChar char="•"/>
            </a:pPr>
            <a:r>
              <a:rPr lang="nl-BE" altLang="zh-CN" sz="2000" dirty="0">
                <a:cs typeface="Calibri"/>
              </a:rPr>
              <a:t>Disadvantage: longer delivery time to customer (2 </a:t>
            </a:r>
            <a:r>
              <a:rPr lang="mr-IN" altLang="zh-CN" sz="2000" dirty="0">
                <a:cs typeface="Calibri"/>
              </a:rPr>
              <a:t>–</a:t>
            </a:r>
            <a:r>
              <a:rPr lang="nl-BE" altLang="zh-CN" sz="2000" dirty="0">
                <a:cs typeface="Calibri"/>
              </a:rPr>
              <a:t> 6 weeks) and higher logistic costs</a:t>
            </a:r>
          </a:p>
        </p:txBody>
      </p:sp>
    </p:spTree>
    <p:extLst>
      <p:ext uri="{BB962C8B-B14F-4D97-AF65-F5344CB8AC3E}">
        <p14:creationId xmlns:p14="http://schemas.microsoft.com/office/powerpoint/2010/main" val="948679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1610" y="4913543"/>
            <a:ext cx="3532853" cy="1584176"/>
          </a:xfrm>
          <a:prstGeom prst="rect">
            <a:avLst/>
          </a:prstGeom>
        </p:spPr>
      </p:pic>
      <p:sp>
        <p:nvSpPr>
          <p:cNvPr id="5" name="Tekstvak 13"/>
          <p:cNvSpPr txBox="1"/>
          <p:nvPr/>
        </p:nvSpPr>
        <p:spPr>
          <a:xfrm>
            <a:off x="1878880" y="775073"/>
            <a:ext cx="2160240" cy="523220"/>
          </a:xfrm>
          <a:prstGeom prst="rect">
            <a:avLst/>
          </a:prstGeom>
          <a:noFill/>
        </p:spPr>
        <p:txBody>
          <a:bodyPr wrap="square" rtlCol="0">
            <a:spAutoFit/>
          </a:bodyPr>
          <a:lstStyle/>
          <a:p>
            <a:pPr algn="ctr"/>
            <a:r>
              <a:rPr lang="nl-NL" sz="2800" b="1" dirty="0">
                <a:solidFill>
                  <a:schemeClr val="bg1"/>
                </a:solidFill>
                <a:latin typeface="Century Gothic" panose="020B0502020202020204" pitchFamily="34" charset="0"/>
              </a:rPr>
              <a:t>Services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55" y="1010103"/>
            <a:ext cx="3699411" cy="16639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822461"/>
            <a:ext cx="3720263" cy="16763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610" y="980728"/>
            <a:ext cx="3598331" cy="164083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497" y="2880910"/>
            <a:ext cx="3577443" cy="18030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39" y="4913543"/>
            <a:ext cx="3624227" cy="1594660"/>
          </a:xfrm>
          <a:prstGeom prst="rect">
            <a:avLst/>
          </a:prstGeom>
        </p:spPr>
      </p:pic>
      <p:sp>
        <p:nvSpPr>
          <p:cNvPr id="15" name="Title 4"/>
          <p:cNvSpPr>
            <a:spLocks noGrp="1"/>
          </p:cNvSpPr>
          <p:nvPr>
            <p:ph type="title"/>
          </p:nvPr>
        </p:nvSpPr>
        <p:spPr>
          <a:xfrm>
            <a:off x="344654" y="138025"/>
            <a:ext cx="8596668" cy="706043"/>
          </a:xfrm>
        </p:spPr>
        <p:txBody>
          <a:bodyPr/>
          <a:lstStyle/>
          <a:p>
            <a:r>
              <a:rPr lang="en-US" dirty="0"/>
              <a:t>China Services</a:t>
            </a:r>
          </a:p>
        </p:txBody>
      </p:sp>
      <p:pic>
        <p:nvPicPr>
          <p:cNvPr id="6" name="Afbeelding 8"/>
          <p:cNvPicPr>
            <a:picLocks noChangeAspect="1"/>
          </p:cNvPicPr>
          <p:nvPr/>
        </p:nvPicPr>
        <p:blipFill>
          <a:blip r:embed="rId8"/>
          <a:stretch>
            <a:fillRect/>
          </a:stretch>
        </p:blipFill>
        <p:spPr>
          <a:xfrm rot="10800000">
            <a:off x="7333137" y="404663"/>
            <a:ext cx="2849364" cy="2304256"/>
          </a:xfrm>
          <a:prstGeom prst="rect">
            <a:avLst/>
          </a:prstGeom>
        </p:spPr>
      </p:pic>
      <p:sp>
        <p:nvSpPr>
          <p:cNvPr id="7" name="Tekstvak 13"/>
          <p:cNvSpPr txBox="1"/>
          <p:nvPr/>
        </p:nvSpPr>
        <p:spPr>
          <a:xfrm>
            <a:off x="7577277" y="1032041"/>
            <a:ext cx="2361084" cy="1015663"/>
          </a:xfrm>
          <a:prstGeom prst="rect">
            <a:avLst/>
          </a:prstGeom>
          <a:noFill/>
        </p:spPr>
        <p:txBody>
          <a:bodyPr wrap="square" rtlCol="0">
            <a:spAutoFit/>
          </a:bodyPr>
          <a:lstStyle/>
          <a:p>
            <a:pPr algn="ctr"/>
            <a:r>
              <a:rPr lang="nl-NL" sz="2000" b="1" dirty="0">
                <a:solidFill>
                  <a:schemeClr val="bg1"/>
                </a:solidFill>
                <a:latin typeface="Century Gothic" panose="020B0502020202020204" pitchFamily="34" charset="0"/>
              </a:rPr>
              <a:t>CHECK OUT OUR WEBSITE</a:t>
            </a:r>
          </a:p>
          <a:p>
            <a:pPr algn="ctr"/>
            <a:r>
              <a:rPr lang="nl-NL" sz="2000" b="1" dirty="0" err="1">
                <a:solidFill>
                  <a:schemeClr val="bg1"/>
                </a:solidFill>
                <a:latin typeface="Century Gothic" panose="020B0502020202020204" pitchFamily="34" charset="0"/>
              </a:rPr>
              <a:t>www.horsten.be</a:t>
            </a:r>
            <a:endParaRPr lang="nl-NL"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12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2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5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nodeType="afterEffect">
                                  <p:stCondLst>
                                    <p:cond delay="2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3000" fill="hold"/>
                                        <p:tgtEl>
                                          <p:spTgt spid="6"/>
                                        </p:tgtEl>
                                        <p:attrNameLst>
                                          <p:attrName>ppt_w</p:attrName>
                                        </p:attrNameLst>
                                      </p:cBhvr>
                                      <p:tavLst>
                                        <p:tav tm="0">
                                          <p:val>
                                            <p:fltVal val="0"/>
                                          </p:val>
                                        </p:tav>
                                        <p:tav tm="100000">
                                          <p:val>
                                            <p:strVal val="#ppt_w"/>
                                          </p:val>
                                        </p:tav>
                                      </p:tavLst>
                                    </p:anim>
                                    <p:anim calcmode="lin" valueType="num">
                                      <p:cBhvr>
                                        <p:cTn id="27" dur="3000" fill="hold"/>
                                        <p:tgtEl>
                                          <p:spTgt spid="6"/>
                                        </p:tgtEl>
                                        <p:attrNameLst>
                                          <p:attrName>ppt_h</p:attrName>
                                        </p:attrNameLst>
                                      </p:cBhvr>
                                      <p:tavLst>
                                        <p:tav tm="0">
                                          <p:val>
                                            <p:fltVal val="0"/>
                                          </p:val>
                                        </p:tav>
                                        <p:tav tm="100000">
                                          <p:val>
                                            <p:strVal val="#ppt_h"/>
                                          </p:val>
                                        </p:tav>
                                      </p:tavLst>
                                    </p:anim>
                                    <p:anim calcmode="lin" valueType="num">
                                      <p:cBhvr>
                                        <p:cTn id="28" dur="3000" fill="hold"/>
                                        <p:tgtEl>
                                          <p:spTgt spid="6"/>
                                        </p:tgtEl>
                                        <p:attrNameLst>
                                          <p:attrName>style.rotation</p:attrName>
                                        </p:attrNameLst>
                                      </p:cBhvr>
                                      <p:tavLst>
                                        <p:tav tm="0">
                                          <p:val>
                                            <p:fltVal val="360"/>
                                          </p:val>
                                        </p:tav>
                                        <p:tav tm="100000">
                                          <p:val>
                                            <p:fltVal val="0"/>
                                          </p:val>
                                        </p:tav>
                                      </p:tavLst>
                                    </p:anim>
                                    <p:animEffect transition="in" filter="fade">
                                      <p:cBhvr>
                                        <p:cTn id="29" dur="3000"/>
                                        <p:tgtEl>
                                          <p:spTgt spid="6"/>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3000" fill="hold"/>
                                        <p:tgtEl>
                                          <p:spTgt spid="7"/>
                                        </p:tgtEl>
                                        <p:attrNameLst>
                                          <p:attrName>ppt_w</p:attrName>
                                        </p:attrNameLst>
                                      </p:cBhvr>
                                      <p:tavLst>
                                        <p:tav tm="0">
                                          <p:val>
                                            <p:fltVal val="0"/>
                                          </p:val>
                                        </p:tav>
                                        <p:tav tm="100000">
                                          <p:val>
                                            <p:strVal val="#ppt_w"/>
                                          </p:val>
                                        </p:tav>
                                      </p:tavLst>
                                    </p:anim>
                                    <p:anim calcmode="lin" valueType="num">
                                      <p:cBhvr>
                                        <p:cTn id="33" dur="3000" fill="hold"/>
                                        <p:tgtEl>
                                          <p:spTgt spid="7"/>
                                        </p:tgtEl>
                                        <p:attrNameLst>
                                          <p:attrName>ppt_h</p:attrName>
                                        </p:attrNameLst>
                                      </p:cBhvr>
                                      <p:tavLst>
                                        <p:tav tm="0">
                                          <p:val>
                                            <p:fltVal val="0"/>
                                          </p:val>
                                        </p:tav>
                                        <p:tav tm="100000">
                                          <p:val>
                                            <p:strVal val="#ppt_h"/>
                                          </p:val>
                                        </p:tav>
                                      </p:tavLst>
                                    </p:anim>
                                    <p:anim calcmode="lin" valueType="num">
                                      <p:cBhvr>
                                        <p:cTn id="34" dur="3000" fill="hold"/>
                                        <p:tgtEl>
                                          <p:spTgt spid="7"/>
                                        </p:tgtEl>
                                        <p:attrNameLst>
                                          <p:attrName>style.rotation</p:attrName>
                                        </p:attrNameLst>
                                      </p:cBhvr>
                                      <p:tavLst>
                                        <p:tav tm="0">
                                          <p:val>
                                            <p:fltVal val="360"/>
                                          </p:val>
                                        </p:tav>
                                        <p:tav tm="100000">
                                          <p:val>
                                            <p:fltVal val="0"/>
                                          </p:val>
                                        </p:tav>
                                      </p:tavLst>
                                    </p:anim>
                                    <p:animEffect transition="in" filter="fade">
                                      <p:cBhvr>
                                        <p:cTn id="3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56.png"/>
          <p:cNvPicPr/>
          <p:nvPr/>
        </p:nvPicPr>
        <p:blipFill>
          <a:blip r:embed="rId2"/>
          <a:srcRect/>
          <a:stretch>
            <a:fillRect/>
          </a:stretch>
        </p:blipFill>
        <p:spPr>
          <a:xfrm>
            <a:off x="1055440" y="260648"/>
            <a:ext cx="7056784" cy="6264696"/>
          </a:xfrm>
          <a:prstGeom prst="rect">
            <a:avLst/>
          </a:prstGeom>
          <a:ln/>
        </p:spPr>
      </p:pic>
    </p:spTree>
    <p:extLst>
      <p:ext uri="{BB962C8B-B14F-4D97-AF65-F5344CB8AC3E}">
        <p14:creationId xmlns:p14="http://schemas.microsoft.com/office/powerpoint/2010/main" val="1543744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3176"/>
          </a:xfrm>
        </p:spPr>
        <p:txBody>
          <a:bodyPr/>
          <a:lstStyle/>
          <a:p>
            <a:r>
              <a:rPr lang="nl-BE" altLang="zh-CN" dirty="0"/>
              <a:t>Two modes of operation</a:t>
            </a:r>
            <a:endParaRPr lang="zh-CN" altLang="en-US" dirty="0"/>
          </a:p>
        </p:txBody>
      </p:sp>
      <p:sp>
        <p:nvSpPr>
          <p:cNvPr id="3" name="Content Placeholder 2"/>
          <p:cNvSpPr>
            <a:spLocks noGrp="1"/>
          </p:cNvSpPr>
          <p:nvPr>
            <p:ph idx="1"/>
          </p:nvPr>
        </p:nvSpPr>
        <p:spPr>
          <a:xfrm>
            <a:off x="702312" y="1628800"/>
            <a:ext cx="8596668" cy="3880773"/>
          </a:xfrm>
        </p:spPr>
        <p:txBody>
          <a:bodyPr>
            <a:normAutofit/>
          </a:bodyPr>
          <a:lstStyle/>
          <a:p>
            <a:pPr marL="0" indent="0">
              <a:buNone/>
            </a:pPr>
            <a:r>
              <a:rPr lang="nl-BE" altLang="zh-CN" sz="2400" dirty="0">
                <a:cs typeface="Calibri"/>
              </a:rPr>
              <a:t>2. Bonded import (B2B2C): </a:t>
            </a:r>
          </a:p>
          <a:p>
            <a:pPr marL="857250" lvl="1" indent="-457200">
              <a:buFont typeface="Arial"/>
              <a:buChar char="•"/>
            </a:pPr>
            <a:r>
              <a:rPr lang="nl-BE" altLang="zh-CN" sz="2000" dirty="0">
                <a:cs typeface="Calibri"/>
              </a:rPr>
              <a:t>General principle: stock first, order later</a:t>
            </a:r>
          </a:p>
          <a:p>
            <a:pPr marL="857250" lvl="1" indent="-457200">
              <a:buFont typeface="Arial"/>
              <a:buChar char="•"/>
            </a:pPr>
            <a:r>
              <a:rPr lang="nl-BE" altLang="zh-CN" sz="2000" dirty="0">
                <a:cs typeface="Calibri"/>
              </a:rPr>
              <a:t>Customs clearance after the consumer places its order on the cross-border e-commerce platform</a:t>
            </a:r>
          </a:p>
          <a:p>
            <a:pPr marL="857250" lvl="1" indent="-457200">
              <a:buFont typeface="Arial"/>
              <a:buChar char="•"/>
            </a:pPr>
            <a:r>
              <a:rPr lang="nl-BE" altLang="zh-CN" sz="2000" dirty="0">
                <a:cs typeface="Calibri"/>
              </a:rPr>
              <a:t>Advantage: faster delivery to the customer (within 3-4 days)</a:t>
            </a:r>
          </a:p>
          <a:p>
            <a:pPr marL="857250" lvl="1" indent="-457200">
              <a:buFont typeface="Arial"/>
              <a:buChar char="•"/>
            </a:pPr>
            <a:r>
              <a:rPr lang="nl-BE" altLang="zh-CN" sz="2000" dirty="0">
                <a:cs typeface="Calibri"/>
              </a:rPr>
              <a:t>Disadvantage: foreign company has to take stock at the bonded warehouse</a:t>
            </a:r>
          </a:p>
        </p:txBody>
      </p:sp>
    </p:spTree>
    <p:extLst>
      <p:ext uri="{BB962C8B-B14F-4D97-AF65-F5344CB8AC3E}">
        <p14:creationId xmlns:p14="http://schemas.microsoft.com/office/powerpoint/2010/main" val="196326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57.png"/>
          <p:cNvPicPr/>
          <p:nvPr/>
        </p:nvPicPr>
        <p:blipFill>
          <a:blip r:embed="rId2"/>
          <a:srcRect/>
          <a:stretch>
            <a:fillRect/>
          </a:stretch>
        </p:blipFill>
        <p:spPr>
          <a:xfrm>
            <a:off x="983432" y="332656"/>
            <a:ext cx="6984776" cy="6048672"/>
          </a:xfrm>
          <a:prstGeom prst="rect">
            <a:avLst/>
          </a:prstGeom>
          <a:ln/>
        </p:spPr>
      </p:pic>
    </p:spTree>
    <p:extLst>
      <p:ext uri="{BB962C8B-B14F-4D97-AF65-F5344CB8AC3E}">
        <p14:creationId xmlns:p14="http://schemas.microsoft.com/office/powerpoint/2010/main" val="542921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52" y="548680"/>
            <a:ext cx="8875050" cy="803176"/>
          </a:xfrm>
        </p:spPr>
        <p:txBody>
          <a:bodyPr>
            <a:normAutofit fontScale="90000"/>
          </a:bodyPr>
          <a:lstStyle/>
          <a:p>
            <a:r>
              <a:rPr lang="nl-BE" altLang="zh-CN" dirty="0">
                <a:latin typeface="+mn-lt"/>
              </a:rPr>
              <a:t>Cross-Border E-Commerce: Heaven on Earth?</a:t>
            </a:r>
            <a:endParaRPr lang="zh-CN" altLang="en-US" dirty="0">
              <a:latin typeface="+mn-lt"/>
            </a:endParaRPr>
          </a:p>
        </p:txBody>
      </p:sp>
      <p:sp>
        <p:nvSpPr>
          <p:cNvPr id="3" name="Content Placeholder 2"/>
          <p:cNvSpPr>
            <a:spLocks noGrp="1"/>
          </p:cNvSpPr>
          <p:nvPr>
            <p:ph idx="1"/>
          </p:nvPr>
        </p:nvSpPr>
        <p:spPr>
          <a:xfrm>
            <a:off x="690844" y="1484784"/>
            <a:ext cx="8357483" cy="4680520"/>
          </a:xfrm>
        </p:spPr>
        <p:txBody>
          <a:bodyPr>
            <a:normAutofit/>
          </a:bodyPr>
          <a:lstStyle/>
          <a:p>
            <a:r>
              <a:rPr lang="nl-BE" altLang="zh-CN" dirty="0">
                <a:cs typeface="Calibri"/>
              </a:rPr>
              <a:t>Having your brand online in China doesn’t translate into automatic sales</a:t>
            </a:r>
          </a:p>
          <a:p>
            <a:r>
              <a:rPr lang="nl-BE" altLang="zh-CN" dirty="0">
                <a:cs typeface="Calibri"/>
              </a:rPr>
              <a:t>Brands with a strong reputation in Europe may still be unknown in China</a:t>
            </a:r>
          </a:p>
          <a:p>
            <a:r>
              <a:rPr lang="nl-BE" altLang="zh-CN" dirty="0">
                <a:cs typeface="Calibri"/>
              </a:rPr>
              <a:t>You are competing with other Western brands (US, Australian, etc) and increasingly also Chinese competition</a:t>
            </a:r>
          </a:p>
          <a:p>
            <a:r>
              <a:rPr lang="nl-BE" altLang="zh-CN" dirty="0">
                <a:cs typeface="Calibri"/>
              </a:rPr>
              <a:t>Consumer demands in China vary significantly from western consumer demands</a:t>
            </a:r>
          </a:p>
          <a:p>
            <a:r>
              <a:rPr lang="nl-BE" altLang="zh-CN" dirty="0">
                <a:cs typeface="Calibri"/>
              </a:rPr>
              <a:t>Rules and regulations are constantly changing, there are also regional differences, so brands should keep a wait-and-see attitude</a:t>
            </a:r>
          </a:p>
          <a:p>
            <a:r>
              <a:rPr lang="nl-BE" altLang="zh-CN" dirty="0">
                <a:cs typeface="Calibri"/>
              </a:rPr>
              <a:t>Cross-Border E-Commerce should be seen as a low-cost &amp; low-risk first entry into China, but preparations for regular trade and more presence in China should be made from the beginning</a:t>
            </a:r>
          </a:p>
          <a:p>
            <a:r>
              <a:rPr lang="nl-BE" altLang="zh-CN" dirty="0">
                <a:cs typeface="Calibri"/>
              </a:rPr>
              <a:t>Also Cross-Border E-Commerce requires investment in marketing, human resources and commitment</a:t>
            </a:r>
          </a:p>
          <a:p>
            <a:endParaRPr lang="nl-BE" altLang="zh-CN" dirty="0">
              <a:cs typeface="Calibri"/>
            </a:endParaRPr>
          </a:p>
        </p:txBody>
      </p:sp>
    </p:spTree>
    <p:extLst>
      <p:ext uri="{BB962C8B-B14F-4D97-AF65-F5344CB8AC3E}">
        <p14:creationId xmlns:p14="http://schemas.microsoft.com/office/powerpoint/2010/main" val="44084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8" name="Rectangle 3"/>
          <p:cNvSpPr txBox="1">
            <a:spLocks noChangeArrowheads="1"/>
          </p:cNvSpPr>
          <p:nvPr/>
        </p:nvSpPr>
        <p:spPr>
          <a:xfrm>
            <a:off x="3719736" y="1916833"/>
            <a:ext cx="5904656" cy="1800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auto">
              <a:lnSpc>
                <a:spcPct val="140000"/>
              </a:lnSpc>
              <a:spcBef>
                <a:spcPct val="0"/>
              </a:spcBef>
            </a:pPr>
            <a:r>
              <a:rPr lang="en-US" altLang="zh-CN" sz="2000" dirty="0">
                <a:ea typeface="ＭＳ Ｐゴシック" charset="-128"/>
              </a:rPr>
              <a:t>O2O experience stores</a:t>
            </a:r>
          </a:p>
          <a:p>
            <a:pPr fontAlgn="auto">
              <a:lnSpc>
                <a:spcPct val="140000"/>
              </a:lnSpc>
              <a:spcBef>
                <a:spcPct val="0"/>
              </a:spcBef>
            </a:pPr>
            <a:r>
              <a:rPr lang="en-US" altLang="zh-CN" sz="2000" dirty="0">
                <a:ea typeface="ＭＳ Ｐゴシック" charset="-128"/>
              </a:rPr>
              <a:t>WeChat stores</a:t>
            </a:r>
          </a:p>
          <a:p>
            <a:pPr fontAlgn="auto">
              <a:lnSpc>
                <a:spcPct val="140000"/>
              </a:lnSpc>
              <a:spcBef>
                <a:spcPct val="0"/>
              </a:spcBef>
              <a:buClr>
                <a:schemeClr val="tx2"/>
              </a:buClr>
            </a:pPr>
            <a:endParaRPr lang="en-US" altLang="zh-CN" sz="2800" dirty="0">
              <a:ea typeface="ＭＳ Ｐゴシック" charset="-128"/>
            </a:endParaRPr>
          </a:p>
          <a:p>
            <a:pPr fontAlgn="auto">
              <a:lnSpc>
                <a:spcPct val="140000"/>
              </a:lnSpc>
              <a:spcBef>
                <a:spcPct val="0"/>
              </a:spcBef>
              <a:buClr>
                <a:schemeClr val="tx2"/>
              </a:buClr>
            </a:pPr>
            <a:endParaRPr lang="en-US" altLang="zh-CN" sz="2800" dirty="0">
              <a:ea typeface="ＭＳ Ｐゴシック" charset="-128"/>
            </a:endParaRPr>
          </a:p>
          <a:p>
            <a:pPr fontAlgn="auto">
              <a:lnSpc>
                <a:spcPts val="3200"/>
              </a:lnSpc>
              <a:spcBef>
                <a:spcPct val="0"/>
              </a:spcBef>
              <a:buClr>
                <a:schemeClr val="tx2"/>
              </a:buClr>
            </a:pPr>
            <a:endParaRPr lang="en-US" altLang="zh-CN" sz="3600" i="1" dirty="0">
              <a:ea typeface="ＭＳ Ｐゴシック" charset="-128"/>
            </a:endParaRPr>
          </a:p>
          <a:p>
            <a:pPr fontAlgn="auto">
              <a:lnSpc>
                <a:spcPts val="3200"/>
              </a:lnSpc>
              <a:spcBef>
                <a:spcPct val="0"/>
              </a:spcBef>
              <a:buClr>
                <a:schemeClr val="tx2"/>
              </a:buClr>
            </a:pPr>
            <a:endParaRPr lang="en-US" altLang="zh-CN" sz="3600" dirty="0">
              <a:ea typeface="ＭＳ Ｐゴシック" charset="-128"/>
            </a:endParaRPr>
          </a:p>
          <a:p>
            <a:pPr fontAlgn="auto">
              <a:lnSpc>
                <a:spcPts val="3200"/>
              </a:lnSpc>
              <a:spcBef>
                <a:spcPct val="0"/>
              </a:spcBef>
              <a:buClr>
                <a:schemeClr val="tx2"/>
              </a:buClr>
            </a:pPr>
            <a:endParaRPr lang="nl-BE" altLang="zh-CN" sz="3600" dirty="0">
              <a:ea typeface="ＭＳ Ｐゴシック" charset="-128"/>
            </a:endParaRPr>
          </a:p>
        </p:txBody>
      </p:sp>
      <p:sp>
        <p:nvSpPr>
          <p:cNvPr id="9" name="Rectangle 2"/>
          <p:cNvSpPr txBox="1">
            <a:spLocks noChangeArrowheads="1"/>
          </p:cNvSpPr>
          <p:nvPr/>
        </p:nvSpPr>
        <p:spPr>
          <a:xfrm>
            <a:off x="1631504" y="678768"/>
            <a:ext cx="6840760" cy="9486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zh-CN" dirty="0">
                <a:ea typeface="ＭＳ Ｐゴシック" charset="-128"/>
              </a:rPr>
              <a:t>Additional e-commerce models</a:t>
            </a:r>
            <a:endParaRPr lang="en-US" altLang="zh-CN" sz="4000" dirty="0">
              <a:ea typeface="ＭＳ Ｐゴシック" charset="-128"/>
            </a:endParaRPr>
          </a:p>
        </p:txBody>
      </p:sp>
    </p:spTree>
    <p:extLst>
      <p:ext uri="{BB962C8B-B14F-4D97-AF65-F5344CB8AC3E}">
        <p14:creationId xmlns:p14="http://schemas.microsoft.com/office/powerpoint/2010/main" val="471780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noAutofit/>
          </a:bodyPr>
          <a:lstStyle/>
          <a:p>
            <a:r>
              <a:rPr lang="en-GB" dirty="0" err="1"/>
              <a:t>Hema</a:t>
            </a:r>
            <a:r>
              <a:rPr lang="en-GB" dirty="0"/>
              <a:t> Market (</a:t>
            </a:r>
            <a:r>
              <a:rPr lang="zh-CN" altLang="en-US" dirty="0"/>
              <a:t>盒马集市</a:t>
            </a:r>
            <a:r>
              <a:rPr lang="en-GB" dirty="0"/>
              <a:t>)</a:t>
            </a:r>
            <a:br>
              <a:rPr lang="en-GB" dirty="0"/>
            </a:br>
            <a:endParaRPr lang="zh-CN" altLang="en-US"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124744"/>
            <a:ext cx="6840760" cy="5124962"/>
          </a:xfrm>
          <a:prstGeom prst="rect">
            <a:avLst/>
          </a:prstGeom>
        </p:spPr>
      </p:pic>
    </p:spTree>
    <p:extLst>
      <p:ext uri="{BB962C8B-B14F-4D97-AF65-F5344CB8AC3E}">
        <p14:creationId xmlns:p14="http://schemas.microsoft.com/office/powerpoint/2010/main" val="84781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noAutofit/>
          </a:bodyPr>
          <a:lstStyle/>
          <a:p>
            <a:r>
              <a:rPr lang="en-GB" dirty="0" err="1"/>
              <a:t>Hema</a:t>
            </a:r>
            <a:r>
              <a:rPr lang="en-GB" dirty="0"/>
              <a:t> Market (</a:t>
            </a:r>
            <a:r>
              <a:rPr lang="zh-CN" altLang="en-US" dirty="0"/>
              <a:t>盒马集市</a:t>
            </a:r>
            <a:r>
              <a:rPr lang="en-GB" dirty="0"/>
              <a:t>)</a:t>
            </a:r>
            <a:br>
              <a:rPr lang="en-GB" dirty="0"/>
            </a:br>
            <a:endParaRPr lang="zh-CN" altLang="en-US"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196752"/>
            <a:ext cx="6624736" cy="4957727"/>
          </a:xfrm>
          <a:prstGeom prst="rect">
            <a:avLst/>
          </a:prstGeom>
        </p:spPr>
      </p:pic>
    </p:spTree>
    <p:extLst>
      <p:ext uri="{BB962C8B-B14F-4D97-AF65-F5344CB8AC3E}">
        <p14:creationId xmlns:p14="http://schemas.microsoft.com/office/powerpoint/2010/main" val="1449182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noAutofit/>
          </a:bodyPr>
          <a:lstStyle/>
          <a:p>
            <a:r>
              <a:rPr lang="en-GB" dirty="0" err="1"/>
              <a:t>Hema</a:t>
            </a:r>
            <a:r>
              <a:rPr lang="en-GB" dirty="0"/>
              <a:t> Market (</a:t>
            </a:r>
            <a:r>
              <a:rPr lang="zh-CN" altLang="en-US" dirty="0"/>
              <a:t>盒马集市</a:t>
            </a:r>
            <a:r>
              <a:rPr lang="en-GB" dirty="0"/>
              <a:t>)</a:t>
            </a:r>
            <a:br>
              <a:rPr lang="en-GB" dirty="0"/>
            </a:br>
            <a:endParaRPr lang="zh-CN" altLang="en-US"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268760"/>
            <a:ext cx="6696744" cy="5025307"/>
          </a:xfrm>
          <a:prstGeom prst="rect">
            <a:avLst/>
          </a:prstGeom>
        </p:spPr>
      </p:pic>
    </p:spTree>
    <p:extLst>
      <p:ext uri="{BB962C8B-B14F-4D97-AF65-F5344CB8AC3E}">
        <p14:creationId xmlns:p14="http://schemas.microsoft.com/office/powerpoint/2010/main" val="934239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7776864" cy="706090"/>
          </a:xfrm>
        </p:spPr>
        <p:txBody>
          <a:bodyPr>
            <a:noAutofit/>
          </a:bodyPr>
          <a:lstStyle/>
          <a:p>
            <a:r>
              <a:rPr lang="en-GB" dirty="0" err="1"/>
              <a:t>Glacio</a:t>
            </a:r>
            <a:r>
              <a:rPr lang="en-GB" dirty="0"/>
              <a:t> Ice Cream at </a:t>
            </a:r>
            <a:r>
              <a:rPr lang="en-GB" dirty="0" err="1"/>
              <a:t>Hema</a:t>
            </a:r>
            <a:r>
              <a:rPr lang="en-GB" dirty="0"/>
              <a:t> Market</a:t>
            </a:r>
            <a:br>
              <a:rPr lang="en-GB" dirty="0"/>
            </a:br>
            <a:endParaRPr lang="zh-CN" altLang="en-US"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239317"/>
            <a:ext cx="2920888" cy="51845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928" y="1196752"/>
            <a:ext cx="2968848" cy="5269706"/>
          </a:xfrm>
          <a:prstGeom prst="rect">
            <a:avLst/>
          </a:prstGeom>
        </p:spPr>
      </p:pic>
      <p:pic>
        <p:nvPicPr>
          <p:cNvPr id="5" name="Picture 32" descr="logo-baseli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84220" y="2852936"/>
            <a:ext cx="144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871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7776864" cy="706090"/>
          </a:xfrm>
        </p:spPr>
        <p:txBody>
          <a:bodyPr>
            <a:noAutofit/>
          </a:bodyPr>
          <a:lstStyle/>
          <a:p>
            <a:r>
              <a:rPr lang="en-GB" dirty="0" err="1"/>
              <a:t>Glacio</a:t>
            </a:r>
            <a:r>
              <a:rPr lang="en-GB" dirty="0"/>
              <a:t> Ice Cream at </a:t>
            </a:r>
            <a:r>
              <a:rPr lang="en-GB" dirty="0" err="1"/>
              <a:t>Hema</a:t>
            </a:r>
            <a:r>
              <a:rPr lang="en-GB" dirty="0"/>
              <a:t> Market</a:t>
            </a:r>
            <a:br>
              <a:rPr lang="en-GB" dirty="0"/>
            </a:br>
            <a:endParaRPr lang="zh-CN" altLang="en-US" u="sng"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824" y="1158478"/>
            <a:ext cx="3011512" cy="5345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0" y="1158478"/>
            <a:ext cx="2905386" cy="5165130"/>
          </a:xfrm>
          <a:prstGeom prst="rect">
            <a:avLst/>
          </a:prstGeom>
        </p:spPr>
      </p:pic>
      <p:pic>
        <p:nvPicPr>
          <p:cNvPr id="7" name="Picture 32" descr="logo-baseli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84220" y="2852936"/>
            <a:ext cx="144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6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2927870"/>
            <a:ext cx="960103" cy="919535"/>
          </a:xfrm>
          <a:prstGeom prst="rect">
            <a:avLst/>
          </a:prstGeom>
        </p:spPr>
      </p:pic>
      <p:pic>
        <p:nvPicPr>
          <p:cNvPr id="28673" name="Picture 6" descr="Cartus 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74284" y="4906996"/>
            <a:ext cx="1497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p:cNvSpPr>
            <a:spLocks noGrp="1" noChangeArrowheads="1"/>
          </p:cNvSpPr>
          <p:nvPr>
            <p:ph type="title"/>
          </p:nvPr>
        </p:nvSpPr>
        <p:spPr>
          <a:xfrm>
            <a:off x="198439" y="113334"/>
            <a:ext cx="8229600" cy="874713"/>
          </a:xfrm>
        </p:spPr>
        <p:txBody>
          <a:bodyPr>
            <a:normAutofit/>
          </a:bodyPr>
          <a:lstStyle/>
          <a:p>
            <a:pPr algn="l"/>
            <a:r>
              <a:rPr lang="en-US" altLang="zh-CN" sz="3200" dirty="0">
                <a:ea typeface="ＭＳ Ｐゴシック" charset="-128"/>
              </a:rPr>
              <a:t>Project References</a:t>
            </a:r>
            <a:endParaRPr lang="en-GB" altLang="zh-CN" sz="3200" dirty="0">
              <a:ea typeface="ＭＳ Ｐゴシック" charset="-128"/>
            </a:endParaRPr>
          </a:p>
        </p:txBody>
      </p:sp>
      <p:pic>
        <p:nvPicPr>
          <p:cNvPr id="28675" name="Picture 13" descr="ADT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76761" y="5017122"/>
            <a:ext cx="1000725" cy="8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logox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7135" y="738735"/>
            <a:ext cx="7381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6" descr="Pantarhei Bioscienc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91785" y="4862014"/>
            <a:ext cx="22383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7" descr="Z:\Gast\Russel\Procept\Logo\Procept-logo.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88714" y="1799952"/>
            <a:ext cx="1480096" cy="55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4">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59649" y="5575500"/>
            <a:ext cx="666551" cy="9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3" descr="\\Pcwim\data\PROJECTS\Ledent\Ledent logo.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531469" y="839591"/>
            <a:ext cx="706242" cy="6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7110" y="1973810"/>
            <a:ext cx="10795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63" descr="Logo DINOL"/>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716735" y="2584178"/>
            <a:ext cx="14811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descr="OTN Systems">
            <a:hlinkClick r:id="rId13" tooltip="OTN Systems"/>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35360" y="4742409"/>
            <a:ext cx="1836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descr="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923236" y="1454697"/>
            <a:ext cx="13430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4" descr="Kela logo.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6531373" y="1765847"/>
            <a:ext cx="76041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 descr="Erie-globe+respecting+ companyname-DEF (compressed).jp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511573" y="783184"/>
            <a:ext cx="76676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32" descr="logo-baseline.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400224" y="4292975"/>
            <a:ext cx="144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 descr="Vemedia logo.jpg"/>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158436" y="2488159"/>
            <a:ext cx="19097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2" descr="Spaas logo.jpg"/>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4956574" y="692696"/>
            <a:ext cx="1470025" cy="6794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8691" name="Picture 3" descr="Beaulieu logo.jpg"/>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1472010" y="1289347"/>
            <a:ext cx="14398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4" descr="EP logo.jpg"/>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3991374" y="699047"/>
            <a:ext cx="8207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7" descr="Chiho logo2.jpg"/>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1832374" y="2718347"/>
            <a:ext cx="12985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11" descr="Van Bavel logo.jpg"/>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1513285" y="2257972"/>
            <a:ext cx="19812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5" descr="domo logo.jpg"/>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7608168" y="3520349"/>
            <a:ext cx="1349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9" descr="Beocare logo.jpg"/>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279005" y="2956470"/>
            <a:ext cx="13779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Picture 10" descr="Soudal logo.jpg"/>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3026173" y="1626146"/>
            <a:ext cx="14906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1" descr="Datwyler logo.jpg"/>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15324" y="5453139"/>
            <a:ext cx="2289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9" name="Picture 2" descr="Corsendonk hotels logo.jpg"/>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373711" y="4031210"/>
            <a:ext cx="811213"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0" name="Picture 1" descr="Terbeke logo.jpg"/>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78837" y="6036050"/>
            <a:ext cx="21256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1" name="Picture 1"/>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491310" y="3778797"/>
            <a:ext cx="13081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2" name="Picture 2"/>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502299" y="5994947"/>
            <a:ext cx="1489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3" name="Picture 1"/>
          <p:cNvPicPr>
            <a:picLocks noChangeAspect="1"/>
          </p:cNvPicPr>
          <p:nvPr/>
        </p:nvPicPr>
        <p:blipFill rotWithShape="1">
          <a:blip r:embed="rId33" cstate="screen">
            <a:extLst>
              <a:ext uri="{28A0092B-C50C-407E-A947-70E740481C1C}">
                <a14:useLocalDpi xmlns:a14="http://schemas.microsoft.com/office/drawing/2010/main"/>
              </a:ext>
            </a:extLst>
          </a:blip>
          <a:srcRect r="25815" b="20645"/>
          <a:stretch/>
        </p:blipFill>
        <p:spPr bwMode="auto">
          <a:xfrm>
            <a:off x="6862949" y="4293007"/>
            <a:ext cx="1293735" cy="69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4" name="Picture 1"/>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bwMode="auto">
          <a:xfrm rot="-547810">
            <a:off x="8574332" y="842233"/>
            <a:ext cx="590872" cy="74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Picture 2"/>
          <p:cNvPicPr>
            <a:picLocks noChangeAspect="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262711" y="3031085"/>
            <a:ext cx="21240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1"/>
          <p:cNvPicPr>
            <a:picLocks noChangeAspect="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889649" y="5128172"/>
            <a:ext cx="14303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Picture 2"/>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597799" y="1974330"/>
            <a:ext cx="190658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0" name="Picture 3"/>
          <p:cNvPicPr>
            <a:picLocks noChangeAspect="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35361" y="3936721"/>
            <a:ext cx="1799046" cy="34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1" name="Picture 42"/>
          <p:cNvPicPr>
            <a:picLocks noChangeAspect="1"/>
          </p:cNvPicPr>
          <p:nvPr/>
        </p:nvPicPr>
        <p:blipFill rotWithShape="1">
          <a:blip r:embed="rId39" cstate="screen">
            <a:extLst>
              <a:ext uri="{28A0092B-C50C-407E-A947-70E740481C1C}">
                <a14:useLocalDpi xmlns:a14="http://schemas.microsoft.com/office/drawing/2010/main"/>
              </a:ext>
            </a:extLst>
          </a:blip>
          <a:srcRect r="30024" b="21815"/>
          <a:stretch/>
        </p:blipFill>
        <p:spPr bwMode="auto">
          <a:xfrm>
            <a:off x="6504386" y="752859"/>
            <a:ext cx="770253" cy="94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2" name="Picture 4"/>
          <p:cNvPicPr>
            <a:picLocks noChangeAspect="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7648677" y="3149377"/>
            <a:ext cx="1960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4" name="Picture 6"/>
          <p:cNvPicPr>
            <a:picLocks noChangeAspect="1"/>
          </p:cNvPicPr>
          <p:nvPr/>
        </p:nvPicPr>
        <p:blipFill>
          <a:blip r:embed="rId41">
            <a:extLst>
              <a:ext uri="{28A0092B-C50C-407E-A947-70E740481C1C}">
                <a14:useLocalDpi xmlns:a14="http://schemas.microsoft.com/office/drawing/2010/main"/>
              </a:ext>
            </a:extLst>
          </a:blip>
          <a:srcRect/>
          <a:stretch>
            <a:fillRect/>
          </a:stretch>
        </p:blipFill>
        <p:spPr bwMode="auto">
          <a:xfrm>
            <a:off x="511572" y="4389091"/>
            <a:ext cx="1001713" cy="56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5" name="Picture 1"/>
          <p:cNvPicPr>
            <a:picLocks noChangeAspect="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859759" y="3531693"/>
            <a:ext cx="13493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6" name="Picture 3" descr="biobest_logo.jpg"/>
          <p:cNvPicPr>
            <a:picLocks noChangeAspect="1"/>
          </p:cNvPicPr>
          <p:nvPr/>
        </p:nvPicPr>
        <p:blipFill>
          <a:blip r:embed="rId43">
            <a:extLst>
              <a:ext uri="{28A0092B-C50C-407E-A947-70E740481C1C}">
                <a14:useLocalDpi xmlns:a14="http://schemas.microsoft.com/office/drawing/2010/main"/>
              </a:ext>
            </a:extLst>
          </a:blip>
          <a:srcRect/>
          <a:stretch>
            <a:fillRect/>
          </a:stretch>
        </p:blipFill>
        <p:spPr bwMode="auto">
          <a:xfrm>
            <a:off x="1446610" y="773659"/>
            <a:ext cx="14430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7" name="Picture 2"/>
          <p:cNvPicPr>
            <a:picLocks noChangeAspect="1"/>
          </p:cNvPicPr>
          <p:nvPr/>
        </p:nvPicPr>
        <p:blipFill>
          <a:blip r:embed="rId44">
            <a:extLst>
              <a:ext uri="{28A0092B-C50C-407E-A947-70E740481C1C}">
                <a14:useLocalDpi xmlns:a14="http://schemas.microsoft.com/office/drawing/2010/main"/>
              </a:ext>
            </a:extLst>
          </a:blip>
          <a:srcRect/>
          <a:stretch>
            <a:fillRect/>
          </a:stretch>
        </p:blipFill>
        <p:spPr bwMode="auto">
          <a:xfrm>
            <a:off x="5484811" y="2594226"/>
            <a:ext cx="1322767" cy="4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5017014" y="4466333"/>
            <a:ext cx="1267503" cy="525001"/>
          </a:xfrm>
          <a:prstGeom prst="rect">
            <a:avLst/>
          </a:prstGeom>
        </p:spPr>
      </p:pic>
      <p:pic>
        <p:nvPicPr>
          <p:cNvPr id="3" name="Picture 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8946310" y="4323266"/>
            <a:ext cx="628693" cy="628693"/>
          </a:xfrm>
          <a:prstGeom prst="rect">
            <a:avLst/>
          </a:prstGeom>
        </p:spPr>
      </p:pic>
      <p:pic>
        <p:nvPicPr>
          <p:cNvPr id="4" name="Picture 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132772" y="3041226"/>
            <a:ext cx="1118723" cy="790744"/>
          </a:xfrm>
          <a:prstGeom prst="rect">
            <a:avLst/>
          </a:prstGeom>
        </p:spPr>
      </p:pic>
      <p:pic>
        <p:nvPicPr>
          <p:cNvPr id="5" name="Picture 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342689" y="3111073"/>
            <a:ext cx="1174285" cy="599635"/>
          </a:xfrm>
          <a:prstGeom prst="rect">
            <a:avLst/>
          </a:prstGeom>
        </p:spPr>
      </p:pic>
      <p:pic>
        <p:nvPicPr>
          <p:cNvPr id="50" name="Picture 2"/>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4254898" y="5978299"/>
            <a:ext cx="13366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p:cNvPicPr>
            <a:picLocks noChangeAspect="1" noChangeArrowheads="1"/>
          </p:cNvPicPr>
          <p:nvPr/>
        </p:nvPicPr>
        <p:blipFill>
          <a:blip r:embed="rId50">
            <a:extLst>
              <a:ext uri="{28A0092B-C50C-407E-A947-70E740481C1C}">
                <a14:useLocalDpi xmlns:a14="http://schemas.microsoft.com/office/drawing/2010/main" val="0"/>
              </a:ext>
            </a:extLst>
          </a:blip>
          <a:srcRect l="7716" t="11902" r="5646" b="14523"/>
          <a:stretch>
            <a:fillRect/>
          </a:stretch>
        </p:blipFill>
        <p:spPr bwMode="auto">
          <a:xfrm>
            <a:off x="6634960" y="5595220"/>
            <a:ext cx="15748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Afbeelding 8"/>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5426456" y="3929995"/>
            <a:ext cx="1768463"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199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lstStyle/>
          <a:p>
            <a:pPr algn="l"/>
            <a:r>
              <a:rPr lang="nl-BE" altLang="zh-CN" dirty="0"/>
              <a:t>WeChat Store</a:t>
            </a:r>
            <a:endParaRPr lang="zh-CN"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71" r="16790"/>
          <a:stretch/>
        </p:blipFill>
        <p:spPr>
          <a:xfrm>
            <a:off x="7392144" y="332656"/>
            <a:ext cx="1366098" cy="1290737"/>
          </a:xfrm>
          <a:prstGeom prst="rect">
            <a:avLst/>
          </a:prstGeom>
        </p:spPr>
      </p:pic>
      <p:pic>
        <p:nvPicPr>
          <p:cNvPr id="6" name="image17.png"/>
          <p:cNvPicPr/>
          <p:nvPr/>
        </p:nvPicPr>
        <p:blipFill>
          <a:blip r:embed="rId3"/>
          <a:srcRect t="11747"/>
          <a:stretch>
            <a:fillRect/>
          </a:stretch>
        </p:blipFill>
        <p:spPr>
          <a:xfrm>
            <a:off x="1559496" y="1623393"/>
            <a:ext cx="2448272" cy="4567113"/>
          </a:xfrm>
          <a:prstGeom prst="rect">
            <a:avLst/>
          </a:prstGeom>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322" y="1423640"/>
            <a:ext cx="2693268" cy="4966618"/>
          </a:xfrm>
          <a:prstGeom prst="rect">
            <a:avLst/>
          </a:prstGeom>
        </p:spPr>
      </p:pic>
    </p:spTree>
    <p:extLst>
      <p:ext uri="{BB962C8B-B14F-4D97-AF65-F5344CB8AC3E}">
        <p14:creationId xmlns:p14="http://schemas.microsoft.com/office/powerpoint/2010/main" val="1954070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9" name="Rectangle 2"/>
          <p:cNvSpPr txBox="1">
            <a:spLocks noChangeArrowheads="1"/>
          </p:cNvSpPr>
          <p:nvPr/>
        </p:nvSpPr>
        <p:spPr>
          <a:xfrm>
            <a:off x="1631504" y="678768"/>
            <a:ext cx="6840760" cy="9486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zh-CN" dirty="0">
                <a:ea typeface="ＭＳ Ｐゴシック" charset="-128"/>
              </a:rPr>
              <a:t>Case Studies</a:t>
            </a:r>
            <a:endParaRPr lang="en-US" altLang="zh-CN" sz="4000" dirty="0">
              <a:ea typeface="ＭＳ Ｐゴシック" charset="-128"/>
            </a:endParaRPr>
          </a:p>
        </p:txBody>
      </p:sp>
    </p:spTree>
    <p:extLst>
      <p:ext uri="{BB962C8B-B14F-4D97-AF65-F5344CB8AC3E}">
        <p14:creationId xmlns:p14="http://schemas.microsoft.com/office/powerpoint/2010/main" val="496586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1524001" y="1372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zh-CN" altLang="en-US" sz="1800"/>
          </a:p>
        </p:txBody>
      </p:sp>
      <p:sp>
        <p:nvSpPr>
          <p:cNvPr id="4" name="Title 3"/>
          <p:cNvSpPr>
            <a:spLocks noGrp="1"/>
          </p:cNvSpPr>
          <p:nvPr>
            <p:ph type="title"/>
          </p:nvPr>
        </p:nvSpPr>
        <p:spPr>
          <a:xfrm>
            <a:off x="335360" y="208595"/>
            <a:ext cx="8596668" cy="819853"/>
          </a:xfrm>
        </p:spPr>
        <p:txBody>
          <a:bodyPr/>
          <a:lstStyle/>
          <a:p>
            <a:r>
              <a:rPr lang="en-US" dirty="0" err="1"/>
              <a:t>Glacio</a:t>
            </a:r>
            <a:r>
              <a:rPr lang="en-US" dirty="0"/>
              <a:t> Chinese website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268760"/>
            <a:ext cx="7933180" cy="4752528"/>
          </a:xfrm>
          <a:prstGeom prst="rect">
            <a:avLst/>
          </a:prstGeom>
        </p:spPr>
      </p:pic>
      <p:pic>
        <p:nvPicPr>
          <p:cNvPr id="12" name="Picture 32" descr="logo-baseli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2466" y="1372672"/>
            <a:ext cx="144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78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1524001" y="1372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zh-CN" altLang="en-US" sz="1800"/>
          </a:p>
        </p:txBody>
      </p:sp>
      <p:sp>
        <p:nvSpPr>
          <p:cNvPr id="4" name="Title 3"/>
          <p:cNvSpPr>
            <a:spLocks noGrp="1"/>
          </p:cNvSpPr>
          <p:nvPr>
            <p:ph type="title"/>
          </p:nvPr>
        </p:nvSpPr>
        <p:spPr>
          <a:xfrm>
            <a:off x="335360" y="208595"/>
            <a:ext cx="8596668" cy="819853"/>
          </a:xfrm>
        </p:spPr>
        <p:txBody>
          <a:bodyPr/>
          <a:lstStyle/>
          <a:p>
            <a:r>
              <a:rPr lang="en-US" dirty="0" err="1"/>
              <a:t>Glacio</a:t>
            </a:r>
            <a:r>
              <a:rPr lang="en-US" dirty="0"/>
              <a:t> Weibo account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5247"/>
          <a:stretch/>
        </p:blipFill>
        <p:spPr>
          <a:xfrm>
            <a:off x="551384" y="1557338"/>
            <a:ext cx="7078395" cy="43664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227792"/>
            <a:ext cx="2716637" cy="884808"/>
          </a:xfrm>
          <a:prstGeom prst="rect">
            <a:avLst/>
          </a:prstGeom>
        </p:spPr>
      </p:pic>
      <p:pic>
        <p:nvPicPr>
          <p:cNvPr id="9" name="Picture 32" descr="logo-baseline.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84220" y="2852936"/>
            <a:ext cx="144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247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60" y="1028448"/>
            <a:ext cx="8371284" cy="5590080"/>
          </a:xfrm>
          <a:prstGeom prst="rect">
            <a:avLst/>
          </a:prstGeom>
        </p:spPr>
      </p:pic>
      <p:sp>
        <p:nvSpPr>
          <p:cNvPr id="19459" name="Rectangle 8"/>
          <p:cNvSpPr>
            <a:spLocks noChangeArrowheads="1"/>
          </p:cNvSpPr>
          <p:nvPr/>
        </p:nvSpPr>
        <p:spPr bwMode="auto">
          <a:xfrm>
            <a:off x="1524001" y="1372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zh-CN" altLang="en-US" sz="1800"/>
          </a:p>
        </p:txBody>
      </p:sp>
      <p:sp>
        <p:nvSpPr>
          <p:cNvPr id="4" name="Title 3"/>
          <p:cNvSpPr>
            <a:spLocks noGrp="1"/>
          </p:cNvSpPr>
          <p:nvPr>
            <p:ph type="title"/>
          </p:nvPr>
        </p:nvSpPr>
        <p:spPr>
          <a:xfrm>
            <a:off x="335360" y="208595"/>
            <a:ext cx="8596668" cy="819853"/>
          </a:xfrm>
        </p:spPr>
        <p:txBody>
          <a:bodyPr/>
          <a:lstStyle/>
          <a:p>
            <a:r>
              <a:rPr lang="en-US" dirty="0" err="1"/>
              <a:t>Corsendonk</a:t>
            </a:r>
            <a:r>
              <a:rPr lang="en-US" dirty="0"/>
              <a:t> Beer</a:t>
            </a:r>
          </a:p>
        </p:txBody>
      </p:sp>
      <p:pic>
        <p:nvPicPr>
          <p:cNvPr id="10" name="Afbeelding 8"/>
          <p:cNvPicPr>
            <a:picLocks noChangeAspect="1"/>
          </p:cNvPicPr>
          <p:nvPr/>
        </p:nvPicPr>
        <p:blipFill>
          <a:blip r:embed="rId4"/>
          <a:stretch>
            <a:fillRect/>
          </a:stretch>
        </p:blipFill>
        <p:spPr>
          <a:xfrm rot="10800000">
            <a:off x="7217139" y="1531026"/>
            <a:ext cx="3762011" cy="1537933"/>
          </a:xfrm>
          <a:prstGeom prst="rect">
            <a:avLst/>
          </a:prstGeom>
        </p:spPr>
      </p:pic>
      <p:sp>
        <p:nvSpPr>
          <p:cNvPr id="11" name="Tekstvak 13"/>
          <p:cNvSpPr txBox="1"/>
          <p:nvPr/>
        </p:nvSpPr>
        <p:spPr>
          <a:xfrm>
            <a:off x="7252320" y="1860550"/>
            <a:ext cx="3726830" cy="830997"/>
          </a:xfrm>
          <a:prstGeom prst="rect">
            <a:avLst/>
          </a:prstGeom>
          <a:noFill/>
        </p:spPr>
        <p:txBody>
          <a:bodyPr wrap="square" rtlCol="0">
            <a:spAutoFit/>
          </a:bodyPr>
          <a:lstStyle/>
          <a:p>
            <a:pPr algn="ctr"/>
            <a:r>
              <a:rPr lang="nl-NL" sz="2400" b="1" dirty="0" err="1">
                <a:solidFill>
                  <a:schemeClr val="bg1"/>
                </a:solidFill>
                <a:latin typeface="Century Gothic" panose="020B0502020202020204" pitchFamily="34" charset="0"/>
              </a:rPr>
              <a:t>Flagship</a:t>
            </a:r>
            <a:r>
              <a:rPr lang="nl-NL" sz="2400" b="1" dirty="0">
                <a:solidFill>
                  <a:schemeClr val="bg1"/>
                </a:solidFill>
                <a:latin typeface="Century Gothic" panose="020B0502020202020204" pitchFamily="34" charset="0"/>
              </a:rPr>
              <a:t> store on</a:t>
            </a:r>
          </a:p>
          <a:p>
            <a:pPr algn="ctr"/>
            <a:r>
              <a:rPr lang="nl-NL" sz="2400" b="1" dirty="0" err="1">
                <a:solidFill>
                  <a:schemeClr val="bg1"/>
                </a:solidFill>
                <a:latin typeface="Century Gothic" panose="020B0502020202020204" pitchFamily="34" charset="0"/>
              </a:rPr>
              <a:t>JD.com</a:t>
            </a:r>
            <a:endParaRPr lang="nl-NL" sz="1400" b="1" dirty="0">
              <a:solidFill>
                <a:schemeClr val="bg1"/>
              </a:solidFill>
              <a:latin typeface="Century Gothic" panose="020B0502020202020204" pitchFamily="34" charset="0"/>
            </a:endParaRPr>
          </a:p>
        </p:txBody>
      </p:sp>
      <p:pic>
        <p:nvPicPr>
          <p:cNvPr id="8"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45384" y="116078"/>
            <a:ext cx="10795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574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3" y="1124744"/>
            <a:ext cx="8107393" cy="4896544"/>
          </a:xfrm>
          <a:prstGeom prst="rect">
            <a:avLst/>
          </a:prstGeom>
        </p:spPr>
      </p:pic>
      <p:sp>
        <p:nvSpPr>
          <p:cNvPr id="19459" name="Rectangle 8"/>
          <p:cNvSpPr>
            <a:spLocks noChangeArrowheads="1"/>
          </p:cNvSpPr>
          <p:nvPr/>
        </p:nvSpPr>
        <p:spPr bwMode="auto">
          <a:xfrm>
            <a:off x="1524001" y="1372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zh-CN" altLang="en-US" sz="1800"/>
          </a:p>
        </p:txBody>
      </p:sp>
      <p:sp>
        <p:nvSpPr>
          <p:cNvPr id="4" name="Title 3"/>
          <p:cNvSpPr>
            <a:spLocks noGrp="1"/>
          </p:cNvSpPr>
          <p:nvPr>
            <p:ph type="title"/>
          </p:nvPr>
        </p:nvSpPr>
        <p:spPr>
          <a:xfrm>
            <a:off x="335360" y="208595"/>
            <a:ext cx="8596668" cy="819853"/>
          </a:xfrm>
        </p:spPr>
        <p:txBody>
          <a:bodyPr/>
          <a:lstStyle/>
          <a:p>
            <a:r>
              <a:rPr lang="en-US" dirty="0" err="1"/>
              <a:t>Nillspring</a:t>
            </a:r>
            <a:r>
              <a:rPr lang="en-US" dirty="0"/>
              <a:t> </a:t>
            </a:r>
            <a:r>
              <a:rPr lang="en-GB" dirty="0"/>
              <a:t>Mattresses</a:t>
            </a:r>
          </a:p>
        </p:txBody>
      </p:sp>
      <p:pic>
        <p:nvPicPr>
          <p:cNvPr id="10" name="Afbeelding 8"/>
          <p:cNvPicPr>
            <a:picLocks noChangeAspect="1"/>
          </p:cNvPicPr>
          <p:nvPr/>
        </p:nvPicPr>
        <p:blipFill>
          <a:blip r:embed="rId4"/>
          <a:stretch>
            <a:fillRect/>
          </a:stretch>
        </p:blipFill>
        <p:spPr>
          <a:xfrm rot="10800000">
            <a:off x="7217139" y="1531026"/>
            <a:ext cx="3762011" cy="1537933"/>
          </a:xfrm>
          <a:prstGeom prst="rect">
            <a:avLst/>
          </a:prstGeom>
        </p:spPr>
      </p:pic>
      <p:sp>
        <p:nvSpPr>
          <p:cNvPr id="11" name="Tekstvak 13"/>
          <p:cNvSpPr txBox="1"/>
          <p:nvPr/>
        </p:nvSpPr>
        <p:spPr>
          <a:xfrm>
            <a:off x="7252320" y="1860550"/>
            <a:ext cx="3726830" cy="830997"/>
          </a:xfrm>
          <a:prstGeom prst="rect">
            <a:avLst/>
          </a:prstGeom>
          <a:noFill/>
        </p:spPr>
        <p:txBody>
          <a:bodyPr wrap="square" rtlCol="0">
            <a:spAutoFit/>
          </a:bodyPr>
          <a:lstStyle/>
          <a:p>
            <a:pPr algn="ctr"/>
            <a:r>
              <a:rPr lang="nl-NL" sz="2400" b="1" dirty="0" err="1">
                <a:solidFill>
                  <a:schemeClr val="bg1"/>
                </a:solidFill>
                <a:latin typeface="Century Gothic" panose="020B0502020202020204" pitchFamily="34" charset="0"/>
              </a:rPr>
              <a:t>Flagship</a:t>
            </a:r>
            <a:r>
              <a:rPr lang="nl-NL" sz="2400" b="1" dirty="0">
                <a:solidFill>
                  <a:schemeClr val="bg1"/>
                </a:solidFill>
                <a:latin typeface="Century Gothic" panose="020B0502020202020204" pitchFamily="34" charset="0"/>
              </a:rPr>
              <a:t> store on</a:t>
            </a:r>
          </a:p>
          <a:p>
            <a:pPr algn="ctr"/>
            <a:r>
              <a:rPr lang="nl-NL" sz="2400" b="1" dirty="0" err="1">
                <a:solidFill>
                  <a:schemeClr val="bg1"/>
                </a:solidFill>
                <a:latin typeface="Century Gothic" panose="020B0502020202020204" pitchFamily="34" charset="0"/>
              </a:rPr>
              <a:t>Tmall</a:t>
            </a:r>
            <a:endParaRPr lang="nl-NL"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14091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7" y="271934"/>
            <a:ext cx="5925344" cy="706090"/>
          </a:xfrm>
        </p:spPr>
        <p:txBody>
          <a:bodyPr/>
          <a:lstStyle/>
          <a:p>
            <a:pPr algn="l"/>
            <a:r>
              <a:rPr lang="nl-BE" altLang="zh-CN" dirty="0"/>
              <a:t>Luxilon WeChat page</a:t>
            </a:r>
            <a:endParaRPr lang="zh-CN"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71" r="16790"/>
          <a:stretch/>
        </p:blipFill>
        <p:spPr>
          <a:xfrm>
            <a:off x="7392144" y="332656"/>
            <a:ext cx="1366098" cy="129073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6120" y="2924944"/>
            <a:ext cx="191917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57" y="1311436"/>
            <a:ext cx="6323883" cy="4955207"/>
          </a:xfrm>
          <a:prstGeom prst="rect">
            <a:avLst/>
          </a:prstGeom>
        </p:spPr>
      </p:pic>
    </p:spTree>
    <p:extLst>
      <p:ext uri="{BB962C8B-B14F-4D97-AF65-F5344CB8AC3E}">
        <p14:creationId xmlns:p14="http://schemas.microsoft.com/office/powerpoint/2010/main" val="1737088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lstStyle/>
          <a:p>
            <a:pPr algn="l"/>
            <a:r>
              <a:rPr lang="nl-BE" altLang="zh-CN" dirty="0"/>
              <a:t>Luxilon WeChat page</a:t>
            </a:r>
            <a:endParaRPr lang="zh-CN"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71" r="16790"/>
          <a:stretch/>
        </p:blipFill>
        <p:spPr>
          <a:xfrm>
            <a:off x="7392144" y="332656"/>
            <a:ext cx="1366098" cy="129073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6120" y="2924944"/>
            <a:ext cx="191917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92" y="1623393"/>
            <a:ext cx="6054824" cy="4664880"/>
          </a:xfrm>
          <a:prstGeom prst="rect">
            <a:avLst/>
          </a:prstGeom>
        </p:spPr>
      </p:pic>
    </p:spTree>
    <p:extLst>
      <p:ext uri="{BB962C8B-B14F-4D97-AF65-F5344CB8AC3E}">
        <p14:creationId xmlns:p14="http://schemas.microsoft.com/office/powerpoint/2010/main" val="1661563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6624736" cy="706090"/>
          </a:xfrm>
        </p:spPr>
        <p:txBody>
          <a:bodyPr>
            <a:normAutofit fontScale="90000"/>
          </a:bodyPr>
          <a:lstStyle/>
          <a:p>
            <a:pPr algn="l"/>
            <a:r>
              <a:rPr lang="nl-BE" altLang="zh-CN" dirty="0"/>
              <a:t>Corsendonk Hotels WeChat page</a:t>
            </a:r>
            <a:endParaRPr lang="zh-CN"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71" r="16790"/>
          <a:stretch/>
        </p:blipFill>
        <p:spPr>
          <a:xfrm>
            <a:off x="7392144" y="332656"/>
            <a:ext cx="1366098" cy="12907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0" y="1196752"/>
            <a:ext cx="6304238" cy="4877353"/>
          </a:xfrm>
          <a:prstGeom prst="rect">
            <a:avLst/>
          </a:prstGeom>
        </p:spPr>
      </p:pic>
      <p:pic>
        <p:nvPicPr>
          <p:cNvPr id="7" name="Picture 2" descr="Corsendonk hotels 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086" y="2852937"/>
            <a:ext cx="1033320" cy="12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361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7118"/>
            <a:ext cx="5925344" cy="706090"/>
          </a:xfrm>
        </p:spPr>
        <p:txBody>
          <a:bodyPr/>
          <a:lstStyle/>
          <a:p>
            <a:pPr algn="l"/>
            <a:r>
              <a:rPr lang="nl-BE" altLang="zh-CN" dirty="0"/>
              <a:t>Hey!Belgium WeChat page</a:t>
            </a:r>
            <a:endParaRPr lang="zh-CN"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71" r="16790"/>
          <a:stretch/>
        </p:blipFill>
        <p:spPr>
          <a:xfrm>
            <a:off x="7392144" y="332656"/>
            <a:ext cx="1366098" cy="1290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1593553"/>
            <a:ext cx="6084416" cy="4731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00" y="2780928"/>
            <a:ext cx="1390771" cy="1390771"/>
          </a:xfrm>
          <a:prstGeom prst="rect">
            <a:avLst/>
          </a:prstGeom>
        </p:spPr>
      </p:pic>
    </p:spTree>
    <p:extLst>
      <p:ext uri="{BB962C8B-B14F-4D97-AF65-F5344CB8AC3E}">
        <p14:creationId xmlns:p14="http://schemas.microsoft.com/office/powerpoint/2010/main" val="1192345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5" name="Freeform 14"/>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183" t="5599" r="1912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itle 2"/>
          <p:cNvSpPr>
            <a:spLocks noGrp="1"/>
          </p:cNvSpPr>
          <p:nvPr>
            <p:ph type="title"/>
          </p:nvPr>
        </p:nvSpPr>
        <p:spPr>
          <a:xfrm>
            <a:off x="5380563" y="1678665"/>
            <a:ext cx="3887839" cy="2372168"/>
          </a:xfrm>
        </p:spPr>
        <p:txBody>
          <a:bodyPr vert="horz" lIns="91440" tIns="45720" rIns="91440" bIns="45720" rtlCol="0" anchor="b">
            <a:normAutofit fontScale="90000"/>
          </a:bodyPr>
          <a:lstStyle/>
          <a:p>
            <a:pPr algn="r">
              <a:lnSpc>
                <a:spcPct val="150000"/>
              </a:lnSpc>
              <a:defRPr/>
            </a:pPr>
            <a:r>
              <a:rPr lang="en-US" sz="3800" dirty="0"/>
              <a:t>Meet the Frustrated China Export Manager!</a:t>
            </a:r>
          </a:p>
        </p:txBody>
      </p:sp>
      <p:sp>
        <p:nvSpPr>
          <p:cNvPr id="2" name="Slide Number Placeholder 1"/>
          <p:cNvSpPr>
            <a:spLocks noGrp="1"/>
          </p:cNvSpPr>
          <p:nvPr>
            <p:ph type="sldNum" sz="quarter" idx="10"/>
          </p:nvPr>
        </p:nvSpPr>
        <p:spPr>
          <a:xfrm>
            <a:off x="8590663" y="6041362"/>
            <a:ext cx="683339" cy="365125"/>
          </a:xfrm>
        </p:spPr>
        <p:txBody>
          <a:bodyPr vert="horz" lIns="91440" tIns="45720" rIns="91440" bIns="45720" rtlCol="0" anchor="ctr">
            <a:normAutofit/>
          </a:bodyPr>
          <a:lstStyle/>
          <a:p>
            <a:pPr defTabSz="457200">
              <a:spcAft>
                <a:spcPts val="600"/>
              </a:spcAft>
              <a:defRPr/>
            </a:pPr>
            <a:fld id="{B7D1CEBC-EF0C-486B-B08B-A6C4996F6D97}" type="slidenum">
              <a:rPr lang="en-US" smtClean="0">
                <a:solidFill>
                  <a:schemeClr val="accent1"/>
                </a:solidFill>
                <a:latin typeface="+mn-lt"/>
                <a:ea typeface="+mn-ea"/>
                <a:cs typeface="+mn-cs"/>
              </a:rPr>
              <a:pPr defTabSz="457200">
                <a:spcAft>
                  <a:spcPts val="600"/>
                </a:spcAft>
                <a:defRPr/>
              </a:pPr>
              <a:t>7</a:t>
            </a:fld>
            <a:endParaRPr lang="en-US">
              <a:solidFill>
                <a:schemeClr val="accent1"/>
              </a:solidFill>
              <a:latin typeface="+mn-lt"/>
              <a:ea typeface="+mn-ea"/>
              <a:cs typeface="+mn-cs"/>
            </a:endParaRPr>
          </a:p>
        </p:txBody>
      </p:sp>
    </p:spTree>
    <p:extLst>
      <p:ext uri="{BB962C8B-B14F-4D97-AF65-F5344CB8AC3E}">
        <p14:creationId xmlns:p14="http://schemas.microsoft.com/office/powerpoint/2010/main" val="520932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795" name="Text Box 7"/>
          <p:cNvSpPr txBox="1">
            <a:spLocks noChangeArrowheads="1"/>
          </p:cNvSpPr>
          <p:nvPr/>
        </p:nvSpPr>
        <p:spPr bwMode="auto">
          <a:xfrm>
            <a:off x="3791745" y="4473076"/>
            <a:ext cx="2833137" cy="175432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x-none" dirty="0" err="1">
                <a:solidFill>
                  <a:srgbClr val="336699"/>
                </a:solidFill>
                <a:latin typeface="+mn-lt"/>
              </a:rPr>
              <a:t>Steenweg</a:t>
            </a:r>
            <a:r>
              <a:rPr lang="en-US" altLang="x-none" dirty="0">
                <a:solidFill>
                  <a:srgbClr val="336699"/>
                </a:solidFill>
                <a:latin typeface="+mn-lt"/>
              </a:rPr>
              <a:t> op </a:t>
            </a:r>
            <a:r>
              <a:rPr lang="en-US" altLang="x-none" dirty="0" err="1">
                <a:solidFill>
                  <a:srgbClr val="336699"/>
                </a:solidFill>
                <a:latin typeface="+mn-lt"/>
              </a:rPr>
              <a:t>Mol</a:t>
            </a:r>
            <a:r>
              <a:rPr lang="en-US" altLang="x-none" dirty="0">
                <a:solidFill>
                  <a:srgbClr val="336699"/>
                </a:solidFill>
                <a:latin typeface="+mn-lt"/>
              </a:rPr>
              <a:t> 129</a:t>
            </a:r>
          </a:p>
          <a:p>
            <a:pPr algn="ctr" eaLnBrk="1" hangingPunct="1"/>
            <a:r>
              <a:rPr lang="en-US" altLang="x-none" dirty="0">
                <a:solidFill>
                  <a:srgbClr val="336699"/>
                </a:solidFill>
                <a:latin typeface="+mn-lt"/>
              </a:rPr>
              <a:t>B-2360 Oud-</a:t>
            </a:r>
            <a:r>
              <a:rPr lang="en-US" altLang="x-none" dirty="0" err="1">
                <a:solidFill>
                  <a:srgbClr val="336699"/>
                </a:solidFill>
                <a:latin typeface="+mn-lt"/>
              </a:rPr>
              <a:t>Turnhout</a:t>
            </a:r>
            <a:endParaRPr lang="en-US" altLang="x-none" dirty="0">
              <a:solidFill>
                <a:srgbClr val="336699"/>
              </a:solidFill>
              <a:latin typeface="+mn-lt"/>
            </a:endParaRPr>
          </a:p>
          <a:p>
            <a:pPr algn="ctr" eaLnBrk="1" hangingPunct="1"/>
            <a:r>
              <a:rPr lang="en-US" altLang="x-none" dirty="0">
                <a:solidFill>
                  <a:srgbClr val="336699"/>
                </a:solidFill>
                <a:latin typeface="+mn-lt"/>
              </a:rPr>
              <a:t>Belgium</a:t>
            </a:r>
          </a:p>
          <a:p>
            <a:pPr algn="ctr" eaLnBrk="1" hangingPunct="1"/>
            <a:endParaRPr lang="en-US" altLang="x-none" dirty="0">
              <a:solidFill>
                <a:srgbClr val="336699"/>
              </a:solidFill>
              <a:latin typeface="+mn-lt"/>
            </a:endParaRPr>
          </a:p>
          <a:p>
            <a:pPr algn="ctr" eaLnBrk="1" hangingPunct="1"/>
            <a:r>
              <a:rPr lang="en-US" altLang="x-none" dirty="0">
                <a:solidFill>
                  <a:srgbClr val="336699"/>
                </a:solidFill>
                <a:latin typeface="+mn-lt"/>
              </a:rPr>
              <a:t>Tel: +32 (0)14 720275</a:t>
            </a:r>
          </a:p>
          <a:p>
            <a:pPr algn="ctr" eaLnBrk="1" hangingPunct="1"/>
            <a:r>
              <a:rPr lang="en-US" altLang="x-none" dirty="0">
                <a:solidFill>
                  <a:srgbClr val="336699"/>
                </a:solidFill>
                <a:latin typeface="+mn-lt"/>
              </a:rPr>
              <a:t>E-mail: </a:t>
            </a:r>
            <a:r>
              <a:rPr lang="en-US" altLang="x-none" dirty="0" err="1">
                <a:solidFill>
                  <a:srgbClr val="336699"/>
                </a:solidFill>
                <a:latin typeface="+mn-lt"/>
              </a:rPr>
              <a:t>info@horsten.be</a:t>
            </a:r>
            <a:endParaRPr lang="en-US" altLang="x-none" dirty="0">
              <a:solidFill>
                <a:srgbClr val="336699"/>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5143" y="2734204"/>
            <a:ext cx="3845013" cy="1106897"/>
          </a:xfrm>
          <a:prstGeom prst="rect">
            <a:avLst/>
          </a:prstGeom>
        </p:spPr>
      </p:pic>
      <p:pic>
        <p:nvPicPr>
          <p:cNvPr id="7" name="Picture 10" descr="logo HORST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5521" y="2924316"/>
            <a:ext cx="2934147" cy="76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01341" y="3851756"/>
            <a:ext cx="1881605" cy="369332"/>
          </a:xfrm>
          <a:prstGeom prst="rect">
            <a:avLst/>
          </a:prstGeom>
          <a:noFill/>
        </p:spPr>
        <p:txBody>
          <a:bodyPr wrap="none" rtlCol="0">
            <a:spAutoFit/>
          </a:bodyPr>
          <a:lstStyle/>
          <a:p>
            <a:r>
              <a:rPr lang="en-US" i="1" dirty="0" err="1">
                <a:solidFill>
                  <a:schemeClr val="tx1">
                    <a:lumMod val="50000"/>
                    <a:lumOff val="50000"/>
                  </a:schemeClr>
                </a:solidFill>
                <a:latin typeface="+mj-lt"/>
              </a:rPr>
              <a:t>www.horsten.be</a:t>
            </a:r>
            <a:endParaRPr lang="en-US" i="1" dirty="0">
              <a:solidFill>
                <a:schemeClr val="tx1">
                  <a:lumMod val="50000"/>
                  <a:lumOff val="50000"/>
                </a:schemeClr>
              </a:solidFill>
              <a:latin typeface="+mj-lt"/>
            </a:endParaRPr>
          </a:p>
        </p:txBody>
      </p:sp>
      <p:sp>
        <p:nvSpPr>
          <p:cNvPr id="9" name="TextBox 8"/>
          <p:cNvSpPr txBox="1"/>
          <p:nvPr/>
        </p:nvSpPr>
        <p:spPr>
          <a:xfrm>
            <a:off x="5722644" y="3788417"/>
            <a:ext cx="2546851" cy="369332"/>
          </a:xfrm>
          <a:prstGeom prst="rect">
            <a:avLst/>
          </a:prstGeom>
          <a:noFill/>
        </p:spPr>
        <p:txBody>
          <a:bodyPr wrap="none" rtlCol="0">
            <a:spAutoFit/>
          </a:bodyPr>
          <a:lstStyle/>
          <a:p>
            <a:r>
              <a:rPr lang="en-US" i="1" dirty="0" err="1">
                <a:solidFill>
                  <a:schemeClr val="tx1">
                    <a:lumMod val="50000"/>
                    <a:lumOff val="50000"/>
                  </a:schemeClr>
                </a:solidFill>
                <a:latin typeface="+mj-lt"/>
              </a:rPr>
              <a:t>www.mychinaweb.com</a:t>
            </a:r>
            <a:endParaRPr lang="en-US" i="1" dirty="0">
              <a:solidFill>
                <a:schemeClr val="tx1">
                  <a:lumMod val="50000"/>
                  <a:lumOff val="50000"/>
                </a:schemeClr>
              </a:solidFill>
              <a:latin typeface="+mj-lt"/>
            </a:endParaRPr>
          </a:p>
        </p:txBody>
      </p:sp>
      <p:pic>
        <p:nvPicPr>
          <p:cNvPr id="8" name="Picture 12" descr="Screen Shot 2014-03-24 at 16.40.4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8424" y="1003195"/>
            <a:ext cx="6582890" cy="153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5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916665" y="3227978"/>
            <a:ext cx="4988911" cy="1557732"/>
          </a:xfrm>
        </p:spPr>
        <p:txBody>
          <a:bodyPr>
            <a:normAutofit/>
          </a:bodyPr>
          <a:lstStyle/>
          <a:p>
            <a:pPr algn="ctr"/>
            <a:r>
              <a:rPr lang="nl-NL" sz="5400" dirty="0">
                <a:ea typeface="Raleway" charset="0"/>
                <a:cs typeface="Raleway" charset="0"/>
              </a:rPr>
              <a:t>Commitment!</a:t>
            </a:r>
          </a:p>
        </p:txBody>
      </p:sp>
      <p:pic>
        <p:nvPicPr>
          <p:cNvPr id="6" name="Picture Placeholder 5" descr="keyboard 1 copy.jpg"/>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t="11500" b="11500"/>
          <a:stretch/>
        </p:blipFill>
        <p:spPr>
          <a:prstGeom prst="rect">
            <a:avLst/>
          </a:prstGeom>
        </p:spPr>
      </p:pic>
      <p:sp>
        <p:nvSpPr>
          <p:cNvPr id="5" name="Slide Number Placeholder 4"/>
          <p:cNvSpPr>
            <a:spLocks noGrp="1"/>
          </p:cNvSpPr>
          <p:nvPr>
            <p:ph type="sldNum" sz="quarter" idx="4294967295"/>
          </p:nvPr>
        </p:nvSpPr>
        <p:spPr>
          <a:xfrm>
            <a:off x="11371870" y="6325473"/>
            <a:ext cx="576825" cy="366968"/>
          </a:xfrm>
        </p:spPr>
        <p:txBody>
          <a:bodyPr/>
          <a:lstStyle/>
          <a:p>
            <a:fld id="{9F696359-AA5D-4471-9B67-7D80CD6884C3}" type="slidenum">
              <a:rPr lang="en-PH" smtClean="0"/>
              <a:pPr/>
              <a:t>8</a:t>
            </a:fld>
            <a:endParaRPr lang="en-PH" dirty="0"/>
          </a:p>
        </p:txBody>
      </p:sp>
    </p:spTree>
    <p:extLst>
      <p:ext uri="{BB962C8B-B14F-4D97-AF65-F5344CB8AC3E}">
        <p14:creationId xmlns:p14="http://schemas.microsoft.com/office/powerpoint/2010/main" val="2892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23 at 11.13.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4310" y="4293096"/>
            <a:ext cx="2996036" cy="2223862"/>
          </a:xfrm>
          <a:prstGeom prst="rect">
            <a:avLst/>
          </a:prstGeom>
        </p:spPr>
      </p:pic>
      <p:pic>
        <p:nvPicPr>
          <p:cNvPr id="2" name="Picture 1" descr="china glass bowl copy.jpg"/>
          <p:cNvPicPr>
            <a:picLocks noChangeAspect="1"/>
          </p:cNvPicPr>
          <p:nvPr/>
        </p:nvPicPr>
        <p:blipFill rotWithShape="1">
          <a:blip r:embed="rId3" cstate="email">
            <a:extLst>
              <a:ext uri="{28A0092B-C50C-407E-A947-70E740481C1C}">
                <a14:useLocalDpi xmlns:a14="http://schemas.microsoft.com/office/drawing/2010/main"/>
              </a:ext>
            </a:extLst>
          </a:blip>
          <a:srcRect t="9554" r="12482"/>
          <a:stretch/>
        </p:blipFill>
        <p:spPr>
          <a:xfrm>
            <a:off x="0" y="2492896"/>
            <a:ext cx="4223792" cy="4365104"/>
          </a:xfrm>
          <a:prstGeom prst="rect">
            <a:avLst/>
          </a:prstGeom>
        </p:spPr>
      </p:pic>
      <p:sp>
        <p:nvSpPr>
          <p:cNvPr id="9" name="Rectangle 2"/>
          <p:cNvSpPr txBox="1">
            <a:spLocks noChangeArrowheads="1"/>
          </p:cNvSpPr>
          <p:nvPr/>
        </p:nvSpPr>
        <p:spPr>
          <a:xfrm>
            <a:off x="1631504" y="678768"/>
            <a:ext cx="6840760" cy="9486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zh-CN" dirty="0">
                <a:ea typeface="ＭＳ Ｐゴシック" charset="-128"/>
              </a:rPr>
              <a:t>China Today</a:t>
            </a:r>
            <a:endParaRPr lang="en-US" altLang="zh-CN" sz="4000" dirty="0">
              <a:ea typeface="ＭＳ Ｐゴシック" charset="-128"/>
            </a:endParaRPr>
          </a:p>
        </p:txBody>
      </p:sp>
    </p:spTree>
    <p:extLst>
      <p:ext uri="{BB962C8B-B14F-4D97-AF65-F5344CB8AC3E}">
        <p14:creationId xmlns:p14="http://schemas.microsoft.com/office/powerpoint/2010/main" val="1611133462"/>
      </p:ext>
    </p:extLst>
  </p:cSld>
  <p:clrMapOvr>
    <a:masterClrMapping/>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13218</TotalTime>
  <Words>1361</Words>
  <Application>Microsoft Office PowerPoint</Application>
  <PresentationFormat>Breedbeeld</PresentationFormat>
  <Paragraphs>306</Paragraphs>
  <Slides>70</Slides>
  <Notes>10</Notes>
  <HiddenSlides>5</HiddenSlides>
  <MMClips>1</MMClips>
  <ScaleCrop>false</ScaleCrop>
  <HeadingPairs>
    <vt:vector size="6" baseType="variant">
      <vt:variant>
        <vt:lpstr>Gebruikte lettertypen</vt:lpstr>
      </vt:variant>
      <vt:variant>
        <vt:i4>17</vt:i4>
      </vt:variant>
      <vt:variant>
        <vt:lpstr>Thema</vt:lpstr>
      </vt:variant>
      <vt:variant>
        <vt:i4>1</vt:i4>
      </vt:variant>
      <vt:variant>
        <vt:lpstr>Diatitels</vt:lpstr>
      </vt:variant>
      <vt:variant>
        <vt:i4>70</vt:i4>
      </vt:variant>
    </vt:vector>
  </HeadingPairs>
  <TitlesOfParts>
    <vt:vector size="88" baseType="lpstr">
      <vt:lpstr>ＭＳ Ｐゴシック</vt:lpstr>
      <vt:lpstr>宋体</vt:lpstr>
      <vt:lpstr>宋体</vt:lpstr>
      <vt:lpstr>华文新魏</vt:lpstr>
      <vt:lpstr>Arial</vt:lpstr>
      <vt:lpstr>Arial Narrow</vt:lpstr>
      <vt:lpstr>Calibri</vt:lpstr>
      <vt:lpstr>Century Gothic</vt:lpstr>
      <vt:lpstr>方正姚体</vt:lpstr>
      <vt:lpstr>LucidaGrande</vt:lpstr>
      <vt:lpstr>Raleway</vt:lpstr>
      <vt:lpstr>Tahoma</vt:lpstr>
      <vt:lpstr>Times New Roman</vt:lpstr>
      <vt:lpstr>Trebuchet MS</vt:lpstr>
      <vt:lpstr>Verdana</vt:lpstr>
      <vt:lpstr>Wingdings</vt:lpstr>
      <vt:lpstr>Wingdings 3</vt:lpstr>
      <vt:lpstr>Facet</vt:lpstr>
      <vt:lpstr>PowerPoint-presentatie</vt:lpstr>
      <vt:lpstr>PowerPoint-presentatie</vt:lpstr>
      <vt:lpstr>PowerPoint-presentatie</vt:lpstr>
      <vt:lpstr>PowerPoint-presentatie</vt:lpstr>
      <vt:lpstr>China Services</vt:lpstr>
      <vt:lpstr>Project References</vt:lpstr>
      <vt:lpstr>Meet the Frustrated China Export Manager!</vt:lpstr>
      <vt:lpstr>PowerPoint-presentatie</vt:lpstr>
      <vt:lpstr>PowerPoint-presentatie</vt:lpstr>
      <vt:lpstr>Metro Shanghai</vt:lpstr>
      <vt:lpstr>PowerPoint-presentatie</vt:lpstr>
      <vt:lpstr>The Chinese World Map</vt:lpstr>
      <vt:lpstr>PowerPoint-presentatie</vt:lpstr>
      <vt:lpstr>Moving up the Value Chain “Made in China 2025”</vt:lpstr>
      <vt:lpstr>”One Road One Belt”: China’s new Silk Road</vt:lpstr>
      <vt:lpstr>PowerPoint-presentatie</vt:lpstr>
      <vt:lpstr>Go Global</vt:lpstr>
      <vt:lpstr>Go Digital</vt:lpstr>
      <vt:lpstr>PowerPoint-presentatie</vt:lpstr>
      <vt:lpstr>Strategic Considerations</vt:lpstr>
      <vt:lpstr>Strategic Considerations</vt:lpstr>
      <vt:lpstr>Strategic Considerations</vt:lpstr>
      <vt:lpstr>Strategic Considerations</vt:lpstr>
      <vt:lpstr>Strategic Considerations</vt:lpstr>
      <vt:lpstr>Strategic Considerations</vt:lpstr>
      <vt:lpstr>PowerPoint-presentatie</vt:lpstr>
      <vt:lpstr>Introducing MyChinaWeb</vt:lpstr>
      <vt:lpstr>PowerPoint-presentatie</vt:lpstr>
      <vt:lpstr>PowerPoint-presentatie</vt:lpstr>
      <vt:lpstr>China’s Internet Users</vt:lpstr>
      <vt:lpstr>China: the Dreamplace for E-commerce!</vt:lpstr>
      <vt:lpstr>The ‘BAT’tle between the 3 major players</vt:lpstr>
      <vt:lpstr>PowerPoint-presentatie</vt:lpstr>
      <vt:lpstr>Internet as we got to know it</vt:lpstr>
      <vt:lpstr>A western smartphone</vt:lpstr>
      <vt:lpstr>WeChat allows integrated access to almost all digital services</vt:lpstr>
      <vt:lpstr>What is ‘WeChat’?</vt:lpstr>
      <vt:lpstr>WeChat: the one-stop-shop for Chinese netizens</vt:lpstr>
      <vt:lpstr>PowerPoint-presentatie</vt:lpstr>
      <vt:lpstr>PowerPoint-presentatie</vt:lpstr>
      <vt:lpstr>E-commerce Business Models</vt:lpstr>
      <vt:lpstr>E-commerce Business Models</vt:lpstr>
      <vt:lpstr>E-Commerce in China</vt:lpstr>
      <vt:lpstr>Chinese E-commerce Platforms</vt:lpstr>
      <vt:lpstr>Cross border E-commerce</vt:lpstr>
      <vt:lpstr>Cross Border B2C E-commerce</vt:lpstr>
      <vt:lpstr>Cross Border B2C E-commerce</vt:lpstr>
      <vt:lpstr>Cross Border B2C E-commerce</vt:lpstr>
      <vt:lpstr>Two modes of operation</vt:lpstr>
      <vt:lpstr>PowerPoint-presentatie</vt:lpstr>
      <vt:lpstr>Two modes of operation</vt:lpstr>
      <vt:lpstr>PowerPoint-presentatie</vt:lpstr>
      <vt:lpstr>Cross-Border E-Commerce: Heaven on Earth?</vt:lpstr>
      <vt:lpstr>PowerPoint-presentatie</vt:lpstr>
      <vt:lpstr>Hema Market (盒马集市) </vt:lpstr>
      <vt:lpstr>Hema Market (盒马集市) </vt:lpstr>
      <vt:lpstr>Hema Market (盒马集市) </vt:lpstr>
      <vt:lpstr>Glacio Ice Cream at Hema Market </vt:lpstr>
      <vt:lpstr>Glacio Ice Cream at Hema Market </vt:lpstr>
      <vt:lpstr>WeChat Store</vt:lpstr>
      <vt:lpstr>PowerPoint-presentatie</vt:lpstr>
      <vt:lpstr>Glacio Chinese website</vt:lpstr>
      <vt:lpstr>Glacio Weibo account</vt:lpstr>
      <vt:lpstr>Corsendonk Beer</vt:lpstr>
      <vt:lpstr>Nillspring Mattresses</vt:lpstr>
      <vt:lpstr>Luxilon WeChat page</vt:lpstr>
      <vt:lpstr>Luxilon WeChat page</vt:lpstr>
      <vt:lpstr>Corsendonk Hotels WeChat page</vt:lpstr>
      <vt:lpstr>Hey!Belgium WeChat page</vt:lpstr>
      <vt:lpstr>PowerPoint-presentatie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Seminarie “Zakendoen in China"</dc:title>
  <dc:creator>Bart Horsten</dc:creator>
  <cp:lastModifiedBy>Geert</cp:lastModifiedBy>
  <cp:revision>977</cp:revision>
  <cp:lastPrinted>2017-06-14T09:10:19Z</cp:lastPrinted>
  <dcterms:created xsi:type="dcterms:W3CDTF">2010-02-18T13:16:48Z</dcterms:created>
  <dcterms:modified xsi:type="dcterms:W3CDTF">2017-08-30T11:16:19Z</dcterms:modified>
</cp:coreProperties>
</file>