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7"/>
  </p:notesMasterIdLst>
  <p:sldIdLst>
    <p:sldId id="311" r:id="rId2"/>
    <p:sldId id="285" r:id="rId3"/>
    <p:sldId id="284" r:id="rId4"/>
    <p:sldId id="286" r:id="rId5"/>
    <p:sldId id="298" r:id="rId6"/>
    <p:sldId id="290" r:id="rId7"/>
    <p:sldId id="291" r:id="rId8"/>
    <p:sldId id="288" r:id="rId9"/>
    <p:sldId id="278" r:id="rId10"/>
    <p:sldId id="259" r:id="rId11"/>
    <p:sldId id="260" r:id="rId12"/>
    <p:sldId id="267" r:id="rId13"/>
    <p:sldId id="274" r:id="rId14"/>
    <p:sldId id="263" r:id="rId15"/>
    <p:sldId id="29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>
      <p:cViewPr varScale="1">
        <p:scale>
          <a:sx n="140" d="100"/>
          <a:sy n="140" d="100"/>
        </p:scale>
        <p:origin x="150" y="114"/>
      </p:cViewPr>
      <p:guideLst>
        <p:guide orient="horz" pos="15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 panose="020F050202020403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ZomWork is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we can provide is professional services for all industries.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government initiative by SG and China governments.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lang="en-GB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ZomWork is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we can provide is professional services for all industries.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government initiative by SG and China governments.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lang="en-GB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2000"/>
              <a:buFont typeface="Arial" panose="020B0604020202020204"/>
              <a:buNone/>
            </a:pPr>
            <a:r>
              <a:rPr lang="en-GB" sz="1200" i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Making the transition from a freelancing service to a productized service is the goal of many entrepreneurs. This gives you more control over your business, makes you less vulnerable to “feast or famine” situations, and is often a key element to scaling a business.</a:t>
            </a:r>
          </a:p>
          <a:p>
            <a:pPr lvl="0" algn="l" rtl="0">
              <a:spcBef>
                <a:spcPts val="0"/>
              </a:spcBef>
              <a:buNone/>
            </a:pPr>
            <a:endParaRPr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/>
              <a:t>We help clients fulfill business needs, and help service providers grow business online.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7C353CEE-FC89-446D-85E8-CF15A6EA1C7C}" type="slidenum">
              <a:rPr lang="en-US" altLang="en-US" sz="1200">
                <a:latin typeface="Calibri Light" panose="020F0302020204030204" pitchFamily="34" charset="0"/>
              </a:rPr>
              <a:t>13</a:t>
            </a:fld>
            <a:endParaRPr lang="en-US" altLang="en-US" sz="12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omWork PPT Them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380400"/>
            <a:ext cx="826500" cy="599400"/>
          </a:xfrm>
          <a:prstGeom prst="rect">
            <a:avLst/>
          </a:prstGeom>
          <a:solidFill>
            <a:srgbClr val="FF711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 panose="020F0502020204030204"/>
              <a:buNone/>
            </a:pPr>
            <a:endParaRPr sz="24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003150" y="380400"/>
            <a:ext cx="219600" cy="599400"/>
          </a:xfrm>
          <a:prstGeom prst="rect">
            <a:avLst/>
          </a:prstGeom>
          <a:solidFill>
            <a:srgbClr val="FF711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 panose="020F0502020204030204"/>
              <a:buNone/>
            </a:pPr>
            <a:endParaRPr sz="24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609400" y="380400"/>
            <a:ext cx="534600" cy="599400"/>
          </a:xfrm>
          <a:prstGeom prst="rect">
            <a:avLst/>
          </a:prstGeom>
          <a:solidFill>
            <a:srgbClr val="FF711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 panose="020F0502020204030204"/>
              <a:buNone/>
            </a:pPr>
            <a:endParaRPr sz="24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 amt="52999"/>
          </a:blip>
          <a:srcRect/>
          <a:stretch>
            <a:fillRect/>
          </a:stretch>
        </p:blipFill>
        <p:spPr>
          <a:xfrm>
            <a:off x="6131102" y="380397"/>
            <a:ext cx="2250900" cy="5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8287375" y="380400"/>
            <a:ext cx="219600" cy="599400"/>
          </a:xfrm>
          <a:prstGeom prst="rect">
            <a:avLst/>
          </a:prstGeom>
          <a:solidFill>
            <a:srgbClr val="FF711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 panose="020F0502020204030204"/>
              <a:buNone/>
            </a:pPr>
            <a:endParaRPr sz="24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1414675" y="411550"/>
            <a:ext cx="2430600" cy="5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504700" y="424400"/>
            <a:ext cx="3408000" cy="599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57" hasCustomPrompt="1"/>
          </p:nvPr>
        </p:nvSpPr>
        <p:spPr>
          <a:xfrm>
            <a:off x="7612762" y="2098548"/>
            <a:ext cx="1531238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58" hasCustomPrompt="1"/>
          </p:nvPr>
        </p:nvSpPr>
        <p:spPr>
          <a:xfrm>
            <a:off x="6089890" y="2098548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59" hasCustomPrompt="1"/>
          </p:nvPr>
        </p:nvSpPr>
        <p:spPr>
          <a:xfrm>
            <a:off x="1519491" y="2098548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0" hasCustomPrompt="1"/>
          </p:nvPr>
        </p:nvSpPr>
        <p:spPr>
          <a:xfrm>
            <a:off x="-3382" y="2098548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61" hasCustomPrompt="1"/>
          </p:nvPr>
        </p:nvSpPr>
        <p:spPr>
          <a:xfrm>
            <a:off x="4565235" y="2098548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62" hasCustomPrompt="1"/>
          </p:nvPr>
        </p:nvSpPr>
        <p:spPr>
          <a:xfrm>
            <a:off x="3042363" y="2098548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63" hasCustomPrompt="1"/>
          </p:nvPr>
        </p:nvSpPr>
        <p:spPr>
          <a:xfrm>
            <a:off x="7612762" y="3621024"/>
            <a:ext cx="1531238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64" hasCustomPrompt="1"/>
          </p:nvPr>
        </p:nvSpPr>
        <p:spPr>
          <a:xfrm>
            <a:off x="6089890" y="3621024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65" hasCustomPrompt="1"/>
          </p:nvPr>
        </p:nvSpPr>
        <p:spPr>
          <a:xfrm>
            <a:off x="1519491" y="3621024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66" hasCustomPrompt="1"/>
          </p:nvPr>
        </p:nvSpPr>
        <p:spPr>
          <a:xfrm>
            <a:off x="-3382" y="3621024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67" hasCustomPrompt="1"/>
          </p:nvPr>
        </p:nvSpPr>
        <p:spPr>
          <a:xfrm>
            <a:off x="4565235" y="3621024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68" hasCustomPrompt="1"/>
          </p:nvPr>
        </p:nvSpPr>
        <p:spPr>
          <a:xfrm>
            <a:off x="3042363" y="3621024"/>
            <a:ext cx="1522872" cy="15224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-2973"/>
            <a:ext cx="9144000" cy="514647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575050" y="204786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645025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 panose="020F0502020204030204"/>
              <a:buNone/>
              <a:defRPr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‹nr.›</a:t>
            </a:fld>
            <a:endParaRPr lang="en-GB"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22225" y="867410"/>
            <a:ext cx="9267825" cy="3408045"/>
          </a:xfrm>
          <a:prstGeom prst="rect">
            <a:avLst/>
          </a:prstGeom>
          <a:solidFill>
            <a:srgbClr val="EC6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22225" y="1489075"/>
            <a:ext cx="11933555" cy="152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0160" y="1684655"/>
            <a:ext cx="9123680" cy="152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Warm Welcome to Belgian Economics and Trading Delegation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onlin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66869" y="1364350"/>
            <a:ext cx="3210257" cy="31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775050" y="1545125"/>
            <a:ext cx="2638500" cy="124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Online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Don’t just be online.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Do business online!</a:t>
            </a:r>
          </a:p>
        </p:txBody>
      </p:sp>
      <p:sp>
        <p:nvSpPr>
          <p:cNvPr id="133" name="Shape 133"/>
          <p:cNvSpPr/>
          <p:nvPr/>
        </p:nvSpPr>
        <p:spPr>
          <a:xfrm>
            <a:off x="766374" y="3096575"/>
            <a:ext cx="2638500" cy="124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Service</a:t>
            </a:r>
          </a:p>
          <a:p>
            <a:pPr lvl="0" algn="ctr"/>
            <a:r>
              <a:rPr lang="en-GB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Localise</a:t>
            </a:r>
            <a:r>
              <a:rPr lang="en-US" altLang="zh-CN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+Globalization</a:t>
            </a:r>
            <a:r>
              <a:rPr lang="en-GB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to meet your needs</a:t>
            </a:r>
          </a:p>
        </p:txBody>
      </p:sp>
      <p:sp>
        <p:nvSpPr>
          <p:cNvPr id="134" name="Shape 134"/>
          <p:cNvSpPr/>
          <p:nvPr/>
        </p:nvSpPr>
        <p:spPr>
          <a:xfrm>
            <a:off x="5507674" y="1532075"/>
            <a:ext cx="2638500" cy="124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Marketplace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Search, match and transact</a:t>
            </a:r>
          </a:p>
        </p:txBody>
      </p:sp>
      <p:sp>
        <p:nvSpPr>
          <p:cNvPr id="135" name="Shape 135"/>
          <p:cNvSpPr/>
          <p:nvPr/>
        </p:nvSpPr>
        <p:spPr>
          <a:xfrm>
            <a:off x="5507674" y="3096575"/>
            <a:ext cx="2638500" cy="124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Platform</a:t>
            </a:r>
          </a:p>
          <a:p>
            <a:pPr lvl="0" algn="ctr"/>
            <a:r>
              <a:rPr lang="en-GB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Partnership for Opportunities</a:t>
            </a:r>
          </a:p>
        </p:txBody>
      </p:sp>
      <p:sp>
        <p:nvSpPr>
          <p:cNvPr id="8" name="Shape 184"/>
          <p:cNvSpPr txBox="1"/>
          <p:nvPr/>
        </p:nvSpPr>
        <p:spPr>
          <a:xfrm>
            <a:off x="1277002" y="307863"/>
            <a:ext cx="3829500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WHAT WE ARE</a:t>
            </a:r>
          </a:p>
        </p:txBody>
      </p:sp>
      <p:sp>
        <p:nvSpPr>
          <p:cNvPr id="9" name="Shape 135"/>
          <p:cNvSpPr/>
          <p:nvPr/>
        </p:nvSpPr>
        <p:spPr>
          <a:xfrm>
            <a:off x="775050" y="4528348"/>
            <a:ext cx="7371124" cy="61515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GB" dirty="0">
              <a:solidFill>
                <a:srgbClr val="FF660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6374" y="4475906"/>
            <a:ext cx="7615626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92000"/>
            </a:pPr>
            <a:r>
              <a:rPr lang="en-GB" altLang="zh-CN" sz="1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Making the transition from a freelancing service to a productized service is the goal of many entrepreneurs. This gives you more control over your business, makes you less vulnerable to “feast or famine” situations, and is often a key element to scaling a business.</a:t>
            </a:r>
          </a:p>
          <a:p>
            <a:pPr lvl="0"/>
            <a:endParaRPr lang="en-GB" altLang="zh-CN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240349" y="1131087"/>
            <a:ext cx="6412800" cy="3813300"/>
          </a:xfrm>
          <a:prstGeom prst="ellipse">
            <a:avLst/>
          </a:prstGeom>
          <a:solidFill>
            <a:srgbClr val="FFD966"/>
          </a:solidFill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3" name="Shape 143"/>
          <p:cNvGrpSpPr/>
          <p:nvPr/>
        </p:nvGrpSpPr>
        <p:grpSpPr>
          <a:xfrm>
            <a:off x="2603312" y="1383250"/>
            <a:ext cx="3683074" cy="2765350"/>
            <a:chOff x="2681412" y="1507875"/>
            <a:chExt cx="3683074" cy="2765350"/>
          </a:xfrm>
        </p:grpSpPr>
        <p:pic>
          <p:nvPicPr>
            <p:cNvPr id="144" name="Shape 144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681412" y="1507875"/>
              <a:ext cx="3683074" cy="276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Shape 145"/>
            <p:cNvSpPr txBox="1"/>
            <p:nvPr/>
          </p:nvSpPr>
          <p:spPr>
            <a:xfrm>
              <a:off x="3280250" y="2934350"/>
              <a:ext cx="1015200" cy="31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-GB" sz="2000" b="1">
                  <a:solidFill>
                    <a:schemeClr val="lt1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Client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4590950" y="2149525"/>
              <a:ext cx="1402500" cy="42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2000" b="1">
                  <a:solidFill>
                    <a:schemeClr val="lt1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Service Provider</a:t>
              </a:r>
            </a:p>
          </p:txBody>
        </p:sp>
      </p:grpSp>
      <p:sp>
        <p:nvSpPr>
          <p:cNvPr id="147" name="Shape 147"/>
          <p:cNvSpPr txBox="1"/>
          <p:nvPr/>
        </p:nvSpPr>
        <p:spPr>
          <a:xfrm>
            <a:off x="2757075" y="4095075"/>
            <a:ext cx="3453600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ZomWork</a:t>
            </a:r>
          </a:p>
        </p:txBody>
      </p:sp>
      <p:cxnSp>
        <p:nvCxnSpPr>
          <p:cNvPr id="148" name="Shape 148"/>
          <p:cNvCxnSpPr/>
          <p:nvPr/>
        </p:nvCxnSpPr>
        <p:spPr>
          <a:xfrm rot="10800000">
            <a:off x="635903" y="2387611"/>
            <a:ext cx="2657100" cy="669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2"/>
            </a:solidFill>
            <a:prstDash val="dot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49" name="Shape 149"/>
          <p:cNvCxnSpPr/>
          <p:nvPr/>
        </p:nvCxnSpPr>
        <p:spPr>
          <a:xfrm>
            <a:off x="5851778" y="2410248"/>
            <a:ext cx="2739300" cy="6915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2"/>
            </a:solidFill>
            <a:prstDash val="dot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50" name="Shape 150"/>
          <p:cNvSpPr txBox="1"/>
          <p:nvPr/>
        </p:nvSpPr>
        <p:spPr>
          <a:xfrm>
            <a:off x="-148600" y="1435900"/>
            <a:ext cx="2030700" cy="9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FF66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Helps clients fulfil</a:t>
            </a:r>
            <a:r>
              <a:rPr lang="en-US" altLang="en-GB" sz="1800" b="1" dirty="0">
                <a:solidFill>
                  <a:srgbClr val="FF66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lang="en-GB" sz="1800" b="1" dirty="0">
                <a:solidFill>
                  <a:srgbClr val="FF66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business needs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486525" y="3284200"/>
            <a:ext cx="1657500" cy="9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b="1">
                <a:solidFill>
                  <a:srgbClr val="FF66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Helps service providers grow business online</a:t>
            </a:r>
          </a:p>
        </p:txBody>
      </p:sp>
      <p:sp>
        <p:nvSpPr>
          <p:cNvPr id="13" name="Shape 184"/>
          <p:cNvSpPr txBox="1"/>
          <p:nvPr/>
        </p:nvSpPr>
        <p:spPr>
          <a:xfrm>
            <a:off x="1277002" y="307863"/>
            <a:ext cx="3829500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WHAT WE 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1277002" y="307863"/>
            <a:ext cx="3829500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WHAT WE HAVE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00151"/>
            <a:ext cx="2646218" cy="18391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19800" y="3170957"/>
            <a:ext cx="2646218" cy="18391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19800" y="1200150"/>
            <a:ext cx="2646218" cy="18391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76600" y="3193470"/>
            <a:ext cx="2646218" cy="18391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76600" y="1200151"/>
            <a:ext cx="2646218" cy="18391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0898" y="3193471"/>
            <a:ext cx="2646218" cy="18391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11" y="1421823"/>
            <a:ext cx="1120289" cy="695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62" y="3492292"/>
            <a:ext cx="1120289" cy="69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60" y="1481718"/>
            <a:ext cx="1120289" cy="695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64" y="3492294"/>
            <a:ext cx="1120289" cy="695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64" y="1424812"/>
            <a:ext cx="1120289" cy="695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61" y="3492293"/>
            <a:ext cx="1120289" cy="695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1999" y="2266950"/>
            <a:ext cx="2133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6600"/>
                </a:solidFill>
                <a:latin typeface="Roboto" panose="02000000000000000000" charset="0"/>
                <a:ea typeface="Roboto" panose="02000000000000000000" charset="0"/>
              </a:rPr>
              <a:t>Graphics &amp; Design</a:t>
            </a:r>
          </a:p>
          <a:p>
            <a:pPr algn="ctr"/>
            <a:r>
              <a:rPr lang="en-GB" sz="1100" dirty="0">
                <a:latin typeface="Roboto" panose="02000000000000000000" charset="0"/>
                <a:ea typeface="Roboto" panose="02000000000000000000" charset="0"/>
              </a:rPr>
              <a:t>Ads, Marketing Collateral, Logos and more</a:t>
            </a:r>
            <a:endParaRPr lang="en-US" sz="1100" dirty="0">
              <a:latin typeface="Roboto" panose="02000000000000000000" charset="0"/>
              <a:ea typeface="Roboto" panose="0200000000000000000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53245" y="226695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6600"/>
                </a:solidFill>
                <a:latin typeface="Roboto" panose="02000000000000000000" charset="0"/>
                <a:ea typeface="Roboto" panose="02000000000000000000" charset="0"/>
              </a:rPr>
              <a:t>Digital Marketing</a:t>
            </a:r>
          </a:p>
          <a:p>
            <a:pPr algn="ctr"/>
            <a:r>
              <a:rPr lang="en-GB" sz="1100" dirty="0">
                <a:latin typeface="Roboto" panose="02000000000000000000" charset="0"/>
                <a:ea typeface="Roboto" panose="02000000000000000000" charset="0"/>
              </a:rPr>
              <a:t>SEO/SEM, Social Media Marketing, Web Analytics and more</a:t>
            </a:r>
            <a:endParaRPr lang="en-US" sz="1100" dirty="0">
              <a:latin typeface="Roboto" panose="02000000000000000000" charset="0"/>
              <a:ea typeface="Roboto" panose="02000000000000000000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2200" y="2331029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6600"/>
                </a:solidFill>
                <a:latin typeface="Roboto" panose="02000000000000000000" charset="0"/>
                <a:ea typeface="Roboto" panose="02000000000000000000" charset="0"/>
              </a:rPr>
              <a:t>Writing &amp; Translation</a:t>
            </a:r>
          </a:p>
          <a:p>
            <a:pPr algn="ctr"/>
            <a:r>
              <a:rPr lang="en-GB" sz="1100" dirty="0">
                <a:latin typeface="Roboto" panose="02000000000000000000" charset="0"/>
                <a:ea typeface="Roboto" panose="02000000000000000000" charset="0"/>
              </a:rPr>
              <a:t>Copywriting, Press Releases, Translation and more</a:t>
            </a:r>
            <a:endParaRPr lang="en-US" sz="1100" dirty="0">
              <a:latin typeface="Roboto" panose="02000000000000000000" charset="0"/>
              <a:ea typeface="Roboto" panose="02000000000000000000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7855" y="4256842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6600"/>
                </a:solidFill>
                <a:latin typeface="Roboto" panose="02000000000000000000" charset="0"/>
                <a:ea typeface="Roboto" panose="02000000000000000000" charset="0"/>
              </a:rPr>
              <a:t>Video &amp; Animation</a:t>
            </a:r>
          </a:p>
          <a:p>
            <a:pPr algn="ctr"/>
            <a:r>
              <a:rPr lang="en-GB" sz="1100" dirty="0">
                <a:latin typeface="Roboto" panose="02000000000000000000" charset="0"/>
                <a:ea typeface="Roboto" panose="02000000000000000000" charset="0"/>
              </a:rPr>
              <a:t>Promotional Videos, Editing, Post Production and more</a:t>
            </a:r>
            <a:endParaRPr lang="en-US" sz="1100" dirty="0">
              <a:latin typeface="Roboto" panose="02000000000000000000" charset="0"/>
              <a:ea typeface="Roboto" panose="02000000000000000000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4279324"/>
            <a:ext cx="2646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6600"/>
                </a:solidFill>
                <a:latin typeface="Roboto" panose="02000000000000000000" charset="0"/>
                <a:ea typeface="Roboto" panose="02000000000000000000" charset="0"/>
              </a:rPr>
              <a:t>Programming &amp; Tech</a:t>
            </a:r>
          </a:p>
          <a:p>
            <a:pPr algn="ctr"/>
            <a:r>
              <a:rPr lang="en-GB" sz="1100" dirty="0">
                <a:latin typeface="Roboto" panose="02000000000000000000" charset="0"/>
                <a:ea typeface="Roboto" panose="02000000000000000000" charset="0"/>
              </a:rPr>
              <a:t>Web &amp; Mobile Development, Applications, E-Commerce and more</a:t>
            </a:r>
            <a:endParaRPr lang="en-US" sz="1100" dirty="0">
              <a:latin typeface="Roboto" panose="02000000000000000000" charset="0"/>
              <a:ea typeface="Roboto" panose="02000000000000000000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4248150"/>
            <a:ext cx="2646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6600"/>
                </a:solidFill>
                <a:latin typeface="Roboto" panose="02000000000000000000" charset="0"/>
                <a:ea typeface="Roboto" panose="02000000000000000000" charset="0"/>
              </a:rPr>
              <a:t>Business</a:t>
            </a:r>
          </a:p>
          <a:p>
            <a:pPr algn="ctr"/>
            <a:r>
              <a:rPr lang="en-GB" sz="1100" dirty="0">
                <a:latin typeface="Roboto" panose="02000000000000000000" charset="0"/>
                <a:ea typeface="Roboto" panose="02000000000000000000" charset="0"/>
              </a:rPr>
              <a:t>Business Plans, Branding Consultancy, Market Research and more</a:t>
            </a:r>
            <a:endParaRPr lang="en-US" sz="1100" dirty="0">
              <a:latin typeface="Roboto" panose="02000000000000000000" charset="0"/>
              <a:ea typeface="Roboto" panose="0200000000000000000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042642" y="3627834"/>
            <a:ext cx="1521619" cy="1515666"/>
          </a:xfrm>
          <a:prstGeom prst="rect">
            <a:avLst/>
          </a:prstGeom>
          <a:solidFill>
            <a:srgbClr val="817E9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12261" y="2099072"/>
            <a:ext cx="1530548" cy="1528763"/>
          </a:xfrm>
          <a:prstGeom prst="rect">
            <a:avLst/>
          </a:prstGeom>
          <a:solidFill>
            <a:srgbClr val="0070C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596" y="3627835"/>
            <a:ext cx="1522214" cy="1522214"/>
          </a:xfrm>
          <a:prstGeom prst="rect">
            <a:avLst/>
          </a:prstGeom>
          <a:solidFill>
            <a:srgbClr val="33CC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64261" y="3621881"/>
            <a:ext cx="1523405" cy="1522214"/>
          </a:xfrm>
          <a:prstGeom prst="rect">
            <a:avLst/>
          </a:prstGeom>
          <a:solidFill>
            <a:srgbClr val="FF33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7665" y="3627835"/>
            <a:ext cx="1528763" cy="1522214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07499" y="3627835"/>
            <a:ext cx="1535311" cy="1522214"/>
          </a:xfrm>
          <a:prstGeom prst="rect">
            <a:avLst/>
          </a:prstGeom>
          <a:solidFill>
            <a:srgbClr val="FF00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86" y="3621286"/>
            <a:ext cx="1522214" cy="1522214"/>
          </a:xfrm>
          <a:prstGeom prst="rect">
            <a:avLst/>
          </a:prstGeom>
          <a:solidFill>
            <a:srgbClr val="6699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6810" y="2099072"/>
            <a:ext cx="1522214" cy="1528763"/>
          </a:xfrm>
          <a:prstGeom prst="rect">
            <a:avLst/>
          </a:prstGeom>
          <a:solidFill>
            <a:srgbClr val="92D05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2098477"/>
            <a:ext cx="1522809" cy="1529358"/>
          </a:xfrm>
          <a:prstGeom prst="rect">
            <a:avLst/>
          </a:prstGeom>
          <a:solidFill>
            <a:srgbClr val="FF66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1" y="2098477"/>
            <a:ext cx="1522809" cy="1522809"/>
          </a:xfrm>
          <a:prstGeom prst="rect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87666" y="2099072"/>
            <a:ext cx="1528167" cy="1528763"/>
          </a:xfrm>
          <a:prstGeom prst="rect">
            <a:avLst/>
          </a:prstGeom>
          <a:solidFill>
            <a:srgbClr val="000E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67238" y="2099072"/>
            <a:ext cx="1522214" cy="1522214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25015" y="2590919"/>
            <a:ext cx="1789509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90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INCORPORATION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73611" y="4084558"/>
            <a:ext cx="1275755" cy="2743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90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ACCOUNTING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17231" y="2608898"/>
            <a:ext cx="1650206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UI/UX </a:t>
            </a:r>
          </a:p>
          <a:p>
            <a:pPr algn="ctr" defTabSz="685165">
              <a:lnSpc>
                <a:spcPct val="150000"/>
              </a:lnSpc>
              <a:defRPr/>
            </a:pPr>
            <a:r>
              <a:rPr lang="en-US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DESIGN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34741" y="2492057"/>
            <a:ext cx="1184672" cy="7562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100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LOGO/</a:t>
            </a:r>
          </a:p>
          <a:p>
            <a:pPr algn="ctr" defTabSz="685165">
              <a:lnSpc>
                <a:spcPct val="150000"/>
              </a:lnSpc>
              <a:defRPr/>
            </a:pPr>
            <a:r>
              <a:rPr lang="en-US" sz="100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NAMECARD DESIGN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0527" y="2600563"/>
            <a:ext cx="1101923" cy="4821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90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BROCHURE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4215" y="2591991"/>
            <a:ext cx="1513284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APP/WEB </a:t>
            </a:r>
          </a:p>
          <a:p>
            <a:pPr algn="ctr" defTabSz="685165">
              <a:lnSpc>
                <a:spcPct val="150000"/>
              </a:lnSpc>
              <a:defRPr/>
            </a:pPr>
            <a:r>
              <a:rPr lang="en-GB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DEVELOPMENT</a:t>
            </a:r>
            <a:endParaRPr lang="en-US" sz="1050" b="1" spc="225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39063" y="2592587"/>
            <a:ext cx="1268611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DIGITAL </a:t>
            </a:r>
          </a:p>
          <a:p>
            <a:pPr algn="ctr" defTabSz="685165">
              <a:lnSpc>
                <a:spcPct val="150000"/>
              </a:lnSpc>
              <a:defRPr/>
            </a:pPr>
            <a:r>
              <a:rPr lang="en-GB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MARKETING</a:t>
            </a:r>
            <a:endParaRPr lang="en-US" sz="1050" b="1" spc="225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86" y="4028599"/>
            <a:ext cx="1461492" cy="4821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GB" sz="90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TRADEMARK REGISTRATION</a:t>
            </a:r>
            <a:endParaRPr lang="en-US" sz="900" b="1" spc="225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86533" y="4088726"/>
            <a:ext cx="997744" cy="334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GB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LEGAL</a:t>
            </a:r>
            <a:endParaRPr lang="en-US" sz="1050" b="1" spc="225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4761" y="4126523"/>
            <a:ext cx="1244798" cy="334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GB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HR</a:t>
            </a:r>
            <a:endParaRPr lang="en-US" sz="1050" b="1" spc="225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6152" y="4045268"/>
            <a:ext cx="997744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105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ARTICLE WRITING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2533" y="4085154"/>
            <a:ext cx="1125141" cy="5254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165">
              <a:lnSpc>
                <a:spcPct val="150000"/>
              </a:lnSpc>
              <a:defRPr/>
            </a:pPr>
            <a:r>
              <a:rPr lang="en-US" sz="1000" b="1" spc="225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 CAMPAIGN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786" y="1450677"/>
            <a:ext cx="9142214" cy="3590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1714500">
              <a:lnSpc>
                <a:spcPts val="2775"/>
              </a:lnSpc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Bebas Neue" charset="0"/>
              </a:rPr>
              <a:t>One-stop platform for companies of all sizes</a:t>
            </a:r>
          </a:p>
        </p:txBody>
      </p:sp>
      <p:sp>
        <p:nvSpPr>
          <p:cNvPr id="49" name="Shape 184"/>
          <p:cNvSpPr txBox="1"/>
          <p:nvPr/>
        </p:nvSpPr>
        <p:spPr>
          <a:xfrm>
            <a:off x="1277001" y="307863"/>
            <a:ext cx="4722557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WHAT WE OFFER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1258200" y="320675"/>
            <a:ext cx="4067100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HOW TO USE</a:t>
            </a:r>
          </a:p>
        </p:txBody>
      </p:sp>
      <p:cxnSp>
        <p:nvCxnSpPr>
          <p:cNvPr id="183" name="Shape 183"/>
          <p:cNvCxnSpPr>
            <a:stCxn id="184" idx="1"/>
          </p:cNvCxnSpPr>
          <p:nvPr/>
        </p:nvCxnSpPr>
        <p:spPr>
          <a:xfrm rot="10800000" flipH="1">
            <a:off x="922450" y="3424550"/>
            <a:ext cx="6750900" cy="2790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dashDot"/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/>
          <p:nvPr/>
        </p:nvSpPr>
        <p:spPr>
          <a:xfrm>
            <a:off x="922450" y="2110550"/>
            <a:ext cx="1872900" cy="2683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Find who you need fast! Compare portfolios &amp; real user reviews</a:t>
            </a:r>
          </a:p>
          <a:p>
            <a:pPr lvl="0">
              <a:spcBef>
                <a:spcPts val="0"/>
              </a:spcBef>
              <a:buNone/>
            </a:pPr>
            <a:endParaRPr lang="en-GB"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3635550" y="2124400"/>
            <a:ext cx="1872900" cy="2683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Select a verified service provider who guarantees delivery with security deposits</a:t>
            </a:r>
          </a:p>
          <a:p>
            <a:pPr lvl="0" rtl="0">
              <a:spcBef>
                <a:spcPts val="0"/>
              </a:spcBef>
              <a:buNone/>
            </a:pPr>
            <a:endParaRPr lang="en-GB"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6348650" y="2124400"/>
            <a:ext cx="1872900" cy="2683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ZomWork ensures safe and authorised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payouts. Pay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 satisfactory work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87" name="Shape 187"/>
          <p:cNvSpPr txBox="1"/>
          <p:nvPr/>
        </p:nvSpPr>
        <p:spPr>
          <a:xfrm>
            <a:off x="922450" y="1476400"/>
            <a:ext cx="1705200" cy="4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>
                <a:latin typeface="Roboto Black"/>
                <a:ea typeface="Roboto Black"/>
                <a:cs typeface="Roboto Black"/>
                <a:sym typeface="Roboto Black"/>
              </a:rPr>
              <a:t>CLICK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635550" y="1476400"/>
            <a:ext cx="1705200" cy="4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latin typeface="Roboto Black"/>
                <a:ea typeface="Roboto Black"/>
                <a:cs typeface="Roboto Black"/>
                <a:sym typeface="Roboto Black"/>
              </a:rPr>
              <a:t>WORK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501050" y="1476400"/>
            <a:ext cx="1705200" cy="4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latin typeface="Roboto Black"/>
                <a:ea typeface="Roboto Black"/>
                <a:cs typeface="Roboto Black"/>
                <a:sym typeface="Roboto Black"/>
              </a:rPr>
              <a:t>PAY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57025" y="1562675"/>
            <a:ext cx="867749" cy="86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04350" y="1476400"/>
            <a:ext cx="788250" cy="8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254500" y="1477749"/>
            <a:ext cx="1043250" cy="9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>
            <a:fillRect/>
          </a:stretch>
        </p:blipFill>
        <p:spPr>
          <a:xfrm>
            <a:off x="1191" y="-2977"/>
            <a:ext cx="9141619" cy="5146477"/>
          </a:xfrm>
        </p:spPr>
      </p:pic>
      <p:sp>
        <p:nvSpPr>
          <p:cNvPr id="5" name="Rectangle 4"/>
          <p:cNvSpPr/>
          <p:nvPr/>
        </p:nvSpPr>
        <p:spPr>
          <a:xfrm>
            <a:off x="1270" y="-11650"/>
            <a:ext cx="9141619" cy="5155032"/>
          </a:xfrm>
          <a:prstGeom prst="rect">
            <a:avLst/>
          </a:prstGeom>
          <a:gradFill flip="none" rotWithShape="0">
            <a:gsLst>
              <a:gs pos="0">
                <a:srgbClr val="817E9A">
                  <a:alpha val="13000"/>
                </a:srgbClr>
              </a:gs>
              <a:gs pos="30000">
                <a:srgbClr val="2D1E42">
                  <a:alpha val="84000"/>
                </a:srgb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124" y="2114550"/>
            <a:ext cx="5243743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Look forward to your cooperation</a:t>
            </a:r>
          </a:p>
          <a:p>
            <a:pPr algn="ctr" defTabSz="685165">
              <a:defRPr/>
            </a:pP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Thanks</a:t>
            </a:r>
            <a:r>
              <a:rPr lang="zh-CN" alt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！</a:t>
            </a:r>
            <a:endParaRPr lang="en-US" altLang="zh-CN" sz="2700" b="1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  <a:p>
            <a:pPr algn="ctr" defTabSz="685165">
              <a:defRPr/>
            </a:pPr>
            <a:endParaRPr lang="en-US" sz="2700" b="1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13000" y="1620719"/>
            <a:ext cx="4938000" cy="13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 rot="10800000">
            <a:off x="4206000" y="0"/>
            <a:ext cx="4938000" cy="3108300"/>
          </a:xfrm>
          <a:prstGeom prst="rtTriangle">
            <a:avLst/>
          </a:prstGeom>
          <a:solidFill>
            <a:srgbClr val="FF6F00"/>
          </a:solidFill>
          <a:ln>
            <a:solidFill>
              <a:schemeClr val="bg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H="1">
            <a:off x="2664300" y="1443150"/>
            <a:ext cx="6479700" cy="3706800"/>
          </a:xfrm>
          <a:prstGeom prst="rtTriangle">
            <a:avLst/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0" y="0"/>
            <a:ext cx="5402400" cy="2652000"/>
          </a:xfrm>
          <a:prstGeom prst="rtTriangle">
            <a:avLst/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0" y="1881450"/>
            <a:ext cx="4539000" cy="3268500"/>
          </a:xfrm>
          <a:prstGeom prst="rtTriangle">
            <a:avLst/>
          </a:prstGeom>
          <a:solidFill>
            <a:srgbClr val="FF6F00"/>
          </a:solidFill>
          <a:ln>
            <a:solidFill>
              <a:schemeClr val="bg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/>
          <a:srcRect l="8188" r="7995" b="556"/>
          <a:stretch>
            <a:fillRect/>
          </a:stretch>
        </p:blipFill>
        <p:spPr>
          <a:xfrm>
            <a:off x="2189164" y="1682425"/>
            <a:ext cx="4592700" cy="26391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 flipH="1">
            <a:off x="564388" y="3885851"/>
            <a:ext cx="2611800" cy="743400"/>
          </a:xfrm>
          <a:prstGeom prst="bentConnector3">
            <a:avLst>
              <a:gd name="adj1" fmla="val 27721"/>
            </a:avLst>
          </a:prstGeom>
          <a:noFill/>
          <a:ln w="25400" cap="flat" cmpd="sng">
            <a:solidFill>
              <a:schemeClr val="accent2"/>
            </a:solidFill>
            <a:prstDash val="dot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13" name="Shape 113"/>
          <p:cNvCxnSpPr/>
          <p:nvPr/>
        </p:nvCxnSpPr>
        <p:spPr>
          <a:xfrm flipH="1">
            <a:off x="714600" y="3310821"/>
            <a:ext cx="2104800" cy="600"/>
          </a:xfrm>
          <a:prstGeom prst="bentConnector3">
            <a:avLst>
              <a:gd name="adj1" fmla="val 50003"/>
            </a:avLst>
          </a:prstGeom>
          <a:noFill/>
          <a:ln w="25400" cap="flat" cmpd="sng">
            <a:solidFill>
              <a:schemeClr val="accent2"/>
            </a:solidFill>
            <a:prstDash val="dot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14" name="Shape 114"/>
          <p:cNvCxnSpPr/>
          <p:nvPr/>
        </p:nvCxnSpPr>
        <p:spPr>
          <a:xfrm rot="10800000">
            <a:off x="1142903" y="2017711"/>
            <a:ext cx="2378700" cy="353700"/>
          </a:xfrm>
          <a:prstGeom prst="bentConnector3">
            <a:avLst>
              <a:gd name="adj1" fmla="val 49998"/>
            </a:avLst>
          </a:prstGeom>
          <a:noFill/>
          <a:ln w="25400" cap="flat" cmpd="sng">
            <a:solidFill>
              <a:schemeClr val="accent2"/>
            </a:solidFill>
            <a:prstDash val="dot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15" name="Shape 115"/>
          <p:cNvCxnSpPr/>
          <p:nvPr/>
        </p:nvCxnSpPr>
        <p:spPr>
          <a:xfrm rot="10800000" flipH="1">
            <a:off x="5257800" y="2038203"/>
            <a:ext cx="2362200" cy="4920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2"/>
            </a:solidFill>
            <a:prstDash val="dot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16" name="Shape 116"/>
          <p:cNvCxnSpPr/>
          <p:nvPr/>
        </p:nvCxnSpPr>
        <p:spPr>
          <a:xfrm>
            <a:off x="5623178" y="3934248"/>
            <a:ext cx="2054100" cy="694800"/>
          </a:xfrm>
          <a:prstGeom prst="bentConnector3">
            <a:avLst>
              <a:gd name="adj1" fmla="val 49997"/>
            </a:avLst>
          </a:prstGeom>
          <a:noFill/>
          <a:ln w="25400" cap="flat" cmpd="sng">
            <a:solidFill>
              <a:schemeClr val="accent2"/>
            </a:solidFill>
            <a:prstDash val="dot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17" name="Shape 117"/>
          <p:cNvSpPr txBox="1"/>
          <p:nvPr/>
        </p:nvSpPr>
        <p:spPr>
          <a:xfrm>
            <a:off x="237432" y="1631553"/>
            <a:ext cx="22773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alibri" panose="020F0502020204030204"/>
              <a:buNone/>
            </a:pPr>
            <a:r>
              <a:rPr lang="en-GB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Founded in 2006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37432" y="2768707"/>
            <a:ext cx="2277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FF6600"/>
              </a:buClr>
              <a:buSzPct val="25000"/>
            </a:pPr>
            <a:r>
              <a:rPr lang="en-US" altLang="zh-CN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Our</a:t>
            </a:r>
            <a:r>
              <a:rPr lang="zh-CN" altLang="en-US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altLang="zh-CN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company</a:t>
            </a:r>
            <a:r>
              <a:rPr lang="zh-CN" altLang="en-US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covers</a:t>
            </a:r>
            <a:r>
              <a:rPr lang="en-GB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28 cities</a:t>
            </a:r>
            <a:r>
              <a:rPr lang="zh-CN" altLang="en-US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altLang="zh-CN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and</a:t>
            </a:r>
            <a:r>
              <a:rPr lang="zh-CN" altLang="en-US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altLang="zh-CN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over</a:t>
            </a:r>
            <a:r>
              <a:rPr lang="zh-CN" altLang="en-US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altLang="zh-CN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ten</a:t>
            </a:r>
            <a:r>
              <a:rPr lang="zh-CN" altLang="en-US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altLang="zh-CN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countries</a:t>
            </a:r>
            <a:r>
              <a:rPr lang="zh-CN" altLang="en-US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endParaRPr lang="en-GB" sz="1600" b="1" i="0" u="none" strike="noStrike" cap="none" dirty="0">
              <a:solidFill>
                <a:srgbClr val="FF660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37490" y="3934460"/>
            <a:ext cx="2403475" cy="646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alibri" panose="020F0502020204030204"/>
              <a:buNone/>
            </a:pPr>
            <a:r>
              <a:rPr lang="en-GB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Serves </a:t>
            </a:r>
            <a:r>
              <a:rPr lang="en-GB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6</a:t>
            </a:r>
            <a:r>
              <a:rPr lang="zh-CN" altLang="en-US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GB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mil clients </a:t>
            </a:r>
            <a:r>
              <a:rPr lang="en-US" altLang="en-GB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with </a:t>
            </a:r>
            <a:r>
              <a:rPr lang="en-GB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</a:t>
            </a:r>
            <a:r>
              <a:rPr lang="en-US" altLang="zh-CN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3</a:t>
            </a:r>
            <a:r>
              <a:rPr lang="en-GB" sz="1600" b="1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mil service providers</a:t>
            </a:r>
            <a:endParaRPr lang="en-GB" sz="1600" b="1" i="0" u="none" strike="noStrike" cap="none" dirty="0">
              <a:solidFill>
                <a:srgbClr val="FF660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alibri" panose="020F0502020204030204"/>
              <a:buNone/>
            </a:pPr>
            <a:r>
              <a:rPr lang="en-GB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323965" y="1354455"/>
            <a:ext cx="2887345" cy="646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alibri" panose="020F0502020204030204"/>
              <a:buNone/>
            </a:pPr>
            <a:r>
              <a:rPr lang="en-US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Takes up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80% </a:t>
            </a:r>
            <a:r>
              <a:rPr lang="en-US" sz="1600" b="1" i="0" u="none" strike="noStrike" cap="none" dirty="0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online service market share in China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934200" y="2916150"/>
            <a:ext cx="2277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alibri" panose="020F0502020204030204"/>
              <a:buNone/>
            </a:pPr>
            <a:r>
              <a:rPr lang="en-GB" sz="1600" b="1" i="0" u="none" strike="noStrike" cap="none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Matches $7mil transactions daily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781800" y="3982819"/>
            <a:ext cx="2277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alibri" panose="020F0502020204030204"/>
              <a:buNone/>
            </a:pPr>
            <a:r>
              <a:rPr lang="en-GB" sz="1600" b="1" i="0" u="none" strike="noStrike" cap="none">
                <a:solidFill>
                  <a:srgbClr val="FF66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Provides more than 600 services online</a:t>
            </a:r>
          </a:p>
        </p:txBody>
      </p:sp>
      <p:cxnSp>
        <p:nvCxnSpPr>
          <p:cNvPr id="123" name="Shape 123"/>
          <p:cNvCxnSpPr/>
          <p:nvPr/>
        </p:nvCxnSpPr>
        <p:spPr>
          <a:xfrm flipH="1">
            <a:off x="6324481" y="3336794"/>
            <a:ext cx="2341500" cy="600"/>
          </a:xfrm>
          <a:prstGeom prst="bentConnector3">
            <a:avLst>
              <a:gd name="adj1" fmla="val 49997"/>
            </a:avLst>
          </a:prstGeom>
          <a:noFill/>
          <a:ln w="25400" cap="flat" cmpd="sng">
            <a:solidFill>
              <a:schemeClr val="accent2"/>
            </a:solidFill>
            <a:prstDash val="dot"/>
            <a:round/>
            <a:headEnd type="stealth" w="lg" len="lg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24" name="Shape 124"/>
          <p:cNvSpPr txBox="1"/>
          <p:nvPr/>
        </p:nvSpPr>
        <p:spPr>
          <a:xfrm>
            <a:off x="1271188" y="361950"/>
            <a:ext cx="4520012" cy="671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sz="2800" dirty="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ZBJ.COM</a:t>
            </a:r>
          </a:p>
          <a:p>
            <a:pPr lvl="0"/>
            <a:endParaRPr lang="en-GB" sz="2800" dirty="0">
              <a:solidFill>
                <a:srgbClr val="FF66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>
            <a:fillRect/>
          </a:stretch>
        </p:blipFill>
        <p:spPr>
          <a:xfrm>
            <a:off x="1191" y="-2977"/>
            <a:ext cx="9141619" cy="5146477"/>
          </a:xfrm>
        </p:spPr>
      </p:pic>
      <p:sp>
        <p:nvSpPr>
          <p:cNvPr id="5" name="Rectangle 4"/>
          <p:cNvSpPr/>
          <p:nvPr/>
        </p:nvSpPr>
        <p:spPr>
          <a:xfrm>
            <a:off x="1239" y="-5715"/>
            <a:ext cx="9141619" cy="5155032"/>
          </a:xfrm>
          <a:prstGeom prst="rect">
            <a:avLst/>
          </a:prstGeom>
          <a:gradFill flip="none" rotWithShape="0">
            <a:gsLst>
              <a:gs pos="0">
                <a:srgbClr val="817E9A">
                  <a:alpha val="13000"/>
                </a:srgbClr>
              </a:gs>
              <a:gs pos="30000">
                <a:srgbClr val="2D1E42">
                  <a:alpha val="84000"/>
                </a:srgb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42" y="2114550"/>
            <a:ext cx="7807325" cy="1337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2700" b="1" dirty="0" err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ZomWork.com</a:t>
            </a:r>
            <a:r>
              <a:rPr lang="zh-CN" alt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is</a:t>
            </a:r>
            <a:r>
              <a:rPr lang="zh-CN" alt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</a:p>
          <a:p>
            <a:pPr algn="ctr" defTabSz="685165">
              <a:defRPr/>
            </a:pP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The</a:t>
            </a:r>
            <a:r>
              <a:rPr lang="zh-CN" alt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fi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  <a:sym typeface="+mn-ea"/>
              </a:rPr>
              <a:t>r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st</a:t>
            </a:r>
            <a:r>
              <a:rPr lang="zh-CN" alt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international strategic deployment</a:t>
            </a:r>
          </a:p>
          <a:p>
            <a:pPr algn="ctr" defTabSz="685165">
              <a:defRPr/>
            </a:pP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Of</a:t>
            </a:r>
            <a:r>
              <a:rPr lang="zh-CN" alt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ZBJ</a:t>
            </a:r>
            <a:r>
              <a:rPr lang="zh-CN" alt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altLang="zh-CN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Company</a:t>
            </a:r>
            <a:endParaRPr lang="en-US" sz="2700" b="1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>
            <a:fillRect/>
          </a:stretch>
        </p:blipFill>
        <p:spPr>
          <a:xfrm>
            <a:off x="1270" y="-3175"/>
            <a:ext cx="9236075" cy="5146675"/>
          </a:xfrm>
        </p:spPr>
      </p:pic>
      <p:sp>
        <p:nvSpPr>
          <p:cNvPr id="5" name="Rectangle 4"/>
          <p:cNvSpPr/>
          <p:nvPr/>
        </p:nvSpPr>
        <p:spPr>
          <a:xfrm>
            <a:off x="-25400" y="-3175"/>
            <a:ext cx="9262110" cy="5154930"/>
          </a:xfrm>
          <a:prstGeom prst="rect">
            <a:avLst/>
          </a:prstGeom>
          <a:gradFill flip="none" rotWithShape="0">
            <a:gsLst>
              <a:gs pos="0">
                <a:srgbClr val="817E9A">
                  <a:alpha val="13000"/>
                </a:srgbClr>
              </a:gs>
              <a:gs pos="30000">
                <a:srgbClr val="2D1E42">
                  <a:alpha val="84000"/>
                </a:srgb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793" y="2114550"/>
            <a:ext cx="6662420" cy="506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Launched on Sep. 2017 in Singapore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 descr="flag_map_of_china.png"/>
          <p:cNvPicPr preferRelativeResize="0"/>
          <p:nvPr/>
        </p:nvPicPr>
        <p:blipFill rotWithShape="1">
          <a:blip r:embed="rId3">
            <a:alphaModFix amt="41000"/>
          </a:blip>
          <a:srcRect t="-7850" b="7850"/>
          <a:stretch>
            <a:fillRect/>
          </a:stretch>
        </p:blipFill>
        <p:spPr>
          <a:xfrm>
            <a:off x="4895186" y="948996"/>
            <a:ext cx="3992224" cy="39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Sing_Island_Flag.png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578700" y="2128474"/>
            <a:ext cx="4106772" cy="217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295400" y="369396"/>
            <a:ext cx="5287050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GB" sz="3600" dirty="0">
              <a:solidFill>
                <a:srgbClr val="FF66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5341620" y="1648460"/>
            <a:ext cx="3035300" cy="778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 dirty="0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ZBJ Network </a:t>
            </a:r>
            <a:r>
              <a:rPr lang="en-GB" b="1" dirty="0" err="1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Inc</a:t>
            </a:r>
            <a:endParaRPr lang="en-GB" b="1">
              <a:latin typeface="Roboto" panose="02000000000000000000" charset="0"/>
              <a:ea typeface="Roboto" panose="02000000000000000000" charset="0"/>
              <a:cs typeface="Roboto Medium"/>
              <a:sym typeface="Roboto Medium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b="1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Asia’s #1 professional services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b="1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marketplace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262380" y="1648460"/>
            <a:ext cx="2794000" cy="666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 dirty="0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Singapore Press Holdings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altLang="en-GB" b="1" dirty="0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No.1 Media Group in Singapore</a:t>
            </a:r>
            <a:r>
              <a:rPr lang="en-GB" b="1" dirty="0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 </a:t>
            </a:r>
            <a:endParaRPr b="1" dirty="0">
              <a:latin typeface="Roboto" panose="02000000000000000000" charset="0"/>
              <a:ea typeface="Roboto" panose="02000000000000000000" charset="0"/>
              <a:cs typeface="Roboto Medium"/>
              <a:sym typeface="Roboto Medium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2561550" y="3404350"/>
            <a:ext cx="4020900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 dirty="0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One of the initiatives under the Singapore-China’s 3rd G2G Project. </a:t>
            </a:r>
            <a:r>
              <a:rPr lang="en-GB" dirty="0">
                <a:latin typeface="Roboto" panose="02000000000000000000" charset="0"/>
                <a:ea typeface="Roboto" panose="02000000000000000000" charset="0"/>
                <a:cs typeface="Roboto Medium"/>
                <a:sym typeface="Roboto Medium"/>
              </a:rPr>
              <a:t>Previous projects include Suzhou Industrial Park and Sino-Singapore Tianjin Eco-city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295400" y="231775"/>
            <a:ext cx="5017770" cy="47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A Joint Venture by ZBJ &amp;SPH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" y="1221232"/>
            <a:ext cx="9144000" cy="3857129"/>
          </a:xfrm>
          <a:prstGeom prst="rect">
            <a:avLst/>
          </a:prstGeom>
        </p:spPr>
      </p:pic>
      <p:pic>
        <p:nvPicPr>
          <p:cNvPr id="16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r="1434"/>
          <a:stretch>
            <a:fillRect/>
          </a:stretch>
        </p:blipFill>
        <p:spPr bwMode="auto">
          <a:xfrm>
            <a:off x="1295400" y="-3238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904" y="2495550"/>
            <a:ext cx="1629902" cy="464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906" y="4095750"/>
            <a:ext cx="1447800" cy="3981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289" y="2533259"/>
            <a:ext cx="1598711" cy="4075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3149023"/>
            <a:ext cx="914400" cy="51816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1235" y="4400550"/>
            <a:ext cx="1026365" cy="58160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31" y="2355156"/>
            <a:ext cx="1211769" cy="6548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1257935" y="427355"/>
            <a:ext cx="4791075" cy="47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O2O business model</a:t>
            </a:r>
          </a:p>
        </p:txBody>
      </p:sp>
      <p:sp>
        <p:nvSpPr>
          <p:cNvPr id="13" name="椭圆 12"/>
          <p:cNvSpPr/>
          <p:nvPr/>
        </p:nvSpPr>
        <p:spPr>
          <a:xfrm>
            <a:off x="645763" y="1684304"/>
            <a:ext cx="3733800" cy="2837592"/>
          </a:xfrm>
          <a:prstGeom prst="ellipse">
            <a:avLst/>
          </a:prstGeom>
          <a:noFill/>
          <a:ln w="152400" cmpd="sng"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120632" y="1330867"/>
            <a:ext cx="712860" cy="67466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203316" y="4190768"/>
            <a:ext cx="712860" cy="67466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 descr="Big Data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83" y="1355947"/>
            <a:ext cx="548487" cy="54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 descr="师资队伍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48150"/>
            <a:ext cx="547492" cy="54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778784" y="2087725"/>
            <a:ext cx="139754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ED7D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ZomWork</a:t>
            </a:r>
          </a:p>
          <a:p>
            <a:pPr algn="ctr">
              <a:lnSpc>
                <a:spcPct val="120000"/>
              </a:lnSpc>
            </a:pPr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Online large amount of data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01741" y="2731475"/>
            <a:ext cx="127782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ED7D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Business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opportunity</a:t>
            </a:r>
          </a:p>
          <a:p>
            <a:pPr algn="ctr">
              <a:lnSpc>
                <a:spcPct val="120000"/>
              </a:lnSpc>
            </a:pPr>
            <a:r>
              <a:rPr lang="en-US" altLang="zh-CN" sz="10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Accurate distribution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1737" y="2830717"/>
            <a:ext cx="160043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ED7D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Start a business</a:t>
            </a:r>
          </a:p>
          <a:p>
            <a:pPr algn="ctr">
              <a:lnSpc>
                <a:spcPct val="120000"/>
              </a:lnSpc>
            </a:pPr>
            <a:r>
              <a:rPr lang="en-US" altLang="zh-CN" sz="10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One-stop support</a:t>
            </a:r>
            <a:endParaRPr lang="zh-CN" altLang="zh-CN" sz="10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1653" y="3585668"/>
            <a:ext cx="29434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ED7D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ZWork</a:t>
            </a:r>
          </a:p>
          <a:p>
            <a:pPr algn="ctr">
              <a:lnSpc>
                <a:spcPct val="120000"/>
              </a:lnSpc>
            </a:pPr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Line of knowledge workers community</a:t>
            </a:r>
            <a:endParaRPr lang="zh-CN" altLang="zh-CN" sz="11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6" name="Picture 2" descr="八戒网(www.zbj.com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01" y="1787884"/>
            <a:ext cx="896434" cy="4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28" y="1749993"/>
            <a:ext cx="838200" cy="5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肘形连接符 2"/>
          <p:cNvCxnSpPr>
            <a:endCxn id="1026" idx="0"/>
          </p:cNvCxnSpPr>
          <p:nvPr/>
        </p:nvCxnSpPr>
        <p:spPr>
          <a:xfrm>
            <a:off x="3117812" y="1514225"/>
            <a:ext cx="2745406" cy="273659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endCxn id="1028" idx="0"/>
          </p:cNvCxnSpPr>
          <p:nvPr/>
        </p:nvCxnSpPr>
        <p:spPr>
          <a:xfrm>
            <a:off x="3361539" y="1518354"/>
            <a:ext cx="4368689" cy="231639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54364" y="109891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Power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by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353" y="3685360"/>
            <a:ext cx="1117221" cy="484256"/>
          </a:xfrm>
          <a:prstGeom prst="rect">
            <a:avLst/>
          </a:prstGeom>
        </p:spPr>
      </p:pic>
      <p:cxnSp>
        <p:nvCxnSpPr>
          <p:cNvPr id="34" name="肘形连接符 33"/>
          <p:cNvCxnSpPr>
            <a:endCxn id="7" idx="2"/>
          </p:cNvCxnSpPr>
          <p:nvPr/>
        </p:nvCxnSpPr>
        <p:spPr>
          <a:xfrm flipV="1">
            <a:off x="3132164" y="4169616"/>
            <a:ext cx="2855800" cy="409790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915310" y="469853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Power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by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63329" y="2623441"/>
            <a:ext cx="299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Joint venture holding Localized operations Regional coverage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>
            <a:fillRect/>
          </a:stretch>
        </p:blipFill>
        <p:spPr>
          <a:xfrm>
            <a:off x="1191" y="-2977"/>
            <a:ext cx="9141619" cy="5146477"/>
          </a:xfrm>
        </p:spPr>
      </p:pic>
      <p:sp>
        <p:nvSpPr>
          <p:cNvPr id="5" name="Rectangle 4"/>
          <p:cNvSpPr/>
          <p:nvPr/>
        </p:nvSpPr>
        <p:spPr>
          <a:xfrm>
            <a:off x="1825" y="-11430"/>
            <a:ext cx="9141619" cy="5155032"/>
          </a:xfrm>
          <a:prstGeom prst="rect">
            <a:avLst/>
          </a:prstGeom>
          <a:gradFill flip="none" rotWithShape="0">
            <a:gsLst>
              <a:gs pos="0">
                <a:srgbClr val="817E9A">
                  <a:alpha val="13000"/>
                </a:srgbClr>
              </a:gs>
              <a:gs pos="30000">
                <a:srgbClr val="2D1E42">
                  <a:alpha val="84000"/>
                </a:srgb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en-US" sz="525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5349" y="2114550"/>
            <a:ext cx="47933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165">
              <a:defRPr/>
            </a:pPr>
            <a:r>
              <a:rPr 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ZomWork.com helps companies</a:t>
            </a:r>
          </a:p>
          <a:p>
            <a:pPr algn="ctr" defTabSz="685165">
              <a:defRPr/>
            </a:pPr>
            <a:r>
              <a:rPr lang="en-US" sz="27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grow your business effectively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Diavoorstelling (16:9)</PresentationFormat>
  <Paragraphs>112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8" baseType="lpstr">
      <vt:lpstr>微软雅黑</vt:lpstr>
      <vt:lpstr>宋体</vt:lpstr>
      <vt:lpstr>Arial</vt:lpstr>
      <vt:lpstr>Bebas Neue</vt:lpstr>
      <vt:lpstr>Calibri</vt:lpstr>
      <vt:lpstr>Calibri Light</vt:lpstr>
      <vt:lpstr>Montserrat Semi</vt:lpstr>
      <vt:lpstr>Roboto</vt:lpstr>
      <vt:lpstr>Roboto Black</vt:lpstr>
      <vt:lpstr>Roboto Medium</vt:lpstr>
      <vt:lpstr>Source Sans Pro</vt:lpstr>
      <vt:lpstr>Source Sans Pro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Teo</dc:creator>
  <cp:lastModifiedBy>Geert</cp:lastModifiedBy>
  <cp:revision>80</cp:revision>
  <dcterms:created xsi:type="dcterms:W3CDTF">2017-10-11T09:24:00Z</dcterms:created>
  <dcterms:modified xsi:type="dcterms:W3CDTF">2017-10-25T08:40:27Z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