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8"/>
  </p:notesMasterIdLst>
  <p:sldIdLst>
    <p:sldId id="523" r:id="rId2"/>
    <p:sldId id="575" r:id="rId3"/>
    <p:sldId id="576" r:id="rId4"/>
    <p:sldId id="509" r:id="rId5"/>
    <p:sldId id="578" r:id="rId6"/>
    <p:sldId id="510" r:id="rId7"/>
    <p:sldId id="587" r:id="rId8"/>
    <p:sldId id="621" r:id="rId9"/>
    <p:sldId id="622" r:id="rId10"/>
    <p:sldId id="586" r:id="rId11"/>
    <p:sldId id="548" r:id="rId12"/>
    <p:sldId id="588" r:id="rId13"/>
    <p:sldId id="551" r:id="rId14"/>
    <p:sldId id="552" r:id="rId15"/>
    <p:sldId id="623" r:id="rId16"/>
    <p:sldId id="624" r:id="rId17"/>
    <p:sldId id="625" r:id="rId18"/>
    <p:sldId id="626" r:id="rId19"/>
    <p:sldId id="627" r:id="rId20"/>
    <p:sldId id="592" r:id="rId21"/>
    <p:sldId id="594" r:id="rId22"/>
    <p:sldId id="545" r:id="rId23"/>
    <p:sldId id="628" r:id="rId24"/>
    <p:sldId id="555" r:id="rId25"/>
    <p:sldId id="596" r:id="rId26"/>
    <p:sldId id="598" r:id="rId27"/>
    <p:sldId id="602" r:id="rId28"/>
    <p:sldId id="601" r:id="rId29"/>
    <p:sldId id="629" r:id="rId30"/>
    <p:sldId id="630" r:id="rId31"/>
    <p:sldId id="603" r:id="rId32"/>
    <p:sldId id="604" r:id="rId33"/>
    <p:sldId id="335" r:id="rId34"/>
    <p:sldId id="632" r:id="rId35"/>
    <p:sldId id="633" r:id="rId36"/>
    <p:sldId id="313" r:id="rId37"/>
    <p:sldId id="634" r:id="rId38"/>
    <p:sldId id="631" r:id="rId39"/>
    <p:sldId id="453" r:id="rId40"/>
    <p:sldId id="320" r:id="rId41"/>
    <p:sldId id="635" r:id="rId42"/>
    <p:sldId id="607" r:id="rId43"/>
    <p:sldId id="528" r:id="rId44"/>
    <p:sldId id="636" r:id="rId45"/>
    <p:sldId id="610" r:id="rId46"/>
    <p:sldId id="615" r:id="rId47"/>
    <p:sldId id="616" r:id="rId48"/>
    <p:sldId id="614" r:id="rId49"/>
    <p:sldId id="617" r:id="rId50"/>
    <p:sldId id="476" r:id="rId51"/>
    <p:sldId id="609" r:id="rId52"/>
    <p:sldId id="613" r:id="rId53"/>
    <p:sldId id="612" r:id="rId54"/>
    <p:sldId id="618" r:id="rId55"/>
    <p:sldId id="481" r:id="rId56"/>
    <p:sldId id="502" r:id="rId57"/>
    <p:sldId id="611" r:id="rId58"/>
    <p:sldId id="557" r:id="rId59"/>
    <p:sldId id="637" r:id="rId60"/>
    <p:sldId id="562" r:id="rId61"/>
    <p:sldId id="561" r:id="rId62"/>
    <p:sldId id="455" r:id="rId63"/>
    <p:sldId id="479" r:id="rId64"/>
    <p:sldId id="620" r:id="rId65"/>
    <p:sldId id="582" r:id="rId66"/>
    <p:sldId id="619" r:id="rId67"/>
  </p:sldIdLst>
  <p:sldSz cx="9144000" cy="5143500" type="screen16x9"/>
  <p:notesSz cx="6858000" cy="9144000"/>
  <p:defaultTextStyle>
    <a:defPPr>
      <a:defRPr lang="zh-CN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686868"/>
    <a:srgbClr val="1E6086"/>
    <a:srgbClr val="131313"/>
    <a:srgbClr val="342F2C"/>
    <a:srgbClr val="201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7515" autoAdjust="0"/>
  </p:normalViewPr>
  <p:slideViewPr>
    <p:cSldViewPr snapToGrid="0" showGuides="1">
      <p:cViewPr varScale="1">
        <p:scale>
          <a:sx n="62" d="100"/>
          <a:sy n="62" d="100"/>
        </p:scale>
        <p:origin x="34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08C-09A0-4E8A-9990-FCEC6CB6ACFE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6FDA-9250-428D-9263-BAAC8BBCBC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5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F776-DC4D-4255-A377-CD9FD98976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9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6FDA-9250-428D-9263-BAAC8BBCBC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68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96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228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92441" y="910459"/>
            <a:ext cx="2327439" cy="3322583"/>
          </a:xfrm>
          <a:prstGeom prst="rect">
            <a:avLst/>
          </a:prstGeom>
          <a:effectLst>
            <a:outerShdw blurRad="381000" dist="63500" algn="l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/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634040" y="676893"/>
            <a:ext cx="2654661" cy="3789716"/>
          </a:xfrm>
          <a:prstGeom prst="rect">
            <a:avLst/>
          </a:prstGeom>
          <a:effectLst>
            <a:outerShdw blurRad="381000" dist="63500" algn="l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/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851331" y="389383"/>
            <a:ext cx="3057458" cy="4364736"/>
          </a:xfrm>
          <a:prstGeom prst="rect">
            <a:avLst/>
          </a:prstGeom>
          <a:effectLst>
            <a:outerShdw blurRad="381000" dist="63500" algn="l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55406" cy="51435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237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83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56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01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13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1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18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64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3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136CB-31C4-4992-AB19-CDDC9010E042}" type="datetimeFigureOut">
              <a:rPr lang="zh-CN" altLang="en-US" smtClean="0"/>
              <a:pPr/>
              <a:t>2017/10/24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A657-080E-4201-9955-EFBBE4978FA0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59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://www.google.be/url?sa=i&amp;rct=j&amp;q=&amp;esrc=s&amp;source=images&amp;cd=&amp;cad=rja&amp;uact=8&amp;ved=0ahUKEwiy4oeFyefWAhVJuhoKHbKsAIcQjRwIBw&amp;url=http://www.ch-ina.com/publications/analysis/chinas-production-costs-steadily-decreasing-year-year/4/&amp;psig=AOvVaw35_3S7PDBbiflw1X8kfww_&amp;ust=150777694040674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businessinsider.com/chinese-middle-class-is-huge-and-growing-2016-3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be/url?sa=i&amp;rct=j&amp;q=&amp;esrc=s&amp;frm=1&amp;source=images&amp;cd=&amp;cad=rja&amp;uact=8&amp;ved=0ahUKEwiThKz2w5vSAhWBWBQKHaI4DKoQjRwIBw&amp;url=http://mckinseychina.com/podcast/is-there-a-chinese-model-of-innovation-2/&amp;bvm=bv.147448319,d.ZGg&amp;psig=AFQjCNFdkc-h-B-JM6e7fgHDtMR1XaI1dg&amp;ust=1487571994580899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be/url?sa=i&amp;rct=j&amp;q=&amp;esrc=s&amp;frm=1&amp;source=images&amp;cd=&amp;cad=rja&amp;uact=8&amp;ved=0ahUKEwiAoPy5jp_SAhWK1BoKHYWIBLEQjRwIBw&amp;url=http://www.itnewsafrica.com/2014/03/huawei-opens-its-first-store-in-africa/&amp;bvm=bv.147448319,d.ZGg&amp;psig=AFQjCNF6KvWR7yUg8Z9ScHLuNdSSfDXcBQ&amp;ust=148769513612501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://www.google.be/url?sa=i&amp;rct=j&amp;q=&amp;esrc=s&amp;source=images&amp;cd=&amp;cad=rja&amp;uact=8&amp;ved=0ahUKEwiygunI0ufWAhWKCBoKHe71AZ4QjRwIBw&amp;url=http://www.alamy.com/stock-photo-hannover-germany-march-2017-zte-stand-on-exhibition-cebit-2017-in-138331477.html&amp;psig=AOvVaw3tJd99d4xLWgm2m-Fvp540&amp;ust=150777951234722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ahUKEwj7kpyTuefWAhUHXBoKHQiSDfAQjRwIBw&amp;url=http://www.teamsdesign.com/en/getintouch/shanghai&amp;psig=AOvVaw0CoILk_XJM2k__Revb6Lux&amp;ust=150777268959437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be/url?sa=i&amp;rct=j&amp;q=&amp;esrc=s&amp;source=images&amp;cd=&amp;cad=rja&amp;uact=8&amp;ved=0ahUKEwjfhvu51-fWAhXJ1RoKHXSpA4MQjRwIBw&amp;url=https://www.uschamber.com/report/made-china-2025-global-ambitions-built-local-protections-0&amp;psig=AOvVaw2xd-ZV4qy75v6x6alLD-v4&amp;ust=150778078088935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hyperlink" Target="http://www.google.be/url?sa=i&amp;rct=j&amp;q=&amp;esrc=s&amp;source=images&amp;cd=&amp;cad=rja&amp;uact=8&amp;ved=0ahUKEwjqjYWI7-fWAhVHuRoKHZ2PCd8QjRwIBw&amp;url=http://www.wsj.com/articles/chinese-electric-car-maker-byds-shares-plunge-1418890504&amp;psig=AOvVaw0emsBM-VR3OchvjecikuVy&amp;ust=150778716305010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be/url?sa=i&amp;rct=j&amp;q=&amp;esrc=s&amp;source=images&amp;cd=&amp;cad=rja&amp;uact=8&amp;ved=0ahUKEwiThtjB4ufWAhUGAxoKHX9HA38QjRwIBw&amp;url=http://www.wsj.com/articles/hermes-warns-of-currency-pressure-despite-profit-gains-1440742819&amp;psig=AOvVaw057l6ufA2kEPqtetpgBMU1&amp;ust=150778369524775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www.economist.com/blogs/graphicdetail/2014/01/global-luxury-good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be/url?sa=i&amp;rct=j&amp;q=&amp;esrc=s&amp;source=images&amp;cd=&amp;cad=rja&amp;uact=8&amp;ved=0ahUKEwjB6fzr4-fWAhVH1BoKHcHsCY0QjRwIBw&amp;url=https://www.ft.com/content/1ce0dc1e-31a9-11e5-8873-775ba7c2ea3d&amp;psig=AOvVaw0gJAX62aL4vI9BX9TrwEVJ&amp;ust=150778412674103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www.google.be/url?sa=i&amp;rct=j&amp;q=&amp;esrc=s&amp;source=images&amp;cd=&amp;cad=rja&amp;uact=8&amp;ved=0ahUKEwivlsTX9OfWAhXD2RoKHZuVA38QjRwIBw&amp;url=http://www.scmp.com/news/china/money-wealth/article/2100548/china-tourist-spending-concealing-flow-investment-overseas&amp;psig=AOvVaw3p46t9FnHEn66wu1RpENgL&amp;ust=15077883804509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be/url?sa=i&amp;rct=j&amp;q=&amp;esrc=s&amp;source=images&amp;cd=&amp;cad=rja&amp;uact=8&amp;ved=0ahUKEwjx6fn74OfWAhWKHxoKHW2AAt0QjRwIBw&amp;url=http://www.htrends.com/trends-detail-sid-94019.html&amp;psig=AOvVaw3NDj4GNYU9r00pXSCG9Ijq&amp;ust=1507783323302822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www.google.be/url?sa=i&amp;rct=j&amp;q=&amp;esrc=s&amp;source=images&amp;cd=&amp;cad=rja&amp;uact=8&amp;ved=0ahUKEwiV6qfP4efWAhXFfxoKHV9tA58QjRwIBw&amp;url=http://news.travel168.net/20170203/43145.html&amp;psig=AOvVaw2PPySJcGz2EWujXpneLvhI&amp;ust=150778354224815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be/url?sa=i&amp;rct=j&amp;q=&amp;esrc=s&amp;source=images&amp;cd=&amp;cad=rja&amp;uact=8&amp;ved=0ahUKEwiHzNuK5efWAhVDuRoKHeeJDtcQjRwIBw&amp;url=http://variety.com/2015/biz/asia/film-financier-jack-gao-china-1201495341/&amp;psig=AOvVaw3-cL6tKlXNsGFaTfLV9kxC&amp;ust=150778430162411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frm=1&amp;source=images&amp;cd=&amp;cad=rja&amp;uact=8&amp;ved=0ahUKEwjXgYDAwPrSAhVMNxQKHbl0Cy8QjRwIBw&amp;url=https://www.gsb.stanford.edu/insights/how-improve-working-conditions-developing-world&amp;bvm=bv.150729734,d.d24&amp;psig=AFQjCNGpuWNLDDhGHDiTXncxDnVLXVidiA&amp;ust=149083520041196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be/url?sa=i&amp;rct=j&amp;q=&amp;esrc=s&amp;source=images&amp;cd=&amp;cad=rja&amp;uact=8&amp;ved=0ahUKEwjJ7o__7OfWAhXIuhoKHeA5D58QjRwIBw&amp;url=http://www.chinadaily.com.cn/china/2016-08/18/content_26521230.htm&amp;psig=AOvVaw1Y8_8IK_vmmxJC7r06rnQe&amp;ust=150778650662821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be/url?sa=i&amp;rct=j&amp;q=&amp;esrc=s&amp;source=images&amp;cd=&amp;cad=rja&amp;uact=8&amp;ved=0ahUKEwie-72E5-fWAhUC2BoKHX03AJYQjRwIBw&amp;url=http://great-wall-marathon.com/race-info&amp;psig=AOvVaw1mzwF9rZbAdG0MPASKpV9r&amp;ust=150778500871462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hyperlink" Target="https://www.google.be/url?sa=i&amp;rct=j&amp;q=&amp;esrc=s&amp;source=images&amp;cd=&amp;cad=rja&amp;uact=8&amp;ved=0ahUKEwjKyIyx5-fWAhXC6xoKHUaDDmoQjRwIBw&amp;url=https://runbuk.com/growing-number-chinese-runners-world-marathon-majors/&amp;psig=AOvVaw0hWYku8YL9tzupUioS59QG&amp;ust=150778506207899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ahUKEwjnl9HC8ufWAhXLPRoKHUaSAwAQjRwIBw&amp;url=http://www.reuters.com/article/us-china-ecommerce-australia-idUSKCN0XA057&amp;psig=AOvVaw1RTnI-gbA-mPPrfr6KYfAb&amp;ust=150778787430993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hyperlink" Target="http://www.google.be/url?sa=i&amp;rct=j&amp;q=&amp;esrc=s&amp;source=images&amp;cd=&amp;cad=rja&amp;uact=8&amp;ved=0ahUKEwjErNmjjOjWAhWMXBoKHXvyD6AQjRwIBw&amp;url=http://darkroom.baltimoresun.com/2013/03/march-15-photo-brief-the-new-popes-ex-girlfriend-chocolate-couture-fake-chinese-medicine-et-tu-bieber/china-health-internet-pharma-2/&amp;psig=AOvVaw2XuYZheIPkvKDZbncs1NsC&amp;ust=150779498505319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frm=1&amp;source=images&amp;cd=&amp;cad=rja&amp;uact=8&amp;ved=0ahUKEwj-1KiAv_rSAhUKbxQKHVxKCrsQjRwIBw&amp;url=http://www.internationaltradenews.com/interviews/shops_never_close_for_buyers_of_luxury_goods_from_china/&amp;bvm=bv.150729734,d.d24&amp;psig=AFQjCNGlt2AfzUUUoufNAHeEN_EziG0z2Q&amp;ust=149083464847443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be/url?sa=i&amp;rct=j&amp;q=&amp;esrc=s&amp;source=images&amp;cd=&amp;cad=rja&amp;uact=8&amp;ved=0ahUKEwiygezt8-fWAhXIPRoKHa_9Bg0QjRwIBw&amp;url=https://www.ft.com/content/b215c486-e231-11e6-8405-9e5580d6e5fb&amp;psig=AOvVaw3p46t9FnHEn66wu1RpENgL&amp;ust=1507788380450922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s://www.google.be/url?sa=i&amp;rct=j&amp;q=&amp;esrc=s&amp;frm=1&amp;source=images&amp;cd=&amp;cad=rja&amp;uact=8&amp;ved=0ahUKEwi_x5C8-53SAhWiHsAKHdH-DXQQjRwIBw&amp;url=https://academicexecutives.elsevier.com/articles/china-building-innovation-talent-program-system-and-facing-global-competition-knowledge&amp;psig=AFQjCNFksIV8miyNua4UKRuAIa_Uzy3D5g&amp;ust=1487655681972890" TargetMode="Externa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ahUKEwi0ieSloejWAhXIiRoKHaA0AOEQjRwIBw&amp;url=http://www.scmp.com/tech/e-commerce/article/1846108/chinas-mobile-e-commerce-market-miles-ahead-us-grow-us505-billion&amp;psig=AOvVaw1sDrBGrJ4uG0VtNbSr2IBZ&amp;ust=150780041114942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ahUKEwil5tG7o-jWAhXIuBoKHWOBC6QQjRwIBw&amp;url=http://acumass.com/en/alibaba-quoted-by-forrester-research-report-as-being-the-worlds-biggest-digital-ecosystem-goes-public/&amp;psig=AOvVaw2QpLeJPwCvFaJwEd_1oRhu&amp;ust=150780114892000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s://www.google.be/url?sa=i&amp;rct=j&amp;q=&amp;esrc=s&amp;source=images&amp;cd=&amp;cad=rja&amp;uact=8&amp;ved=0ahUKEwiezNr2k-vWAhWBkBQKHTleDR8QjRwIBw&amp;url=https://balkotrade.com/yapi-bolme-elemanlari/duvar-blogu-ytong-10cm.html&amp;psig=AOvVaw04G_9RT0Vgzthji7rM_HDa&amp;ust=1507900012348447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be/url?sa=i&amp;rct=j&amp;q=&amp;esrc=s&amp;source=images&amp;cd=&amp;cad=rja&amp;uact=8&amp;ved=0ahUKEwjil-rWm-vWAhUD1RQKHXacCG8QjRwIBw&amp;url=http://adage.com/article/special-report-women-to-watch-china-2015/insights-marketing-china-s-millennials/299877/&amp;psig=AOvVaw2XZG7mvaRgwWDs_Uqa8IKw&amp;ust=1507901985092537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be/url?sa=i&amp;rct=j&amp;q=&amp;esrc=s&amp;source=images&amp;cd=&amp;cad=rja&amp;uact=8&amp;ved=0ahUKEwjrpf6lm-vWAhWE1RQKHdBBDLoQjRwIBw&amp;url=https://www.linkedin.com/pulse/why-marketing-chinese-millennials-matter-ashley-galina-dudarenok&amp;psig=AOvVaw2XZG7mvaRgwWDs_Uqa8IKw&amp;ust=1507901985092537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s://www.google.be/url?sa=i&amp;rct=j&amp;q=&amp;esrc=s&amp;source=images&amp;cd=&amp;cad=rja&amp;uact=8&amp;ved=0ahUKEwj_4M6hmevWAhVBrRQKHeHQBl8QjRwIBw&amp;url=https://www.eastwestbank.com/ReachFurther/News/Article/Chinas-Millennial-Consumers-a-Generational-Leap-Forward&amp;psig=AOvVaw0fe0M4KgY9LC6nJEXOmDz0&amp;ust=1507901463258135" TargetMode="External"/><Relationship Id="rId9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jpeg"/><Relationship Id="rId7" Type="http://schemas.openxmlformats.org/officeDocument/2006/relationships/hyperlink" Target="http://www.google.be/url?sa=i&amp;rct=j&amp;q=&amp;esrc=s&amp;source=images&amp;cd=&amp;cad=rja&amp;uact=8&amp;ved=0ahUKEwjOkeGynOvWAhUJkRQKHfpsCw4QjRwIBw&amp;url=http://deadline.com/2017/07/amc-entertainment-doesnt-depend-china-wanda-group-acquisition-funds-1202130645/&amp;psig=AOvVaw2bccwO0kh1s7CX0yg7dR0o&amp;ust=150790240311490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http://www.google.be/url?sa=i&amp;rct=j&amp;q=&amp;esrc=s&amp;source=images&amp;cd=&amp;cad=rja&amp;uact=8&amp;ved=0ahUKEwj2zaOQnOvWAhWIVBQKHTJlDekQjRwIBw&amp;url=http://www.australiannationalreview.com/chinese-real-estate-investors-billionaires-list/&amp;psig=AOvVaw3_GPxI4E0h2WJ8D9ofzKiL&amp;ust=1507902312526429" TargetMode="Externa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frm=1&amp;source=images&amp;cd=&amp;cad=rja&amp;uact=8&amp;ved=0ahUKEwi656LWx5vSAhVOGhQKHaI2AKgQjRwIBw&amp;url=https://johnib.wordpress.com/tag/china-securities-finance-corporation/&amp;bvm=bv.147448319,d.ZGg&amp;psig=AFQjCNFencNtUY1NUYdeQHCTdjpgTbW1ZA&amp;ust=148757305726811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www.google.be/url?sa=i&amp;rct=j&amp;q=&amp;esrc=s&amp;source=images&amp;cd=&amp;cad=rja&amp;uact=8&amp;ved=0ahUKEwjwmdHDyefWAhUMORoKHdLUBVMQjRwIBw&amp;url=http://chinademocracy.weebly.com/blog/urbanization-in-china&amp;psig=AOvVaw1SpmIj4393nw2lH6EikQ1n&amp;ust=1507777076859892" TargetMode="Externa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be/url?sa=i&amp;rct=j&amp;q=&amp;esrc=s&amp;source=images&amp;cd=&amp;cad=rja&amp;uact=8&amp;ved=0ahUKEwiDjsj-yefWAhWFDxoKHaJPDI8QjRwIBw&amp;url=http://www.bbc.com/news/world-asia-34665539&amp;psig=AOvVaw07ZtwiyYgqiK-nwsI-WafE&amp;ust=1507777203325486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youtube.com/watch?v=eNKQT7Ub2P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6424096" y="5826"/>
            <a:ext cx="221319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7200" dirty="0">
                <a:solidFill>
                  <a:schemeClr val="bg1"/>
                </a:solidFill>
              </a:rPr>
              <a:t>2004</a:t>
            </a:r>
            <a:endParaRPr lang="en-US" altLang="zh-CN" sz="7200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sp>
        <p:nvSpPr>
          <p:cNvPr id="9" name="文本框 1"/>
          <p:cNvSpPr txBox="1"/>
          <p:nvPr/>
        </p:nvSpPr>
        <p:spPr>
          <a:xfrm>
            <a:off x="0" y="3919860"/>
            <a:ext cx="9540045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Sven Agten    </a:t>
            </a:r>
          </a:p>
          <a:p>
            <a:pPr algn="ctr"/>
            <a:r>
              <a:rPr lang="fr-FR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10/17/2017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zh-CN" dirty="0"/>
          </a:p>
        </p:txBody>
      </p:sp>
      <p:sp>
        <p:nvSpPr>
          <p:cNvPr id="11" name="Rectangle: Rounded Corners 7"/>
          <p:cNvSpPr/>
          <p:nvPr/>
        </p:nvSpPr>
        <p:spPr>
          <a:xfrm>
            <a:off x="598759" y="845309"/>
            <a:ext cx="7942349" cy="2856181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5400" b="1" dirty="0">
                <a:solidFill>
                  <a:schemeClr val="bg1">
                    <a:lumMod val="50000"/>
                  </a:schemeClr>
                </a:solidFill>
                <a:latin typeface="Futura Lt BT" panose="020B0402020204020303" pitchFamily="34" charset="0"/>
                <a:ea typeface="Lato" panose="020F0502020204030203" pitchFamily="34" charset="0"/>
                <a:cs typeface="Segoe UI" panose="020B0502040204020203" pitchFamily="34" charset="0"/>
              </a:rPr>
              <a:t>HOW TO GROW    </a:t>
            </a:r>
            <a:r>
              <a:rPr lang="de-DE" sz="5400" dirty="0">
                <a:solidFill>
                  <a:schemeClr val="bg1">
                    <a:lumMod val="50000"/>
                  </a:schemeClr>
                </a:solidFill>
                <a:latin typeface="Futura Lt BT" panose="020B0402020204020303" pitchFamily="34" charset="0"/>
                <a:ea typeface="Lato" panose="020F0502020204030203" pitchFamily="34" charset="0"/>
                <a:cs typeface="Segoe UI" panose="020B0502040204020203" pitchFamily="34" charset="0"/>
              </a:rPr>
              <a:t>YOUR BUSINESS IN CHINA</a:t>
            </a:r>
            <a:endParaRPr lang="id-ID" sz="5400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0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59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6146" name="Picture 2" descr="Image result for salary increase chin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4" y="709574"/>
            <a:ext cx="7168897" cy="428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89278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>
                    <a:lumMod val="65000"/>
                  </a:schemeClr>
                </a:solidFill>
              </a:rPr>
              <a:t>Made in China </a:t>
            </a:r>
            <a:r>
              <a:rPr lang="fr-FR" sz="4400" dirty="0" err="1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fr-FR" sz="4400" dirty="0">
                <a:solidFill>
                  <a:schemeClr val="bg1">
                    <a:lumMod val="65000"/>
                  </a:schemeClr>
                </a:solidFill>
              </a:rPr>
              <a:t> not cheap </a:t>
            </a:r>
            <a:r>
              <a:rPr lang="fr-FR" sz="4400" dirty="0" err="1">
                <a:solidFill>
                  <a:schemeClr val="bg1">
                    <a:lumMod val="65000"/>
                  </a:schemeClr>
                </a:solidFill>
              </a:rPr>
              <a:t>anymore</a:t>
            </a:r>
            <a:endParaRPr lang="en-US" sz="4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9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china middle clas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547"/>
            <a:ext cx="8609990" cy="446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9034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chemeClr val="bg1">
                    <a:lumMod val="65000"/>
                  </a:schemeClr>
                </a:solidFill>
              </a:rPr>
              <a:t>Made in China, for China</a:t>
            </a:r>
            <a:endParaRPr lang="en-US" sz="4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8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8196" name="Picture 4" descr="D:\Book\New articles\China rural urban disposable inco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5939" cy="515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vadcn16\Desktop\middlce clas Ch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6" y="779280"/>
            <a:ext cx="5852160" cy="26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8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hina innovatio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Image result for china innov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4944"/>
            <a:ext cx="8624621" cy="44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" y="22595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$28 billion</a:t>
            </a:r>
          </a:p>
          <a:p>
            <a:r>
              <a:rPr lang="fr-FR" sz="2400" dirty="0">
                <a:solidFill>
                  <a:schemeClr val="bg1"/>
                </a:solidFill>
              </a:rPr>
              <a:t>2000: R&amp;D </a:t>
            </a:r>
            <a:r>
              <a:rPr lang="fr-FR" sz="2400" dirty="0" err="1">
                <a:solidFill>
                  <a:schemeClr val="bg1"/>
                </a:solidFill>
              </a:rPr>
              <a:t>Chinese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companies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3285" y="23384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$396 billion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2016: R&amp;D </a:t>
            </a:r>
            <a:r>
              <a:rPr lang="fr-FR" sz="2400" dirty="0" err="1">
                <a:solidFill>
                  <a:schemeClr val="bg1"/>
                </a:solidFill>
              </a:rPr>
              <a:t>Chinese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companies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1850"/>
            <a:ext cx="88952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chemeClr val="bg1">
                    <a:lumMod val="65000"/>
                  </a:schemeClr>
                </a:solidFill>
              </a:rPr>
              <a:t>To </a:t>
            </a:r>
            <a:r>
              <a:rPr lang="fr-FR" sz="4400" b="1" dirty="0" err="1">
                <a:solidFill>
                  <a:schemeClr val="bg1">
                    <a:lumMod val="65000"/>
                  </a:schemeClr>
                </a:solidFill>
              </a:rPr>
              <a:t>be</a:t>
            </a:r>
            <a:r>
              <a:rPr lang="fr-FR" sz="4400" b="1" dirty="0">
                <a:solidFill>
                  <a:schemeClr val="bg1">
                    <a:lumMod val="65000"/>
                  </a:schemeClr>
                </a:solidFill>
              </a:rPr>
              <a:t> in China, for China</a:t>
            </a:r>
            <a:endParaRPr lang="en-US" sz="4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0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uawei offic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4615891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china innovatio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2" name="AutoShape 2" descr="Image result for zte tomorrow never wait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Image result for ZTE exhibi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63" y="0"/>
            <a:ext cx="4334012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98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Book\New articles\Unicorns worldw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46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962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540046" cy="5143500"/>
          </a:xfrm>
          <a:prstGeom prst="rect">
            <a:avLst/>
          </a:prstGeom>
        </p:spPr>
      </p:pic>
      <p:sp>
        <p:nvSpPr>
          <p:cNvPr id="4" name="文本框 1"/>
          <p:cNvSpPr txBox="1"/>
          <p:nvPr/>
        </p:nvSpPr>
        <p:spPr>
          <a:xfrm>
            <a:off x="0" y="881624"/>
            <a:ext cx="49505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3075" name="Picture 3" descr="C:\Users\mvadcn16\Desktop\China-Stop-Stea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39" y="0"/>
            <a:ext cx="41060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65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94944" y="723349"/>
            <a:ext cx="2104871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Why  </a:t>
            </a:r>
            <a:r>
              <a:rPr lang="de-DE" sz="2800" dirty="0">
                <a:latin typeface="Futura Lt BT" panose="020B0402020204020303" pitchFamily="34" charset="0"/>
              </a:rPr>
              <a:t>China keeps growing    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6157" y="723349"/>
            <a:ext cx="63976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000" b="1" dirty="0"/>
          </a:p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B. URBANISATION &amp; INFRASTRUCTURE</a:t>
            </a:r>
          </a:p>
          <a:p>
            <a:pPr algn="ctr"/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868934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0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4338" name="Picture 2" descr="C:\Users\mvadcn16\Desktop\china urbaniz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1206"/>
            <a:ext cx="8646567" cy="51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5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3554" name="Picture 2" descr="D:\Book\New articles\China increasing infrasteru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99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9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rot="5400000">
            <a:off x="74487" y="76440"/>
            <a:ext cx="342900" cy="3429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1565411" y="419340"/>
            <a:ext cx="3365792" cy="1070937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41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WHO AM I</a:t>
            </a:r>
            <a:endParaRPr lang="id-ID" sz="4100" b="1" dirty="0">
              <a:solidFill>
                <a:schemeClr val="bg1"/>
              </a:solidFill>
              <a:latin typeface="Futura Lt BT" panose="020B04020202040203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6"/>
          <p:cNvSpPr/>
          <p:nvPr/>
        </p:nvSpPr>
        <p:spPr>
          <a:xfrm>
            <a:off x="3943752" y="1011416"/>
            <a:ext cx="176809" cy="38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6" name="Text Placeholder 4"/>
          <p:cNvSpPr txBox="1">
            <a:spLocks/>
          </p:cNvSpPr>
          <p:nvPr/>
        </p:nvSpPr>
        <p:spPr>
          <a:xfrm>
            <a:off x="245937" y="201484"/>
            <a:ext cx="4487722" cy="1427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54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WHO AM I</a:t>
            </a:r>
            <a:endParaRPr lang="id-ID" sz="5400" b="1" dirty="0">
              <a:solidFill>
                <a:schemeClr val="bg1"/>
              </a:solidFill>
              <a:latin typeface="Futura Lt BT" panose="020B04020202040203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38" name="Text Placeholder 4"/>
          <p:cNvSpPr txBox="1">
            <a:spLocks/>
          </p:cNvSpPr>
          <p:nvPr/>
        </p:nvSpPr>
        <p:spPr>
          <a:xfrm>
            <a:off x="245937" y="297458"/>
            <a:ext cx="7391132" cy="1427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de-DE" sz="54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 PRODUCT OF CHINA</a:t>
            </a:r>
            <a:endParaRPr lang="id-ID" sz="5400" b="1" dirty="0">
              <a:solidFill>
                <a:schemeClr val="bg1"/>
              </a:solidFill>
              <a:latin typeface="Futura Lt BT" panose="020B04020202040203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 Placeholder 4"/>
          <p:cNvSpPr txBox="1">
            <a:spLocks/>
          </p:cNvSpPr>
          <p:nvPr/>
        </p:nvSpPr>
        <p:spPr>
          <a:xfrm>
            <a:off x="886303" y="1478020"/>
            <a:ext cx="4487722" cy="1427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4000" b="1" dirty="0">
              <a:solidFill>
                <a:schemeClr val="bg1"/>
              </a:solidFill>
              <a:latin typeface="Futura Lt BT" panose="020B04020202040203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 Placeholder 4"/>
          <p:cNvSpPr txBox="1">
            <a:spLocks/>
          </p:cNvSpPr>
          <p:nvPr/>
        </p:nvSpPr>
        <p:spPr>
          <a:xfrm>
            <a:off x="338882" y="1412183"/>
            <a:ext cx="7759044" cy="3079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de-DE" sz="36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In since since 2004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de-DE" sz="36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Working for German multinational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id-ID" sz="3600" b="1" dirty="0">
              <a:solidFill>
                <a:schemeClr val="bg1"/>
              </a:solidFill>
              <a:latin typeface="Futura Lt BT" panose="020B04020202040203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4" name="Picture 20" descr="Image result for SHANGHA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2"/>
            <a:ext cx="8617306" cy="51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Placeholder 4"/>
          <p:cNvSpPr txBox="1">
            <a:spLocks/>
          </p:cNvSpPr>
          <p:nvPr/>
        </p:nvSpPr>
        <p:spPr>
          <a:xfrm>
            <a:off x="417387" y="192166"/>
            <a:ext cx="8123722" cy="1427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de-DE" sz="54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4800" b="1" dirty="0">
                <a:solidFill>
                  <a:schemeClr val="bg1"/>
                </a:solidFill>
                <a:latin typeface="Futura Lt BT" panose="020B04020202040203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A PRODUCT OF CHINA</a:t>
            </a:r>
            <a:endParaRPr lang="id-ID" sz="4800" b="1" dirty="0">
              <a:solidFill>
                <a:schemeClr val="bg1"/>
              </a:solidFill>
              <a:latin typeface="Futura Lt BT" panose="020B04020202040203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Rectangle: Rounded Corners 7"/>
          <p:cNvSpPr/>
          <p:nvPr/>
        </p:nvSpPr>
        <p:spPr>
          <a:xfrm>
            <a:off x="47814" y="2114108"/>
            <a:ext cx="4394778" cy="701701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Futura Lt BT" panose="020B0402020204020303" pitchFamily="34" charset="0"/>
                <a:cs typeface="Segoe UI Light" panose="020B0502040204020203" pitchFamily="34" charset="0"/>
              </a:rPr>
              <a:t>Since 2004 in China</a:t>
            </a:r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angle: Rounded Corners 7"/>
          <p:cNvSpPr/>
          <p:nvPr/>
        </p:nvSpPr>
        <p:spPr>
          <a:xfrm>
            <a:off x="74487" y="2905935"/>
            <a:ext cx="7458243" cy="701701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bg1"/>
                </a:solidFill>
                <a:latin typeface="Futura Lt BT" panose="020B0402020204020303" pitchFamily="34" charset="0"/>
                <a:cs typeface="Segoe UI Light" panose="020B0502040204020203" pitchFamily="34" charset="0"/>
              </a:rPr>
              <a:t>Working for a German multinational</a:t>
            </a:r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Rectangle: Rounded Corners 7"/>
          <p:cNvSpPr/>
          <p:nvPr/>
        </p:nvSpPr>
        <p:spPr>
          <a:xfrm>
            <a:off x="92648" y="4421916"/>
            <a:ext cx="7146729" cy="701701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bg1"/>
                </a:solidFill>
                <a:latin typeface="Futura Lt BT" panose="020B0402020204020303" pitchFamily="34" charset="0"/>
                <a:cs typeface="Segoe UI Light" panose="020B0502040204020203" pitchFamily="34" charset="0"/>
              </a:rPr>
              <a:t>The Good, the Bad and the Ugly</a:t>
            </a:r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49" name="Rectangle: Rounded Corners 7"/>
          <p:cNvSpPr/>
          <p:nvPr/>
        </p:nvSpPr>
        <p:spPr>
          <a:xfrm>
            <a:off x="92648" y="3667675"/>
            <a:ext cx="4394778" cy="701701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bg1"/>
                </a:solidFill>
                <a:latin typeface="Futura Lt BT" panose="020B0402020204020303" pitchFamily="34" charset="0"/>
                <a:cs typeface="Segoe UI Light" panose="020B0502040204020203" pitchFamily="34" charset="0"/>
              </a:rPr>
              <a:t>Author</a:t>
            </a:r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 animBg="1"/>
      <p:bldP spid="26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94944" y="723349"/>
            <a:ext cx="2104871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Why  </a:t>
            </a:r>
            <a:r>
              <a:rPr lang="de-DE" sz="2800" dirty="0">
                <a:latin typeface="Futura Lt BT" panose="020B0402020204020303" pitchFamily="34" charset="0"/>
              </a:rPr>
              <a:t>China keeps growing    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721224"/>
            <a:ext cx="4791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C. CHINA INVESTS IN THE SECTORS THAT MATTER FOR THE NEXT 30 YEARS</a:t>
            </a:r>
          </a:p>
          <a:p>
            <a:pPr algn="ctr"/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890879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6386" name="Picture 2" descr="Image result for China 202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09" y="-2"/>
            <a:ext cx="5501031" cy="67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76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15362" name="Picture 2" descr="C:\Users\mvadcn16\Desktop\Used\arbeid\fact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48"/>
            <a:ext cx="8646566" cy="51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4597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7" name="Picture 2" descr="Image result for electrical cars china BY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648"/>
            <a:ext cx="8613996" cy="51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026" name="Picture 2" descr="C:\Users\mvadcn16\Desktop\China pictures\Innovation &amp; Entrepreneurship\China H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256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31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721224"/>
            <a:ext cx="4791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A. MIDDLE CLASS DRIVEN</a:t>
            </a:r>
          </a:p>
          <a:p>
            <a:pPr algn="ctr"/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What </a:t>
            </a:r>
            <a:r>
              <a:rPr lang="de-DE" sz="2800" dirty="0">
                <a:latin typeface="Futura Lt BT" panose="020B0402020204020303" pitchFamily="34" charset="0"/>
              </a:rPr>
              <a:t>sectors in China are growing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3046" y="278927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High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Quality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Lifestyle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11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5606" name="Picture 6" descr="Image result for china luxury good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246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hina luxury goods spend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5613"/>
            <a:ext cx="5310835" cy="22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20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7650" name="Picture 2" descr="Image result for china car marke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" y="0"/>
            <a:ext cx="86264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vadcn16\Desktop\ChinaVehicleSales-FT5-25-1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" y="2926081"/>
            <a:ext cx="5283438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4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4594" name="Picture 18" descr="Image result for chinese parents education spend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936" cy="45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Image result for china tourism spending abroa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622"/>
            <a:ext cx="4315968" cy="15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Image result for china tourists abroa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8" y="3642621"/>
            <a:ext cx="4315968" cy="15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43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8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make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5" name="Picture 3" descr="C:\Users\mvadcn16\Desktop\Box-Office-Revenue-in-China-and-U_S_-infographic-arti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66" y="3226003"/>
            <a:ext cx="4378146" cy="19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vadcn16\Desktop\China movie scree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6003"/>
            <a:ext cx="4290366" cy="19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3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5122" name="Picture 2" descr="Image result for china factory of the worl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7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"/>
          <p:cNvSpPr txBox="1"/>
          <p:nvPr/>
        </p:nvSpPr>
        <p:spPr>
          <a:xfrm>
            <a:off x="6424096" y="5826"/>
            <a:ext cx="221319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7200" dirty="0">
                <a:solidFill>
                  <a:schemeClr val="bg1"/>
                </a:solidFill>
              </a:rPr>
              <a:t>2004</a:t>
            </a:r>
            <a:endParaRPr lang="en-US" altLang="zh-CN" sz="7200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2834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Image result for china dogs pe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6566" cy="51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4" name="Picture 2" descr="C:\Users\mvadcn16\Desktop\China pet food 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05" y="2999233"/>
            <a:ext cx="4685361" cy="21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520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8676" name="Picture 4" descr="Image result for china marath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age result for china marathons increas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72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99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721224"/>
            <a:ext cx="4791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B. WHERE ARE THE PROBLEMS</a:t>
            </a:r>
          </a:p>
          <a:p>
            <a:pPr algn="ctr"/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What </a:t>
            </a:r>
            <a:r>
              <a:rPr lang="de-DE" sz="2800" dirty="0">
                <a:latin typeface="Futura Lt BT" panose="020B0402020204020303" pitchFamily="34" charset="0"/>
              </a:rPr>
              <a:t>sectors in China are growing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3046" y="278927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What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affects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daily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life?</a:t>
            </a:r>
          </a:p>
        </p:txBody>
      </p:sp>
    </p:spTree>
    <p:extLst>
      <p:ext uri="{BB962C8B-B14F-4D97-AF65-F5344CB8AC3E}">
        <p14:creationId xmlns:p14="http://schemas.microsoft.com/office/powerpoint/2010/main" val="2531488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pic>
        <p:nvPicPr>
          <p:cNvPr id="13314" name="Picture 2" descr="C:\Users\mvadcn16\Desktop\vervuiling\28sino-app-facebookJum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92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vadcn16\Desktop\imag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78" y="0"/>
            <a:ext cx="28917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1111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2023" cy="5143500"/>
          </a:xfrm>
          <a:prstGeom prst="rect">
            <a:avLst/>
          </a:prstGeom>
        </p:spPr>
      </p:pic>
      <p:pic>
        <p:nvPicPr>
          <p:cNvPr id="15362" name="Picture 2" descr="C:\Users\mvadcn16\Desktop\1_-Chai-Jing-in-Under-the-Dome-75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75827" cy="51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1"/>
          <p:cNvSpPr txBox="1"/>
          <p:nvPr/>
        </p:nvSpPr>
        <p:spPr>
          <a:xfrm>
            <a:off x="709522" y="231089"/>
            <a:ext cx="7598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4400" dirty="0">
              <a:solidFill>
                <a:schemeClr val="bg1"/>
              </a:solidFill>
            </a:endParaRPr>
          </a:p>
        </p:txBody>
      </p:sp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5578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vadcn16\Desktop\1-130Q51442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6538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32770" name="Picture 2" descr="D:\Book\New articles\China investment green energy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73848" cy="22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90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452" y="0"/>
            <a:ext cx="9540046" cy="5143500"/>
          </a:xfrm>
          <a:prstGeom prst="rect">
            <a:avLst/>
          </a:prstGeom>
        </p:spPr>
      </p:pic>
      <p:pic>
        <p:nvPicPr>
          <p:cNvPr id="17411" name="Picture 3" descr="C:\Users\mvadcn16\Desktop\voedsel\food sc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452" y="0"/>
            <a:ext cx="89867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859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make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33800" name="Picture 8" descr="Image result for china imported food supermarke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46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mvadcn16\Desktop\China food impo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802832" cy="29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596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make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35842" name="Picture 2" descr="D:\Book\New articles\China pork consump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38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46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9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030" name="Picture 6" descr="Image result for china fake medicine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936" cy="51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1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4098" name="Picture 2" descr="Image result for  international chinese consumers abroa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98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"/>
          <p:cNvSpPr txBox="1"/>
          <p:nvPr/>
        </p:nvSpPr>
        <p:spPr>
          <a:xfrm>
            <a:off x="6424096" y="5826"/>
            <a:ext cx="221319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7200" dirty="0">
                <a:solidFill>
                  <a:schemeClr val="bg1"/>
                </a:solidFill>
              </a:rPr>
              <a:t>2017</a:t>
            </a:r>
            <a:endParaRPr lang="en-US" altLang="zh-CN" sz="7200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57356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34818" name="Picture 2" descr="Image result for chinese parents education spend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1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73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1026" name="Picture 2" descr="C:\Users\mvadcn16\Desktop\china-babay-89649756_1369738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664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make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7" name="Picture 2" descr="Image result for chinese students returning to chin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42" y="2593727"/>
            <a:ext cx="4271594" cy="25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11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955311"/>
            <a:ext cx="4791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C. WHAT MAKES LIFE CONVENIENT</a:t>
            </a:r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What </a:t>
            </a:r>
            <a:r>
              <a:rPr lang="de-DE" sz="2800" dirty="0">
                <a:latin typeface="Futura Lt BT" panose="020B0402020204020303" pitchFamily="34" charset="0"/>
              </a:rPr>
              <a:t>sectors in China are growing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3046" y="278927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Internet &amp;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Digitalization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54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96" y="0"/>
            <a:ext cx="9540046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0" y="881624"/>
            <a:ext cx="81946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7" name="文本框 1"/>
          <p:cNvSpPr txBox="1"/>
          <p:nvPr/>
        </p:nvSpPr>
        <p:spPr>
          <a:xfrm>
            <a:off x="623453" y="130301"/>
            <a:ext cx="8194655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2800" b="1" dirty="0"/>
              <a:t>2016 China internet users: 730 million</a:t>
            </a:r>
          </a:p>
          <a:p>
            <a:pPr algn="ctr"/>
            <a:r>
              <a:rPr lang="de-DE" altLang="zh-CN" sz="2800" b="1" dirty="0"/>
              <a:t>2016 China Mobile phone users: 1.3 billion</a:t>
            </a:r>
          </a:p>
          <a:p>
            <a:pPr algn="ctr"/>
            <a:r>
              <a:rPr lang="de-DE" altLang="zh-CN" sz="2800" b="1" dirty="0"/>
              <a:t>95% of internet users use mobile phone to go online</a:t>
            </a:r>
          </a:p>
          <a:p>
            <a:pPr algn="ctr"/>
            <a:r>
              <a:rPr lang="de-DE" altLang="zh-CN" sz="2800" b="1" dirty="0"/>
              <a:t>95% of internet users have purchased online</a:t>
            </a:r>
          </a:p>
          <a:p>
            <a:r>
              <a:rPr lang="de-DE" altLang="zh-CN" dirty="0"/>
              <a:t> </a:t>
            </a:r>
            <a:endParaRPr lang="en-US" altLang="zh-CN" dirty="0"/>
          </a:p>
        </p:txBody>
      </p:sp>
      <p:pic>
        <p:nvPicPr>
          <p:cNvPr id="1029" name="Picture 5" descr="Image result for china mobile phone sal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747"/>
            <a:ext cx="8697773" cy="33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53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-104836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make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2" name="AutoShape 2" descr="Image result for Alibaba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955925"/>
            <a:ext cx="1044892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Alibaba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07975" y="-2803525"/>
            <a:ext cx="1044892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 descr="D:\Book\New articles\Alibab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639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3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721224"/>
            <a:ext cx="4791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A. </a:t>
            </a:r>
            <a:r>
              <a:rPr lang="fr-FR" sz="4000" b="1" dirty="0" err="1"/>
              <a:t>Act</a:t>
            </a:r>
            <a:r>
              <a:rPr lang="fr-FR" sz="4000" b="1" dirty="0"/>
              <a:t> </a:t>
            </a:r>
            <a:r>
              <a:rPr lang="fr-FR" sz="4000" b="1" dirty="0" err="1"/>
              <a:t>fast</a:t>
            </a:r>
            <a:r>
              <a:rPr lang="fr-FR" sz="4000" b="1" dirty="0"/>
              <a:t> to </a:t>
            </a:r>
            <a:r>
              <a:rPr lang="fr-FR" sz="4000" b="1" dirty="0" err="1"/>
              <a:t>grow</a:t>
            </a:r>
            <a:r>
              <a:rPr lang="fr-FR" sz="4000" b="1" dirty="0"/>
              <a:t> </a:t>
            </a:r>
            <a:r>
              <a:rPr lang="fr-FR" sz="4000" b="1" dirty="0" err="1"/>
              <a:t>fast</a:t>
            </a:r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</a:t>
            </a:r>
            <a:r>
              <a:rPr lang="de-DE" sz="2800" dirty="0">
                <a:latin typeface="Futura Lt BT" panose="020B0402020204020303" pitchFamily="34" charset="0"/>
              </a:rPr>
              <a:t>to grow your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3046" y="278927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Competition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immense</a:t>
            </a: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Business cycles go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fast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Implement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fast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3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173" y="636423"/>
            <a:ext cx="7929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Futura Lt BT"/>
              </a:rPr>
              <a:t>´In the past 12 months, as many as 58,250 new consumer products have hit the shelves in China’s mainland´ (</a:t>
            </a:r>
            <a:r>
              <a:rPr lang="en-US" sz="2800" b="1" dirty="0">
                <a:latin typeface="Futura Lt BT"/>
              </a:rPr>
              <a:t>160 per day)</a:t>
            </a:r>
            <a:endParaRPr lang="en-US" sz="2800" dirty="0">
              <a:latin typeface="Futura Lt BT"/>
            </a:endParaRPr>
          </a:p>
        </p:txBody>
      </p:sp>
      <p:pic>
        <p:nvPicPr>
          <p:cNvPr id="1026" name="Picture 2" descr="Image result for Yto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6" y="2836281"/>
            <a:ext cx="2717477" cy="20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73501" y="3408651"/>
            <a:ext cx="6066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Futura Lt BT"/>
              </a:rPr>
              <a:t>2.000 competitors in China</a:t>
            </a:r>
            <a:endParaRPr lang="en-US" sz="3200" dirty="0">
              <a:latin typeface="Futura Lt BT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68174" y="578708"/>
            <a:ext cx="7761426" cy="1442710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: Rounded Corners 7"/>
          <p:cNvSpPr/>
          <p:nvPr/>
        </p:nvSpPr>
        <p:spPr>
          <a:xfrm>
            <a:off x="3473500" y="3241496"/>
            <a:ext cx="5472989" cy="980639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15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050" name="Picture 2" descr="D:\Book\New articles\car sales Ch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624621" cy="51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53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999201"/>
            <a:ext cx="4791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B. Know </a:t>
            </a:r>
            <a:r>
              <a:rPr lang="fr-FR" sz="4000" b="1" dirty="0" err="1"/>
              <a:t>your</a:t>
            </a:r>
            <a:r>
              <a:rPr lang="fr-FR" sz="4000" b="1" dirty="0"/>
              <a:t> </a:t>
            </a:r>
            <a:r>
              <a:rPr lang="fr-FR" sz="4000" b="1" dirty="0" err="1"/>
              <a:t>customer</a:t>
            </a:r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</a:t>
            </a:r>
            <a:r>
              <a:rPr lang="de-DE" sz="2800" dirty="0">
                <a:latin typeface="Futura Lt BT" panose="020B0402020204020303" pitchFamily="34" charset="0"/>
              </a:rPr>
              <a:t>to grow your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5288" y="234164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Chinese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Millennial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International</a:t>
            </a: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Tech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savvy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Willing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try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everything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26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to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3076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995"/>
            <a:ext cx="4052622" cy="19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hinese millennia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8659" cy="31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hinese millennia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23" y="3157995"/>
            <a:ext cx="4606036" cy="19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90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6424096" y="5826"/>
            <a:ext cx="221319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7200" dirty="0">
                <a:solidFill>
                  <a:schemeClr val="bg1"/>
                </a:solidFill>
              </a:rPr>
              <a:t>2004</a:t>
            </a:r>
            <a:endParaRPr lang="en-US" altLang="zh-CN" sz="7200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sp>
        <p:nvSpPr>
          <p:cNvPr id="17" name="Rectangle: Rounded Corners 6"/>
          <p:cNvSpPr/>
          <p:nvPr/>
        </p:nvSpPr>
        <p:spPr>
          <a:xfrm>
            <a:off x="694944" y="723349"/>
            <a:ext cx="2104871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Why  </a:t>
            </a:r>
            <a:r>
              <a:rPr lang="de-DE" sz="2800" dirty="0">
                <a:latin typeface="Futura Lt BT" panose="020B0402020204020303" pitchFamily="34" charset="0"/>
              </a:rPr>
              <a:t>China keeps growing    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angle: Rounded Corners 6"/>
          <p:cNvSpPr/>
          <p:nvPr/>
        </p:nvSpPr>
        <p:spPr>
          <a:xfrm>
            <a:off x="3474720" y="723349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What </a:t>
            </a:r>
            <a:r>
              <a:rPr lang="de-DE" sz="2800" dirty="0">
                <a:latin typeface="Futura Lt BT" panose="020B0402020204020303" pitchFamily="34" charset="0"/>
              </a:rPr>
              <a:t>sectors in China are growing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angle: Rounded Corners 6"/>
          <p:cNvSpPr/>
          <p:nvPr/>
        </p:nvSpPr>
        <p:spPr>
          <a:xfrm>
            <a:off x="6247182" y="709865"/>
            <a:ext cx="2040940" cy="3581865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     </a:t>
            </a:r>
            <a:r>
              <a:rPr lang="de-DE" sz="2800" dirty="0">
                <a:latin typeface="Futura Lt BT" panose="020B0402020204020303" pitchFamily="34" charset="0"/>
              </a:rPr>
              <a:t>to grow my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027" name="Picture 3" descr="D:\Book\New articles\ChinaIncome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8609991" cy="51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92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46" y="0"/>
            <a:ext cx="9540046" cy="5143500"/>
          </a:xfrm>
          <a:prstGeom prst="rect">
            <a:avLst/>
          </a:prstGeom>
        </p:spPr>
      </p:pic>
      <p:pic>
        <p:nvPicPr>
          <p:cNvPr id="3074" name="Picture 2" descr="C:\Users\mvadcn16\Desktop\bike shar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46" y="-11253"/>
            <a:ext cx="8881678" cy="5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381153" y="-104836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0028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904848"/>
            <a:ext cx="4791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C. Know </a:t>
            </a:r>
            <a:r>
              <a:rPr lang="fr-FR" sz="4000" b="1" dirty="0" err="1"/>
              <a:t>your</a:t>
            </a:r>
            <a:r>
              <a:rPr lang="fr-FR" sz="4000" b="1" dirty="0"/>
              <a:t> </a:t>
            </a:r>
            <a:r>
              <a:rPr lang="fr-FR" sz="4000" b="1" dirty="0" err="1"/>
              <a:t>competitor</a:t>
            </a:r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</a:t>
            </a:r>
            <a:r>
              <a:rPr lang="de-DE" sz="2800" dirty="0">
                <a:latin typeface="Futura Lt BT" panose="020B0402020204020303" pitchFamily="34" charset="0"/>
              </a:rPr>
              <a:t>to grow your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5288" y="26305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Ambitious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Warrior of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many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wars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Used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hardship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387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2050" name="Picture 2" descr="C:\Users\mvadcn16\Desktop\Wang-Jianlin_14402256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0743"/>
            <a:ext cx="8625930" cy="33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5122" name="Picture 2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68198" cy="20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and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98" y="1"/>
            <a:ext cx="4657732" cy="20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85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1138934"/>
            <a:ext cx="4791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D. Life </a:t>
            </a:r>
            <a:r>
              <a:rPr lang="fr-FR" sz="4000" b="1" dirty="0" err="1"/>
              <a:t>is</a:t>
            </a:r>
            <a:r>
              <a:rPr lang="fr-FR" sz="4000" b="1" dirty="0"/>
              <a:t> </a:t>
            </a:r>
            <a:r>
              <a:rPr lang="fr-FR" sz="4000" b="1" dirty="0" err="1"/>
              <a:t>work</a:t>
            </a:r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</a:t>
            </a:r>
            <a:r>
              <a:rPr lang="de-DE" sz="2800" dirty="0">
                <a:latin typeface="Futura Lt BT" panose="020B0402020204020303" pitchFamily="34" charset="0"/>
              </a:rPr>
              <a:t>to grow your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5288" y="24986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Networking</a:t>
            </a: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Lean &amp; Agile</a:t>
            </a: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Day and Night </a:t>
            </a:r>
          </a:p>
        </p:txBody>
      </p:sp>
    </p:spTree>
    <p:extLst>
      <p:ext uri="{BB962C8B-B14F-4D97-AF65-F5344CB8AC3E}">
        <p14:creationId xmlns:p14="http://schemas.microsoft.com/office/powerpoint/2010/main" val="4091255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7170" name="Picture 2" descr="C:\Users\mvadcn16\Desktop\170130075612-1-baijiu-super-1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" y="0"/>
            <a:ext cx="86412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3482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6386" name="Picture 2" descr="C:\Users\mvadcn16\Desktop\some-employees-at-renren-credit-management-co-sleep-on-provided-camp-beds-in-their-off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4"/>
            <a:ext cx="86314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70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812732"/>
            <a:ext cx="4791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E. </a:t>
            </a:r>
            <a:r>
              <a:rPr lang="fr-FR" sz="4000" b="1" dirty="0" err="1"/>
              <a:t>Localization</a:t>
            </a:r>
            <a:r>
              <a:rPr lang="fr-FR" sz="4000" b="1" dirty="0"/>
              <a:t> in </a:t>
            </a:r>
            <a:r>
              <a:rPr lang="fr-FR" sz="4000" b="1" dirty="0" err="1"/>
              <a:t>every</a:t>
            </a:r>
            <a:r>
              <a:rPr lang="fr-FR" sz="4000" b="1" dirty="0"/>
              <a:t> aspect</a:t>
            </a:r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</a:t>
            </a:r>
            <a:r>
              <a:rPr lang="de-DE" sz="2800" dirty="0">
                <a:latin typeface="Futura Lt BT" panose="020B0402020204020303" pitchFamily="34" charset="0"/>
              </a:rPr>
              <a:t>to grow your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6439" y="2481845"/>
            <a:ext cx="54979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Marketing &amp; Communication</a:t>
            </a: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Sales</a:t>
            </a: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Products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4145609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1027" name="Picture 3" descr="C:\Users\mvadcn16\Desktop\China pictures\Innovation &amp; Entrepreneurship\fa46c73163dff605c202f60c071b5e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7294" cy="51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382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Hoew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businessi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2" name="Picture 2" descr="D:\Book\New articles\wec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65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8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5" name="718959F5-5139-49FE-AF39-6843E85FEC56" descr="image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4"/>
            <a:ext cx="8609990" cy="514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7544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vadcn16\AppData\Local\Microsoft\Windows\Temporary Internet Files\Content.IE5\9KBLYAN0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46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5157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1510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671547" y="3135591"/>
            <a:ext cx="495057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19458" name="Picture 2" descr="C:\Users\mvadcn16\AppData\Local\Microsoft\Windows\Temporary Internet Files\Content.IE5\43VVSRYZ\imag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6" y="-1"/>
            <a:ext cx="289177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vadcn16\Desktop\imag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31" y="-1"/>
            <a:ext cx="356059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82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4098" name="Picture 2" descr="C:\Users\mvadcn16\Desktop\cc14b786-a5ad-11e6-a836-75a661626cad_1280x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81" y="0"/>
            <a:ext cx="86897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830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5125" name="Picture 5" descr="C:\Users\mvadcn16\Desktop\ub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081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39649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046" y="812732"/>
            <a:ext cx="4791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F. The </a:t>
            </a:r>
            <a:r>
              <a:rPr lang="fr-FR" sz="4000" b="1" dirty="0" err="1"/>
              <a:t>Chinese</a:t>
            </a:r>
            <a:r>
              <a:rPr lang="fr-FR" sz="4000" b="1" dirty="0"/>
              <a:t> perspective</a:t>
            </a:r>
            <a:endParaRPr lang="fr-FR" sz="2000" b="1" dirty="0"/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673548" y="721224"/>
            <a:ext cx="2136587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How </a:t>
            </a:r>
            <a:r>
              <a:rPr lang="de-DE" sz="2800" dirty="0">
                <a:latin typeface="Futura Lt BT" panose="020B0402020204020303" pitchFamily="34" charset="0"/>
              </a:rPr>
              <a:t>to grow your business in China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6439" y="2481845"/>
            <a:ext cx="5497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You are in China</a:t>
            </a: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Your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customers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are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Chinese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Your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staff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2">
                    <a:lumMod val="50000"/>
                  </a:schemeClr>
                </a:solidFill>
              </a:rPr>
              <a:t>Chinese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59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pic>
        <p:nvPicPr>
          <p:cNvPr id="8194" name="Picture 2" descr="Image result for shanghai stock exchange smil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6139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7714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6424096" y="5826"/>
            <a:ext cx="221319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7200" dirty="0">
                <a:solidFill>
                  <a:schemeClr val="bg1"/>
                </a:solidFill>
              </a:rPr>
              <a:t>2004</a:t>
            </a:r>
            <a:endParaRPr lang="en-US" altLang="zh-CN" sz="7200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sp>
        <p:nvSpPr>
          <p:cNvPr id="11" name="Rectangle: Rounded Corners 7"/>
          <p:cNvSpPr/>
          <p:nvPr/>
        </p:nvSpPr>
        <p:spPr>
          <a:xfrm>
            <a:off x="598759" y="1111909"/>
            <a:ext cx="7942349" cy="2754579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5400" b="1" dirty="0">
                <a:solidFill>
                  <a:schemeClr val="bg1">
                    <a:lumMod val="50000"/>
                  </a:schemeClr>
                </a:solidFill>
                <a:latin typeface="Futura Lt BT" panose="020B0402020204020303" pitchFamily="34" charset="0"/>
                <a:ea typeface="Lato" panose="020F0502020204030203" pitchFamily="34" charset="0"/>
                <a:cs typeface="Segoe UI" panose="020B0502040204020203" pitchFamily="34" charset="0"/>
              </a:rPr>
              <a:t>THANK YOU</a:t>
            </a:r>
            <a:endParaRPr lang="id-ID" sz="5400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19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046" cy="5143500"/>
          </a:xfrm>
          <a:prstGeom prst="rect">
            <a:avLst/>
          </a:prstGeom>
        </p:spPr>
      </p:pic>
      <p:sp>
        <p:nvSpPr>
          <p:cNvPr id="8" name="矩形 40"/>
          <p:cNvSpPr/>
          <p:nvPr/>
        </p:nvSpPr>
        <p:spPr>
          <a:xfrm>
            <a:off x="8541109" y="65837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94944" y="723349"/>
            <a:ext cx="2104871" cy="3554896"/>
          </a:xfrm>
          <a:prstGeom prst="roundRect">
            <a:avLst>
              <a:gd name="adj" fmla="val 252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54000" dist="1270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Futura Lt BT" panose="020B0402020204020303" pitchFamily="34" charset="0"/>
              </a:rPr>
              <a:t>Why  </a:t>
            </a:r>
            <a:r>
              <a:rPr lang="de-DE" sz="2800" dirty="0">
                <a:latin typeface="Futura Lt BT" panose="020B0402020204020303" pitchFamily="34" charset="0"/>
              </a:rPr>
              <a:t>China keeps growing    </a:t>
            </a:r>
            <a:endParaRPr lang="id-ID" sz="2800" dirty="0"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767" y="721224"/>
            <a:ext cx="94992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A. ECONOMIC CYCLE</a:t>
            </a:r>
          </a:p>
          <a:p>
            <a:pPr algn="ctr"/>
            <a:endParaRPr lang="fr-FR" sz="2000" b="1" dirty="0"/>
          </a:p>
          <a:p>
            <a:pPr algn="ctr"/>
            <a:r>
              <a:rPr lang="fr-FR" sz="4000" b="1" dirty="0">
                <a:solidFill>
                  <a:schemeClr val="bg2">
                    <a:lumMod val="50000"/>
                  </a:schemeClr>
                </a:solidFill>
              </a:rPr>
              <a:t>Made in China</a:t>
            </a:r>
          </a:p>
          <a:p>
            <a:pPr algn="ctr"/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bg2">
                    <a:lumMod val="50000"/>
                  </a:schemeClr>
                </a:solidFill>
              </a:rPr>
              <a:t>Made in China for China</a:t>
            </a:r>
          </a:p>
          <a:p>
            <a:pPr algn="ctr"/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bg2">
                    <a:lumMod val="50000"/>
                  </a:schemeClr>
                </a:solidFill>
              </a:rPr>
              <a:t>To </a:t>
            </a:r>
            <a:r>
              <a:rPr lang="fr-FR" sz="4000" b="1" dirty="0" err="1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fr-FR" sz="4000" b="1" dirty="0">
                <a:solidFill>
                  <a:schemeClr val="bg2">
                    <a:lumMod val="50000"/>
                  </a:schemeClr>
                </a:solidFill>
              </a:rPr>
              <a:t> in China, for China</a:t>
            </a:r>
            <a:endParaRPr lang="en-US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: Rounded Corners 7"/>
          <p:cNvSpPr/>
          <p:nvPr/>
        </p:nvSpPr>
        <p:spPr>
          <a:xfrm>
            <a:off x="2928150" y="578708"/>
            <a:ext cx="5506276" cy="3942086"/>
          </a:xfrm>
          <a:prstGeom prst="roundRect">
            <a:avLst>
              <a:gd name="adj" fmla="val 25247"/>
            </a:avLst>
          </a:prstGeom>
          <a:noFill/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b="1" dirty="0">
              <a:solidFill>
                <a:schemeClr val="bg1">
                  <a:lumMod val="50000"/>
                </a:schemeClr>
              </a:solidFill>
              <a:latin typeface="Futura Lt BT" panose="020B04020202040203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endParaRPr lang="id-ID" sz="3200" dirty="0">
              <a:solidFill>
                <a:schemeClr val="bg1"/>
              </a:solidFill>
              <a:latin typeface="Futura Lt BT" panose="020B04020202040203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93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pic>
        <p:nvPicPr>
          <p:cNvPr id="5" name="Picture 2" descr="C:\Users\mvadcn16\Desktop\Urabaniz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4"/>
            <a:ext cx="8608173" cy="51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make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it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7170" name="Picture 2" descr="Image result for china urbanizati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2341451"/>
            <a:ext cx="4767693" cy="27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"/>
            <a:ext cx="9540046" cy="5143500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8541109" y="0"/>
            <a:ext cx="553998" cy="38664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How to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grow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</a:t>
            </a:r>
            <a:r>
              <a:rPr lang="fr-FR" altLang="zh-CN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your</a:t>
            </a:r>
            <a:r>
              <a:rPr lang="fr-FR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ea typeface="叶根友行书繁" panose="02010601030101010101" pitchFamily="2" charset="-122"/>
                <a:cs typeface="Andalus" panose="02020603050405020304" pitchFamily="18" charset="-78"/>
              </a:rPr>
              <a:t> business in China?</a:t>
            </a:r>
            <a:endParaRPr lang="zh-CN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ea typeface="方正北魏楷书简体" panose="03000509000000000000" pitchFamily="65" charset="-122"/>
              <a:cs typeface="Andalus" panose="02020603050405020304" pitchFamily="18" charset="-78"/>
            </a:endParaRPr>
          </a:p>
        </p:txBody>
      </p:sp>
      <p:pic>
        <p:nvPicPr>
          <p:cNvPr id="4098" name="Picture 2" descr="Image result for china one child polic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" y="-5824"/>
            <a:ext cx="8615038" cy="51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one child policy demographics china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30" y="0"/>
            <a:ext cx="3241876" cy="51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532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1031</Words>
  <Application>Microsoft Office PowerPoint</Application>
  <PresentationFormat>Diavoorstelling (16:9)</PresentationFormat>
  <Paragraphs>204</Paragraphs>
  <Slides>66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9" baseType="lpstr">
      <vt:lpstr>宋体</vt:lpstr>
      <vt:lpstr>Andalus</vt:lpstr>
      <vt:lpstr>Arial</vt:lpstr>
      <vt:lpstr>Calibri</vt:lpstr>
      <vt:lpstr>Calibri Light</vt:lpstr>
      <vt:lpstr>Futura Lt BT</vt:lpstr>
      <vt:lpstr>Lato</vt:lpstr>
      <vt:lpstr>Segoe UI</vt:lpstr>
      <vt:lpstr>Segoe UI Light</vt:lpstr>
      <vt:lpstr>Segoe UI Symbol</vt:lpstr>
      <vt:lpstr>叶根友行书繁</vt:lpstr>
      <vt:lpstr>方正北魏楷书简体</vt:lpstr>
      <vt:lpstr>Office 主题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十月荷</dc:creator>
  <cp:lastModifiedBy>Geert</cp:lastModifiedBy>
  <cp:revision>364</cp:revision>
  <dcterms:created xsi:type="dcterms:W3CDTF">2015-12-24T13:49:04Z</dcterms:created>
  <dcterms:modified xsi:type="dcterms:W3CDTF">2017-10-24T11:11:26Z</dcterms:modified>
</cp:coreProperties>
</file>