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0" r:id="rId2"/>
    <p:sldId id="271" r:id="rId3"/>
    <p:sldId id="309" r:id="rId4"/>
    <p:sldId id="260" r:id="rId5"/>
    <p:sldId id="310" r:id="rId6"/>
    <p:sldId id="278" r:id="rId7"/>
    <p:sldId id="262" r:id="rId8"/>
    <p:sldId id="302" r:id="rId9"/>
    <p:sldId id="304" r:id="rId10"/>
    <p:sldId id="305" r:id="rId11"/>
    <p:sldId id="284" r:id="rId12"/>
    <p:sldId id="285" r:id="rId13"/>
    <p:sldId id="286" r:id="rId14"/>
    <p:sldId id="293" r:id="rId15"/>
    <p:sldId id="263" r:id="rId16"/>
    <p:sldId id="288" r:id="rId17"/>
    <p:sldId id="264" r:id="rId18"/>
    <p:sldId id="300" r:id="rId19"/>
    <p:sldId id="265" r:id="rId20"/>
    <p:sldId id="289" r:id="rId21"/>
    <p:sldId id="290" r:id="rId22"/>
    <p:sldId id="308" r:id="rId23"/>
    <p:sldId id="301" r:id="rId24"/>
    <p:sldId id="291" r:id="rId25"/>
    <p:sldId id="292" r:id="rId26"/>
    <p:sldId id="307" r:id="rId27"/>
    <p:sldId id="266" r:id="rId28"/>
    <p:sldId id="272" r:id="rId29"/>
    <p:sldId id="287" r:id="rId30"/>
    <p:sldId id="295" r:id="rId31"/>
    <p:sldId id="296" r:id="rId32"/>
    <p:sldId id="276" r:id="rId33"/>
    <p:sldId id="312" r:id="rId34"/>
    <p:sldId id="313" r:id="rId35"/>
    <p:sldId id="315" r:id="rId36"/>
    <p:sldId id="314" r:id="rId37"/>
    <p:sldId id="299" r:id="rId38"/>
    <p:sldId id="258" r:id="rId39"/>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635"/>
    <a:srgbClr val="FFFFFF"/>
    <a:srgbClr val="F9F9F9"/>
    <a:srgbClr val="A2DADD"/>
    <a:srgbClr val="239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2748" autoAdjust="0"/>
  </p:normalViewPr>
  <p:slideViewPr>
    <p:cSldViewPr snapToGrid="0">
      <p:cViewPr varScale="1">
        <p:scale>
          <a:sx n="114" d="100"/>
          <a:sy n="114" d="100"/>
        </p:scale>
        <p:origin x="30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95042CD-A1DC-4D69-A823-113F7682BC37}" type="datetimeFigureOut">
              <a:rPr lang="nl-BE" smtClean="0"/>
              <a:t>30/08/2017</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312BBB2-BC7F-4EC3-998C-C091754029EC}" type="slidenum">
              <a:rPr lang="nl-BE" smtClean="0"/>
              <a:t>‹nr.›</a:t>
            </a:fld>
            <a:endParaRPr lang="nl-BE"/>
          </a:p>
        </p:txBody>
      </p:sp>
    </p:spTree>
    <p:extLst>
      <p:ext uri="{BB962C8B-B14F-4D97-AF65-F5344CB8AC3E}">
        <p14:creationId xmlns:p14="http://schemas.microsoft.com/office/powerpoint/2010/main" val="2817369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1</a:t>
            </a:fld>
            <a:endParaRPr lang="nl-BE"/>
          </a:p>
        </p:txBody>
      </p:sp>
    </p:spTree>
    <p:extLst>
      <p:ext uri="{BB962C8B-B14F-4D97-AF65-F5344CB8AC3E}">
        <p14:creationId xmlns:p14="http://schemas.microsoft.com/office/powerpoint/2010/main" val="3074754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10</a:t>
            </a:fld>
            <a:endParaRPr lang="nl-BE"/>
          </a:p>
        </p:txBody>
      </p:sp>
    </p:spTree>
    <p:extLst>
      <p:ext uri="{BB962C8B-B14F-4D97-AF65-F5344CB8AC3E}">
        <p14:creationId xmlns:p14="http://schemas.microsoft.com/office/powerpoint/2010/main" val="2170519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11</a:t>
            </a:fld>
            <a:endParaRPr lang="nl-BE"/>
          </a:p>
        </p:txBody>
      </p:sp>
    </p:spTree>
    <p:extLst>
      <p:ext uri="{BB962C8B-B14F-4D97-AF65-F5344CB8AC3E}">
        <p14:creationId xmlns:p14="http://schemas.microsoft.com/office/powerpoint/2010/main" val="161461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12</a:t>
            </a:fld>
            <a:endParaRPr lang="nl-BE"/>
          </a:p>
        </p:txBody>
      </p:sp>
    </p:spTree>
    <p:extLst>
      <p:ext uri="{BB962C8B-B14F-4D97-AF65-F5344CB8AC3E}">
        <p14:creationId xmlns:p14="http://schemas.microsoft.com/office/powerpoint/2010/main" val="3365299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13</a:t>
            </a:fld>
            <a:endParaRPr lang="nl-BE"/>
          </a:p>
        </p:txBody>
      </p:sp>
    </p:spTree>
    <p:extLst>
      <p:ext uri="{BB962C8B-B14F-4D97-AF65-F5344CB8AC3E}">
        <p14:creationId xmlns:p14="http://schemas.microsoft.com/office/powerpoint/2010/main" val="1059084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14</a:t>
            </a:fld>
            <a:endParaRPr lang="nl-BE"/>
          </a:p>
        </p:txBody>
      </p:sp>
    </p:spTree>
    <p:extLst>
      <p:ext uri="{BB962C8B-B14F-4D97-AF65-F5344CB8AC3E}">
        <p14:creationId xmlns:p14="http://schemas.microsoft.com/office/powerpoint/2010/main" val="1214079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15</a:t>
            </a:fld>
            <a:endParaRPr lang="nl-BE"/>
          </a:p>
        </p:txBody>
      </p:sp>
    </p:spTree>
    <p:extLst>
      <p:ext uri="{BB962C8B-B14F-4D97-AF65-F5344CB8AC3E}">
        <p14:creationId xmlns:p14="http://schemas.microsoft.com/office/powerpoint/2010/main" val="3706552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Chongqing</a:t>
            </a:r>
            <a:r>
              <a:rPr lang="nl-BE" dirty="0"/>
              <a:t> International </a:t>
            </a:r>
            <a:r>
              <a:rPr lang="nl-BE" dirty="0" err="1"/>
              <a:t>Intermodal</a:t>
            </a:r>
            <a:r>
              <a:rPr lang="nl-BE" dirty="0"/>
              <a:t> terminal:</a:t>
            </a:r>
          </a:p>
          <a:p>
            <a:pPr marL="171450" indent="-171450">
              <a:buFont typeface="Arial" panose="020B0604020202020204" pitchFamily="34" charset="0"/>
              <a:buChar char="•"/>
            </a:pPr>
            <a:r>
              <a:rPr lang="nl-BE" dirty="0"/>
              <a:t>Zicht op de vrije handelszone van CQ</a:t>
            </a:r>
          </a:p>
          <a:p>
            <a:pPr marL="171450" indent="-171450">
              <a:buFont typeface="Arial" panose="020B0604020202020204" pitchFamily="34" charset="0"/>
              <a:buChar char="•"/>
            </a:pPr>
            <a:r>
              <a:rPr lang="nl-BE" dirty="0"/>
              <a:t>Presentatie op deze FTZ door de directeur van het internationaal departement</a:t>
            </a:r>
          </a:p>
          <a:p>
            <a:pPr marL="171450" indent="-171450">
              <a:buFont typeface="Arial" panose="020B0604020202020204" pitchFamily="34" charset="0"/>
              <a:buChar char="•"/>
            </a:pPr>
            <a:r>
              <a:rPr lang="nl-BE" dirty="0"/>
              <a:t>Totale investering was 60mio euro</a:t>
            </a:r>
          </a:p>
          <a:p>
            <a:pPr marL="171450" indent="-171450">
              <a:buFont typeface="Arial" panose="020B0604020202020204" pitchFamily="34" charset="0"/>
              <a:buChar char="•"/>
            </a:pPr>
            <a:r>
              <a:rPr lang="nl-BE" dirty="0"/>
              <a:t>60 ha groot en afgerond in 2009</a:t>
            </a:r>
          </a:p>
          <a:p>
            <a:pPr marL="171450" indent="-171450">
              <a:buFont typeface="Arial" panose="020B0604020202020204" pitchFamily="34" charset="0"/>
              <a:buChar char="•"/>
            </a:pPr>
            <a:r>
              <a:rPr lang="nl-BE" dirty="0"/>
              <a:t>Treinconnectie operationeel in 2010</a:t>
            </a:r>
          </a:p>
          <a:p>
            <a:pPr marL="171450" indent="-171450">
              <a:buFont typeface="Arial" panose="020B0604020202020204" pitchFamily="34" charset="0"/>
              <a:buChar char="•"/>
            </a:pPr>
            <a:r>
              <a:rPr lang="nl-BE" dirty="0"/>
              <a:t>418 treinen (in </a:t>
            </a:r>
            <a:r>
              <a:rPr lang="nl-BE" dirty="0" err="1"/>
              <a:t>and</a:t>
            </a:r>
            <a:r>
              <a:rPr lang="nl-BE" dirty="0"/>
              <a:t> </a:t>
            </a:r>
            <a:r>
              <a:rPr lang="nl-BE" dirty="0" err="1"/>
              <a:t>outbound</a:t>
            </a:r>
            <a:r>
              <a:rPr lang="nl-BE" dirty="0"/>
              <a:t>) </a:t>
            </a:r>
          </a:p>
          <a:p>
            <a:pPr marL="171450" indent="-171450">
              <a:buFont typeface="Arial" panose="020B0604020202020204" pitchFamily="34" charset="0"/>
              <a:buChar char="•"/>
            </a:pPr>
            <a:r>
              <a:rPr lang="nl-BE" dirty="0"/>
              <a:t>Partners zijn Duisburg, Russia rail, </a:t>
            </a:r>
            <a:r>
              <a:rPr lang="nl-BE" dirty="0" err="1"/>
              <a:t>Kazahstan</a:t>
            </a:r>
            <a:r>
              <a:rPr lang="nl-BE" dirty="0"/>
              <a:t> rail, China rail en CQ overheid</a:t>
            </a:r>
          </a:p>
          <a:p>
            <a:pPr marL="0" indent="0">
              <a:buFont typeface="Arial" panose="020B0604020202020204" pitchFamily="34" charset="0"/>
              <a:buNone/>
            </a:pPr>
            <a:endParaRPr lang="nl-BE" dirty="0"/>
          </a:p>
          <a:p>
            <a:pPr marL="0" indent="0">
              <a:buFont typeface="Arial" panose="020B0604020202020204" pitchFamily="34" charset="0"/>
              <a:buNone/>
            </a:pPr>
            <a:r>
              <a:rPr lang="nl-BE" dirty="0" err="1"/>
              <a:t>Xiyong</a:t>
            </a:r>
            <a:r>
              <a:rPr lang="nl-BE" dirty="0"/>
              <a:t> </a:t>
            </a:r>
            <a:r>
              <a:rPr lang="nl-BE" dirty="0" err="1"/>
              <a:t>Comprensive</a:t>
            </a:r>
            <a:r>
              <a:rPr lang="nl-BE" dirty="0"/>
              <a:t> </a:t>
            </a:r>
            <a:r>
              <a:rPr lang="nl-BE" dirty="0" err="1"/>
              <a:t>Logistic</a:t>
            </a:r>
            <a:r>
              <a:rPr lang="nl-BE" dirty="0"/>
              <a:t> park:</a:t>
            </a:r>
          </a:p>
          <a:p>
            <a:pPr marL="171450" indent="-171450">
              <a:buFont typeface="Arial" panose="020B0604020202020204" pitchFamily="34" charset="0"/>
              <a:buChar char="•"/>
            </a:pPr>
            <a:r>
              <a:rPr lang="nl-BE" dirty="0"/>
              <a:t>Bezoek aan douane depots van Chinese bedrijven zoals </a:t>
            </a:r>
            <a:r>
              <a:rPr lang="nl-BE" dirty="0" err="1"/>
              <a:t>Alibaba</a:t>
            </a:r>
            <a:endParaRPr lang="nl-BE" dirty="0"/>
          </a:p>
          <a:p>
            <a:pPr marL="0" indent="0">
              <a:buFont typeface="Arial" panose="020B0604020202020204" pitchFamily="34" charset="0"/>
              <a:buNone/>
            </a:pPr>
            <a:endParaRPr lang="nl-BE" dirty="0"/>
          </a:p>
          <a:p>
            <a:pPr marL="0" indent="0">
              <a:buFont typeface="Arial" panose="020B0604020202020204" pitchFamily="34" charset="0"/>
              <a:buNone/>
            </a:pPr>
            <a:r>
              <a:rPr lang="nl-BE" dirty="0"/>
              <a:t>Euro Brand Center:</a:t>
            </a:r>
          </a:p>
          <a:p>
            <a:pPr marL="171450" indent="-171450">
              <a:buFont typeface="Arial" panose="020B0604020202020204" pitchFamily="34" charset="0"/>
              <a:buChar char="•"/>
            </a:pPr>
            <a:r>
              <a:rPr lang="nl-BE" dirty="0"/>
              <a:t>Presentatie door de General Manager en rondleiding</a:t>
            </a:r>
          </a:p>
          <a:p>
            <a:pPr marL="171450" indent="-171450">
              <a:buFont typeface="Arial" panose="020B0604020202020204" pitchFamily="34" charset="0"/>
              <a:buChar char="•"/>
            </a:pPr>
            <a:r>
              <a:rPr lang="nl-BE" dirty="0"/>
              <a:t>Winkelcentrum van 73000 m²</a:t>
            </a:r>
          </a:p>
          <a:p>
            <a:pPr marL="171450" indent="-171450">
              <a:buFont typeface="Arial" panose="020B0604020202020204" pitchFamily="34" charset="0"/>
              <a:buChar char="•"/>
            </a:pPr>
            <a:r>
              <a:rPr lang="nl-BE" sz="1200" dirty="0"/>
              <a:t>enkel Europese producten worden hier aangeboden</a:t>
            </a:r>
          </a:p>
          <a:p>
            <a:pPr marL="171450" indent="-171450">
              <a:buFont typeface="Arial" panose="020B0604020202020204" pitchFamily="34" charset="0"/>
              <a:buChar char="•"/>
            </a:pPr>
            <a:r>
              <a:rPr lang="nl-BE" sz="1200" dirty="0"/>
              <a:t>Eigen e-commerceplatform. </a:t>
            </a:r>
          </a:p>
          <a:p>
            <a:pPr marL="171450" indent="-171450">
              <a:buFont typeface="Arial" panose="020B0604020202020204" pitchFamily="34" charset="0"/>
              <a:buChar char="•"/>
            </a:pPr>
            <a:r>
              <a:rPr lang="nl-BE" sz="1200" dirty="0"/>
              <a:t>Dit valt onder één van de 7 pilootprojecten die China heeft gelanceerd voor cross border e-commerce. </a:t>
            </a:r>
          </a:p>
          <a:p>
            <a:pPr marL="171450" indent="-171450">
              <a:buFont typeface="Arial" panose="020B0604020202020204" pitchFamily="34" charset="0"/>
              <a:buChar char="•"/>
            </a:pPr>
            <a:r>
              <a:rPr lang="nl-BE" sz="1200" dirty="0"/>
              <a:t>Via de Nieuwe Zijderoute zou de doorlooptijd slechts 2 weken zijn. Er zijn vooral opportuniteiten voor onze voedingsindustrie, zoetwaren-, verzorgings- en luxeproducten.</a:t>
            </a:r>
          </a:p>
          <a:p>
            <a:pPr marL="171450" indent="-171450">
              <a:buFont typeface="Arial" panose="020B0604020202020204" pitchFamily="34" charset="0"/>
              <a:buChar char="•"/>
            </a:pPr>
            <a:endParaRPr lang="nl-BE" sz="1200" dirty="0"/>
          </a:p>
          <a:p>
            <a:pPr marL="0" indent="0">
              <a:buFont typeface="Arial" panose="020B0604020202020204" pitchFamily="34" charset="0"/>
              <a:buNone/>
            </a:pPr>
            <a:r>
              <a:rPr lang="nl-BE" sz="1200" dirty="0" err="1"/>
              <a:t>Xiyong</a:t>
            </a:r>
            <a:r>
              <a:rPr lang="nl-BE" sz="1200" dirty="0"/>
              <a:t> Comprehensive </a:t>
            </a:r>
            <a:r>
              <a:rPr lang="nl-BE" sz="1200" dirty="0" err="1"/>
              <a:t>Bonded</a:t>
            </a:r>
            <a:r>
              <a:rPr lang="nl-BE" sz="1200" dirty="0"/>
              <a:t> Zone</a:t>
            </a:r>
          </a:p>
          <a:p>
            <a:pPr marL="171450" indent="-171450">
              <a:buFont typeface="Arial" panose="020B0604020202020204" pitchFamily="34" charset="0"/>
              <a:buChar char="•"/>
            </a:pPr>
            <a:r>
              <a:rPr lang="nl-BE" sz="1200" dirty="0"/>
              <a:t>Opgericht in feb 2010</a:t>
            </a:r>
          </a:p>
          <a:p>
            <a:pPr marL="171450" indent="-171450">
              <a:buFont typeface="Arial" panose="020B0604020202020204" pitchFamily="34" charset="0"/>
              <a:buChar char="•"/>
            </a:pPr>
            <a:r>
              <a:rPr lang="nl-BE" sz="1200" dirty="0"/>
              <a:t>Ca. 10,3 km² </a:t>
            </a:r>
          </a:p>
          <a:p>
            <a:pPr marL="171450" indent="-171450">
              <a:buFont typeface="Arial" panose="020B0604020202020204" pitchFamily="34" charset="0"/>
              <a:buChar char="•"/>
            </a:pPr>
            <a:r>
              <a:rPr lang="nl-BE" sz="1200" dirty="0"/>
              <a:t>538 bedrijven</a:t>
            </a:r>
          </a:p>
          <a:p>
            <a:pPr marL="171450" indent="-171450">
              <a:buFont typeface="Arial" panose="020B0604020202020204" pitchFamily="34" charset="0"/>
              <a:buChar char="•"/>
            </a:pPr>
            <a:r>
              <a:rPr lang="nl-BE" sz="1200" dirty="0"/>
              <a:t>16,5 miljard omzet</a:t>
            </a:r>
          </a:p>
          <a:p>
            <a:pPr marL="171450" indent="-171450">
              <a:buFont typeface="Arial" panose="020B0604020202020204" pitchFamily="34" charset="0"/>
              <a:buChar char="•"/>
            </a:pPr>
            <a:r>
              <a:rPr lang="nl-BE" sz="1200" dirty="0"/>
              <a:t>Vooral IT producten</a:t>
            </a:r>
          </a:p>
          <a:p>
            <a:pPr marL="171450" indent="-171450">
              <a:buFont typeface="Arial" panose="020B0604020202020204" pitchFamily="34" charset="0"/>
              <a:buChar char="•"/>
            </a:pPr>
            <a:r>
              <a:rPr lang="nl-BE" sz="1200" dirty="0"/>
              <a:t>Export/import volume zou 19,6 miljard zijn</a:t>
            </a:r>
          </a:p>
          <a:p>
            <a:pPr marL="0" indent="0">
              <a:buFont typeface="Arial" panose="020B0604020202020204" pitchFamily="34" charset="0"/>
              <a:buNone/>
            </a:pPr>
            <a:endParaRPr lang="nl-BE" sz="1200" dirty="0"/>
          </a:p>
          <a:p>
            <a:pPr marL="0" indent="0">
              <a:buFont typeface="Arial" panose="020B0604020202020204" pitchFamily="34" charset="0"/>
              <a:buNone/>
            </a:pPr>
            <a:r>
              <a:rPr lang="nl-BE" sz="1200" dirty="0"/>
              <a:t>B2B meetings daar ter plaatse gedurende 3u</a:t>
            </a:r>
          </a:p>
          <a:p>
            <a:pPr marL="0" indent="0">
              <a:buFont typeface="Arial" panose="020B0604020202020204" pitchFamily="34" charset="0"/>
              <a:buNone/>
            </a:pPr>
            <a:endParaRPr lang="nl-BE" sz="1200" dirty="0"/>
          </a:p>
          <a:p>
            <a:pPr marL="171450" indent="-171450">
              <a:buFont typeface="Arial" panose="020B0604020202020204" pitchFamily="34" charset="0"/>
              <a:buChar char="•"/>
            </a:pPr>
            <a:endParaRPr lang="nl-BE" dirty="0"/>
          </a:p>
          <a:p>
            <a:pPr marL="171450" indent="-171450">
              <a:buFont typeface="Arial" panose="020B0604020202020204" pitchFamily="34" charset="0"/>
              <a:buChar char="•"/>
            </a:pPr>
            <a:endParaRPr lang="nl-BE" dirty="0"/>
          </a:p>
          <a:p>
            <a:pPr marL="0" indent="0">
              <a:buFont typeface="Arial" panose="020B0604020202020204" pitchFamily="34" charset="0"/>
              <a:buNone/>
            </a:pPr>
            <a:endParaRPr lang="nl-BE" dirty="0"/>
          </a:p>
          <a:p>
            <a:pPr marL="171450" indent="-171450">
              <a:buFont typeface="Arial" panose="020B0604020202020204" pitchFamily="34" charset="0"/>
              <a:buChar char="•"/>
            </a:pPr>
            <a:endParaRPr lang="nl-BE" dirty="0"/>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16</a:t>
            </a:fld>
            <a:endParaRPr lang="nl-BE"/>
          </a:p>
        </p:txBody>
      </p:sp>
    </p:spTree>
    <p:extLst>
      <p:ext uri="{BB962C8B-B14F-4D97-AF65-F5344CB8AC3E}">
        <p14:creationId xmlns:p14="http://schemas.microsoft.com/office/powerpoint/2010/main" val="3908172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17</a:t>
            </a:fld>
            <a:endParaRPr lang="nl-BE"/>
          </a:p>
        </p:txBody>
      </p:sp>
    </p:spTree>
    <p:extLst>
      <p:ext uri="{BB962C8B-B14F-4D97-AF65-F5344CB8AC3E}">
        <p14:creationId xmlns:p14="http://schemas.microsoft.com/office/powerpoint/2010/main" val="3500682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Seminarie:</a:t>
            </a:r>
          </a:p>
          <a:p>
            <a:pPr marL="171450" indent="-171450">
              <a:buFont typeface="Arial" panose="020B0604020202020204" pitchFamily="34" charset="0"/>
              <a:buChar char="•"/>
            </a:pPr>
            <a:r>
              <a:rPr lang="nl-BE" dirty="0"/>
              <a:t>Presentatie van de </a:t>
            </a:r>
            <a:r>
              <a:rPr lang="nl-BE" dirty="0" err="1"/>
              <a:t>Deputy</a:t>
            </a:r>
            <a:r>
              <a:rPr lang="nl-BE" dirty="0"/>
              <a:t> director General van de </a:t>
            </a:r>
            <a:r>
              <a:rPr lang="nl-BE" dirty="0" err="1"/>
              <a:t>Chongqing</a:t>
            </a:r>
            <a:r>
              <a:rPr lang="nl-BE" dirty="0"/>
              <a:t> </a:t>
            </a:r>
            <a:r>
              <a:rPr lang="nl-BE" dirty="0" err="1"/>
              <a:t>commission</a:t>
            </a:r>
            <a:r>
              <a:rPr lang="nl-BE" dirty="0"/>
              <a:t> of commerce over de macro economische situatie van CQ en de lokale economie en de toekomstplannen van de stad</a:t>
            </a:r>
          </a:p>
          <a:p>
            <a:pPr marL="171450" indent="-171450">
              <a:buFont typeface="Arial" panose="020B0604020202020204" pitchFamily="34" charset="0"/>
              <a:buChar char="•"/>
            </a:pPr>
            <a:r>
              <a:rPr lang="nl-BE" dirty="0"/>
              <a:t>Gevolgd door een presentatie van een advocatenkantoor over hoe een bedrijf opzetten in China</a:t>
            </a:r>
          </a:p>
          <a:p>
            <a:pPr marL="171450" indent="-171450">
              <a:buFont typeface="Arial" panose="020B0604020202020204" pitchFamily="34" charset="0"/>
              <a:buChar char="•"/>
            </a:pPr>
            <a:r>
              <a:rPr lang="nl-BE" dirty="0"/>
              <a:t>Gevolgd door een presentatie over Cross border e-commerce en IPR bescherming binnen de Chinese douane</a:t>
            </a:r>
          </a:p>
          <a:p>
            <a:pPr marL="171450" indent="-171450">
              <a:buFont typeface="Arial" panose="020B0604020202020204" pitchFamily="34" charset="0"/>
              <a:buChar char="•"/>
            </a:pPr>
            <a:r>
              <a:rPr lang="nl-BE" dirty="0"/>
              <a:t>Gevolgd door een presentatie over hoe je je business kan doen groeien in China door Sven Agten, auteur en CEO die al meer dan 10 jaar woont en werkt in China voor een Duits bedrijf</a:t>
            </a:r>
          </a:p>
          <a:p>
            <a:pPr marL="171450" indent="-171450">
              <a:buFont typeface="Arial" panose="020B0604020202020204" pitchFamily="34" charset="0"/>
              <a:buChar char="•"/>
            </a:pPr>
            <a:r>
              <a:rPr lang="nl-BE" dirty="0"/>
              <a:t>Gevolgd door een getuigenis van een Belg die het bedrijf </a:t>
            </a:r>
            <a:r>
              <a:rPr lang="nl-BE" dirty="0" err="1"/>
              <a:t>Zapptax</a:t>
            </a:r>
            <a:r>
              <a:rPr lang="nl-BE" dirty="0"/>
              <a:t> heeft gestart in </a:t>
            </a:r>
            <a:r>
              <a:rPr lang="nl-BE" dirty="0" err="1"/>
              <a:t>Chongqing</a:t>
            </a:r>
            <a:r>
              <a:rPr lang="nl-BE" dirty="0"/>
              <a:t>: taks free shoppen op je gsm</a:t>
            </a:r>
          </a:p>
          <a:p>
            <a:pPr marL="0" indent="0">
              <a:buFont typeface="Arial" panose="020B0604020202020204" pitchFamily="34" charset="0"/>
              <a:buNone/>
            </a:pPr>
            <a:endParaRPr lang="nl-BE" dirty="0"/>
          </a:p>
          <a:p>
            <a:pPr marL="0" indent="0">
              <a:buFont typeface="Arial" panose="020B0604020202020204" pitchFamily="34" charset="0"/>
              <a:buNone/>
            </a:pPr>
            <a:r>
              <a:rPr lang="nl-BE" dirty="0"/>
              <a:t>B2B / Netwerking uurtje</a:t>
            </a:r>
          </a:p>
          <a:p>
            <a:pPr marL="171450" indent="-171450">
              <a:buFont typeface="Arial" panose="020B0604020202020204" pitchFamily="34" charset="0"/>
              <a:buChar char="•"/>
            </a:pPr>
            <a:r>
              <a:rPr lang="nl-BE" dirty="0"/>
              <a:t>CCPIT (</a:t>
            </a:r>
            <a:r>
              <a:rPr lang="en-US" dirty="0"/>
              <a:t>China Council for the Promotion of International Trade) </a:t>
            </a:r>
            <a:r>
              <a:rPr lang="nl-BE" dirty="0"/>
              <a:t> en andere officials worden uitgenodigd</a:t>
            </a:r>
          </a:p>
          <a:p>
            <a:pPr marL="171450" indent="-171450">
              <a:buFont typeface="Arial" panose="020B0604020202020204" pitchFamily="34" charset="0"/>
              <a:buChar char="•"/>
            </a:pPr>
            <a:r>
              <a:rPr lang="nl-BE" dirty="0"/>
              <a:t>B2B afspraken </a:t>
            </a:r>
          </a:p>
          <a:p>
            <a:pPr marL="171450" indent="-171450">
              <a:buFont typeface="Arial" panose="020B0604020202020204" pitchFamily="34" charset="0"/>
              <a:buChar char="•"/>
            </a:pPr>
            <a:endParaRPr lang="nl-BE" dirty="0"/>
          </a:p>
          <a:p>
            <a:pPr marL="0" indent="0">
              <a:buFont typeface="Arial" panose="020B0604020202020204" pitchFamily="34" charset="0"/>
              <a:buNone/>
            </a:pPr>
            <a:r>
              <a:rPr lang="nl-BE" dirty="0" err="1"/>
              <a:t>Science</a:t>
            </a:r>
            <a:r>
              <a:rPr lang="nl-BE" dirty="0"/>
              <a:t> &amp; Technology Park</a:t>
            </a:r>
          </a:p>
          <a:p>
            <a:pPr marL="171450" indent="-171450">
              <a:buFont typeface="Arial" panose="020B0604020202020204" pitchFamily="34" charset="0"/>
              <a:buChar char="•"/>
            </a:pPr>
            <a:r>
              <a:rPr lang="nl-BE" dirty="0"/>
              <a:t>Service Trade Industrial Park met cluster van bedrijven actief in de cross border e-commerce</a:t>
            </a:r>
          </a:p>
          <a:p>
            <a:pPr marL="171450" indent="-171450">
              <a:buFont typeface="Arial" panose="020B0604020202020204" pitchFamily="34" charset="0"/>
              <a:buChar char="•"/>
            </a:pPr>
            <a:r>
              <a:rPr lang="nl-BE" dirty="0"/>
              <a:t>Bezoek daar aan </a:t>
            </a:r>
            <a:r>
              <a:rPr lang="nl-BE" dirty="0" err="1"/>
              <a:t>Zhubajie</a:t>
            </a:r>
            <a:r>
              <a:rPr lang="nl-BE" dirty="0"/>
              <a:t>: een dienstenplatform gesticht in 2006, incubator voor start ups in de digitale wereld, gekend onder de naam Witmart.com en hebben kantoren in Houston en Toronto</a:t>
            </a:r>
          </a:p>
          <a:p>
            <a:pPr marL="0" indent="0">
              <a:buFont typeface="Arial" panose="020B0604020202020204" pitchFamily="34" charset="0"/>
              <a:buNone/>
            </a:pPr>
            <a:endParaRPr lang="nl-BE" dirty="0"/>
          </a:p>
          <a:p>
            <a:pPr marL="0" indent="0">
              <a:buFont typeface="Arial" panose="020B0604020202020204" pitchFamily="34" charset="0"/>
              <a:buNone/>
            </a:pPr>
            <a:r>
              <a:rPr lang="nl-BE" dirty="0" err="1"/>
              <a:t>Chongqing</a:t>
            </a:r>
            <a:r>
              <a:rPr lang="nl-BE" dirty="0"/>
              <a:t> </a:t>
            </a:r>
            <a:r>
              <a:rPr lang="nl-BE" dirty="0" err="1"/>
              <a:t>Haizhuang</a:t>
            </a:r>
            <a:r>
              <a:rPr lang="nl-BE" dirty="0"/>
              <a:t> Wind Power Equipment:</a:t>
            </a:r>
          </a:p>
          <a:p>
            <a:pPr marL="171450" indent="-171450">
              <a:buFont typeface="Arial" panose="020B0604020202020204" pitchFamily="34" charset="0"/>
              <a:buChar char="•"/>
            </a:pPr>
            <a:r>
              <a:rPr lang="nl-BE" dirty="0"/>
              <a:t>Presentatie over het bedrijf door de marketing manager</a:t>
            </a:r>
          </a:p>
          <a:p>
            <a:pPr marL="171450" indent="-171450">
              <a:buFont typeface="Arial" panose="020B0604020202020204" pitchFamily="34" charset="0"/>
              <a:buChar char="•"/>
            </a:pPr>
            <a:r>
              <a:rPr lang="nl-BE" dirty="0"/>
              <a:t>Staatsbedrijf opgericht in 2004</a:t>
            </a:r>
          </a:p>
          <a:p>
            <a:pPr marL="171450" indent="-171450">
              <a:buFont typeface="Arial" panose="020B0604020202020204" pitchFamily="34" charset="0"/>
              <a:buChar char="•"/>
            </a:pPr>
            <a:r>
              <a:rPr lang="nl-BE" dirty="0"/>
              <a:t>1,43 miljard kapitaal</a:t>
            </a:r>
          </a:p>
          <a:p>
            <a:pPr marL="171450" indent="-171450">
              <a:buFont typeface="Arial" panose="020B0604020202020204" pitchFamily="34" charset="0"/>
              <a:buChar char="•"/>
            </a:pPr>
            <a:r>
              <a:rPr lang="nl-BE" dirty="0"/>
              <a:t>Behoort tot de China </a:t>
            </a:r>
            <a:r>
              <a:rPr lang="nl-BE" dirty="0" err="1"/>
              <a:t>Shipbuilding</a:t>
            </a:r>
            <a:r>
              <a:rPr lang="nl-BE" dirty="0"/>
              <a:t> </a:t>
            </a:r>
            <a:r>
              <a:rPr lang="nl-BE" dirty="0" err="1"/>
              <a:t>Industry</a:t>
            </a:r>
            <a:r>
              <a:rPr lang="nl-BE" dirty="0"/>
              <a:t> Corporation</a:t>
            </a:r>
          </a:p>
          <a:p>
            <a:pPr marL="171450" indent="-171450">
              <a:buFont typeface="Arial" panose="020B0604020202020204" pitchFamily="34" charset="0"/>
              <a:buChar char="•"/>
            </a:pPr>
            <a:r>
              <a:rPr lang="nl-BE" dirty="0"/>
              <a:t>1 van de voornaamste bouwers van windkrachtsystemen </a:t>
            </a:r>
          </a:p>
          <a:p>
            <a:pPr marL="171450" indent="-171450">
              <a:buFont typeface="Arial" panose="020B0604020202020204" pitchFamily="34" charset="0"/>
              <a:buChar char="•"/>
            </a:pPr>
            <a:r>
              <a:rPr lang="nl-BE" dirty="0"/>
              <a:t>In de top 5 van de windmolen fabrikanten van China</a:t>
            </a:r>
          </a:p>
          <a:p>
            <a:pPr marL="171450" indent="-171450">
              <a:buFont typeface="Arial" panose="020B0604020202020204" pitchFamily="34" charset="0"/>
              <a:buChar char="•"/>
            </a:pPr>
            <a:r>
              <a:rPr lang="nl-BE" dirty="0"/>
              <a:t>Heeft vestiging in de VS, R&amp;D center in Denemarken</a:t>
            </a:r>
          </a:p>
          <a:p>
            <a:pPr marL="171450" indent="-171450">
              <a:buFont typeface="Arial" panose="020B0604020202020204" pitchFamily="34" charset="0"/>
              <a:buChar char="•"/>
            </a:pPr>
            <a:r>
              <a:rPr lang="nl-BE" dirty="0"/>
              <a:t>Hebben projecten in Zweden en UK</a:t>
            </a:r>
          </a:p>
          <a:p>
            <a:pPr marL="0" indent="0">
              <a:buFont typeface="Arial" panose="020B0604020202020204" pitchFamily="34" charset="0"/>
              <a:buNone/>
            </a:pPr>
            <a:endParaRPr lang="nl-BE" dirty="0"/>
          </a:p>
          <a:p>
            <a:pPr marL="0" indent="0">
              <a:buFont typeface="Arial" panose="020B0604020202020204" pitchFamily="34" charset="0"/>
              <a:buNone/>
            </a:pPr>
            <a:endParaRPr lang="nl-BE" dirty="0"/>
          </a:p>
          <a:p>
            <a:pPr marL="0" indent="0">
              <a:buFont typeface="Arial" panose="020B0604020202020204" pitchFamily="34" charset="0"/>
              <a:buNone/>
            </a:pPr>
            <a:endParaRPr lang="nl-BE" dirty="0"/>
          </a:p>
          <a:p>
            <a:pPr marL="0" indent="0">
              <a:buFont typeface="Arial" panose="020B0604020202020204" pitchFamily="34" charset="0"/>
              <a:buNone/>
            </a:pPr>
            <a:endParaRPr lang="nl-BE" dirty="0"/>
          </a:p>
          <a:p>
            <a:pPr marL="0" indent="0">
              <a:buFont typeface="Arial" panose="020B0604020202020204" pitchFamily="34" charset="0"/>
              <a:buNone/>
            </a:pPr>
            <a:endParaRPr lang="nl-BE" dirty="0"/>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18</a:t>
            </a:fld>
            <a:endParaRPr lang="nl-BE"/>
          </a:p>
        </p:txBody>
      </p:sp>
    </p:spTree>
    <p:extLst>
      <p:ext uri="{BB962C8B-B14F-4D97-AF65-F5344CB8AC3E}">
        <p14:creationId xmlns:p14="http://schemas.microsoft.com/office/powerpoint/2010/main" val="3002925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19</a:t>
            </a:fld>
            <a:endParaRPr lang="nl-BE"/>
          </a:p>
        </p:txBody>
      </p:sp>
    </p:spTree>
    <p:extLst>
      <p:ext uri="{BB962C8B-B14F-4D97-AF65-F5344CB8AC3E}">
        <p14:creationId xmlns:p14="http://schemas.microsoft.com/office/powerpoint/2010/main" val="590598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2</a:t>
            </a:fld>
            <a:endParaRPr lang="nl-BE"/>
          </a:p>
        </p:txBody>
      </p:sp>
    </p:spTree>
    <p:extLst>
      <p:ext uri="{BB962C8B-B14F-4D97-AF65-F5344CB8AC3E}">
        <p14:creationId xmlns:p14="http://schemas.microsoft.com/office/powerpoint/2010/main" val="3000400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Shenzhen</a:t>
            </a:r>
            <a:r>
              <a:rPr lang="nl-BE" dirty="0"/>
              <a:t> Energy Environment Engineering (SEEE):</a:t>
            </a:r>
          </a:p>
          <a:p>
            <a:pPr marL="171450" indent="-171450">
              <a:buFont typeface="Arial" panose="020B0604020202020204" pitchFamily="34" charset="0"/>
              <a:buChar char="•"/>
            </a:pPr>
            <a:r>
              <a:rPr lang="nl-BE" dirty="0"/>
              <a:t>Presentaties</a:t>
            </a:r>
          </a:p>
          <a:p>
            <a:pPr marL="171450" indent="-171450">
              <a:buFont typeface="Arial" panose="020B0604020202020204" pitchFamily="34" charset="0"/>
              <a:buChar char="•"/>
            </a:pPr>
            <a:r>
              <a:rPr lang="nl-BE" dirty="0"/>
              <a:t>Bezoek aan operationele fase 2 en de werf fase 3</a:t>
            </a:r>
          </a:p>
          <a:p>
            <a:pPr marL="171450" indent="-171450">
              <a:buFont typeface="Arial" panose="020B0604020202020204" pitchFamily="34" charset="0"/>
              <a:buChar char="•"/>
            </a:pPr>
            <a:r>
              <a:rPr lang="nl-BE" dirty="0"/>
              <a:t>Keppel Seghers heeft hiervoor de technologie geleverd</a:t>
            </a:r>
          </a:p>
          <a:p>
            <a:pPr marL="171450" indent="-171450">
              <a:buFont typeface="Arial" panose="020B0604020202020204" pitchFamily="34" charset="0"/>
              <a:buChar char="•"/>
            </a:pPr>
            <a:r>
              <a:rPr lang="nl-BE" dirty="0"/>
              <a:t>Eens klaar kan per jaar 10 miljoen ton huishoudelijk afval verwerkt worden</a:t>
            </a:r>
          </a:p>
          <a:p>
            <a:pPr marL="171450" indent="-171450">
              <a:buFont typeface="Arial" panose="020B0604020202020204" pitchFamily="34" charset="0"/>
              <a:buChar char="•"/>
            </a:pPr>
            <a:r>
              <a:rPr lang="nl-BE" dirty="0"/>
              <a:t>Daaruit wordt 12,000 Megawatt uur aan energie gemaakt = energieproductie van 700,000 ton kolen per jaar maar dan een CO² reductie van 6 miljoen ton</a:t>
            </a:r>
          </a:p>
          <a:p>
            <a:pPr marL="0" indent="0">
              <a:buFont typeface="Arial" panose="020B0604020202020204" pitchFamily="34" charset="0"/>
              <a:buNone/>
            </a:pPr>
            <a:endParaRPr lang="nl-B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dirty="0"/>
              <a:t>HAX:</a:t>
            </a:r>
          </a:p>
          <a:p>
            <a:pPr marL="171450" indent="-171450">
              <a:buFont typeface="Arial" panose="020B0604020202020204" pitchFamily="34" charset="0"/>
              <a:buChar char="•"/>
            </a:pPr>
            <a:r>
              <a:rPr lang="nl-BE" dirty="0"/>
              <a:t>Meest actieve investeerder in hardware</a:t>
            </a:r>
          </a:p>
          <a:p>
            <a:pPr marL="171450" indent="-171450">
              <a:buFont typeface="Arial" panose="020B0604020202020204" pitchFamily="34" charset="0"/>
              <a:buChar char="•"/>
            </a:pPr>
            <a:r>
              <a:rPr lang="nl-BE" dirty="0"/>
              <a:t>Geeft studententeams met </a:t>
            </a:r>
            <a:r>
              <a:rPr lang="nl-BE" dirty="0" err="1"/>
              <a:t>ideeen</a:t>
            </a:r>
            <a:r>
              <a:rPr lang="nl-BE" dirty="0"/>
              <a:t> en een prototype fondsen, begeleiding, gedeelde kantoorruimte en labo-ruimte om te helpen met ontwerp en </a:t>
            </a:r>
            <a:r>
              <a:rPr lang="nl-BE" dirty="0" err="1"/>
              <a:t>sourcing</a:t>
            </a:r>
            <a:r>
              <a:rPr lang="nl-BE" dirty="0"/>
              <a:t> voor productie</a:t>
            </a:r>
          </a:p>
          <a:p>
            <a:pPr marL="171450" indent="-171450">
              <a:buFont typeface="Arial" panose="020B0604020202020204" pitchFamily="34" charset="0"/>
              <a:buChar char="•"/>
            </a:pPr>
            <a:r>
              <a:rPr lang="nl-BE" dirty="0"/>
              <a:t>Indrukwekkend bezoek aan dynamische werkplek</a:t>
            </a:r>
          </a:p>
          <a:p>
            <a:pPr marL="171450" indent="-171450">
              <a:buFont typeface="Arial" panose="020B0604020202020204" pitchFamily="34" charset="0"/>
              <a:buChar char="•"/>
            </a:pPr>
            <a:r>
              <a:rPr lang="nl-BE" dirty="0"/>
              <a:t>Daarna wandeling door de </a:t>
            </a:r>
            <a:r>
              <a:rPr lang="nl-BE" dirty="0" err="1"/>
              <a:t>electronica</a:t>
            </a:r>
            <a:r>
              <a:rPr lang="nl-BE" dirty="0"/>
              <a:t> markt </a:t>
            </a:r>
            <a:r>
              <a:rPr lang="nl-BE" dirty="0" err="1"/>
              <a:t>Huaqiangbei</a:t>
            </a:r>
            <a:endParaRPr lang="nl-BE" dirty="0"/>
          </a:p>
          <a:p>
            <a:pPr marL="171450" indent="-171450">
              <a:buFont typeface="Arial" panose="020B0604020202020204" pitchFamily="34" charset="0"/>
              <a:buChar char="•"/>
            </a:pPr>
            <a:endParaRPr lang="nl-BE" dirty="0"/>
          </a:p>
          <a:p>
            <a:pPr marL="0" indent="0">
              <a:buFont typeface="Arial" panose="020B0604020202020204" pitchFamily="34" charset="0"/>
              <a:buNone/>
            </a:pPr>
            <a:r>
              <a:rPr lang="nl-BE" dirty="0"/>
              <a:t>Persconferentie enkel voor de officiële delegatie </a:t>
            </a:r>
          </a:p>
          <a:p>
            <a:pPr marL="0" indent="0">
              <a:buFont typeface="Arial" panose="020B0604020202020204" pitchFamily="34" charset="0"/>
              <a:buNone/>
            </a:pPr>
            <a:r>
              <a:rPr lang="nl-BE" dirty="0"/>
              <a:t>Diner aangeboden door de Consul Generaal</a:t>
            </a:r>
          </a:p>
          <a:p>
            <a:pPr marL="171450" indent="-171450">
              <a:buFont typeface="Arial" panose="020B0604020202020204" pitchFamily="34" charset="0"/>
              <a:buChar char="•"/>
            </a:pPr>
            <a:endParaRPr lang="nl-BE" dirty="0"/>
          </a:p>
          <a:p>
            <a:pPr marL="0" indent="0">
              <a:buFont typeface="Arial" panose="020B0604020202020204" pitchFamily="34" charset="0"/>
              <a:buNone/>
            </a:pPr>
            <a:endParaRPr lang="nl-BE" dirty="0"/>
          </a:p>
          <a:p>
            <a:pPr marL="0" indent="0">
              <a:buFont typeface="Arial" panose="020B0604020202020204" pitchFamily="34" charset="0"/>
              <a:buNone/>
            </a:pPr>
            <a:endParaRPr lang="nl-BE" dirty="0"/>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20</a:t>
            </a:fld>
            <a:endParaRPr lang="nl-BE"/>
          </a:p>
        </p:txBody>
      </p:sp>
    </p:spTree>
    <p:extLst>
      <p:ext uri="{BB962C8B-B14F-4D97-AF65-F5344CB8AC3E}">
        <p14:creationId xmlns:p14="http://schemas.microsoft.com/office/powerpoint/2010/main" val="1070385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21</a:t>
            </a:fld>
            <a:endParaRPr lang="nl-BE"/>
          </a:p>
        </p:txBody>
      </p:sp>
    </p:spTree>
    <p:extLst>
      <p:ext uri="{BB962C8B-B14F-4D97-AF65-F5344CB8AC3E}">
        <p14:creationId xmlns:p14="http://schemas.microsoft.com/office/powerpoint/2010/main" val="575117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ZTE:</a:t>
            </a:r>
          </a:p>
          <a:p>
            <a:pPr marL="171450" indent="-171450">
              <a:buFont typeface="Arial" panose="020B0604020202020204" pitchFamily="34" charset="0"/>
              <a:buChar char="•"/>
            </a:pPr>
            <a:r>
              <a:rPr lang="nl-BE" altLang="es-ES" sz="1200" dirty="0">
                <a:solidFill>
                  <a:schemeClr val="tx1"/>
                </a:solidFill>
                <a:latin typeface="+mn-lt"/>
                <a:ea typeface="+mn-ea"/>
              </a:rPr>
              <a:t>Chinese multinational gespecialiseerd in telecommunicatieapparatuur</a:t>
            </a:r>
          </a:p>
          <a:p>
            <a:pPr marL="171450" indent="-171450">
              <a:buFont typeface="Arial" panose="020B0604020202020204" pitchFamily="34" charset="0"/>
              <a:buChar char="•"/>
            </a:pPr>
            <a:r>
              <a:rPr lang="nl-BE" altLang="es-ES" sz="1200" dirty="0">
                <a:solidFill>
                  <a:schemeClr val="tx1"/>
                </a:solidFill>
                <a:latin typeface="+mn-lt"/>
                <a:ea typeface="+mn-ea"/>
              </a:rPr>
              <a:t>actief in drie business units: carrier </a:t>
            </a:r>
            <a:r>
              <a:rPr lang="nl-BE" altLang="es-ES" sz="1200" dirty="0" err="1">
                <a:solidFill>
                  <a:schemeClr val="tx1"/>
                </a:solidFill>
                <a:latin typeface="+mn-lt"/>
                <a:ea typeface="+mn-ea"/>
              </a:rPr>
              <a:t>networks</a:t>
            </a:r>
            <a:r>
              <a:rPr lang="nl-BE" altLang="es-ES" sz="1200" dirty="0">
                <a:solidFill>
                  <a:schemeClr val="tx1"/>
                </a:solidFill>
                <a:latin typeface="+mn-lt"/>
                <a:ea typeface="+mn-ea"/>
              </a:rPr>
              <a:t> (54%), terminals (29%) en telecommunicatie (17%)</a:t>
            </a:r>
            <a:endParaRPr lang="en-US" altLang="es-ES" dirty="0">
              <a:ea typeface="+mn-ea"/>
            </a:endParaRPr>
          </a:p>
          <a:p>
            <a:pPr marL="171450" indent="-171450">
              <a:buFont typeface="Arial" panose="020B0604020202020204" pitchFamily="34" charset="0"/>
              <a:buChar char="•"/>
            </a:pPr>
            <a:r>
              <a:rPr lang="nl-BE" altLang="es-ES" sz="1200" dirty="0">
                <a:solidFill>
                  <a:schemeClr val="tx1"/>
                </a:solidFill>
                <a:latin typeface="+mn-lt"/>
                <a:ea typeface="+mn-ea"/>
              </a:rPr>
              <a:t>kernproducten zijn draadloos, uitwisseling, toegang, optische transmissie en data telecommunicatie apparatuur; gsm en telecommunicatie software</a:t>
            </a:r>
          </a:p>
          <a:p>
            <a:pPr marL="171450" indent="-171450">
              <a:buFont typeface="Arial" panose="020B0604020202020204" pitchFamily="34" charset="0"/>
              <a:buChar char="•"/>
            </a:pPr>
            <a:r>
              <a:rPr lang="nl-BE" altLang="es-ES" sz="1200" dirty="0">
                <a:solidFill>
                  <a:schemeClr val="tx1"/>
                </a:solidFill>
                <a:latin typeface="+mn-lt"/>
                <a:ea typeface="+mn-ea"/>
              </a:rPr>
              <a:t>ook producten die diensten leveren met toegevoegde waarde, zoals video op aanvraag en streaming media</a:t>
            </a:r>
          </a:p>
          <a:p>
            <a:pPr marL="171450" indent="-171450">
              <a:buFont typeface="Arial" panose="020B0604020202020204" pitchFamily="34" charset="0"/>
              <a:buChar char="•"/>
            </a:pPr>
            <a:r>
              <a:rPr lang="nl-BE" altLang="es-ES" sz="1200" dirty="0">
                <a:solidFill>
                  <a:schemeClr val="tx1"/>
                </a:solidFill>
                <a:latin typeface="+mn-lt"/>
                <a:ea typeface="+mn-ea"/>
              </a:rPr>
              <a:t>voornamelijk producten onder eigen naam maar het is ook een OEM (</a:t>
            </a:r>
            <a:r>
              <a:rPr lang="nl-BE" altLang="es-ES" sz="1200" dirty="0" err="1">
                <a:solidFill>
                  <a:schemeClr val="tx1"/>
                </a:solidFill>
                <a:latin typeface="+mn-lt"/>
                <a:ea typeface="+mn-ea"/>
              </a:rPr>
              <a:t>original</a:t>
            </a:r>
            <a:r>
              <a:rPr lang="nl-BE" altLang="es-ES" sz="1200" dirty="0">
                <a:solidFill>
                  <a:schemeClr val="tx1"/>
                </a:solidFill>
                <a:latin typeface="+mn-lt"/>
                <a:ea typeface="+mn-ea"/>
              </a:rPr>
              <a:t> equipment </a:t>
            </a:r>
            <a:r>
              <a:rPr lang="nl-BE" altLang="es-ES" sz="1200" dirty="0" err="1">
                <a:solidFill>
                  <a:schemeClr val="tx1"/>
                </a:solidFill>
                <a:latin typeface="+mn-lt"/>
                <a:ea typeface="+mn-ea"/>
              </a:rPr>
              <a:t>manufacturer</a:t>
            </a:r>
            <a:r>
              <a:rPr lang="nl-BE" altLang="es-ES" sz="1200" dirty="0">
                <a:solidFill>
                  <a:schemeClr val="tx1"/>
                </a:solidFill>
                <a:latin typeface="+mn-lt"/>
                <a:ea typeface="+mn-ea"/>
              </a:rPr>
              <a:t>)</a:t>
            </a:r>
          </a:p>
          <a:p>
            <a:pPr marL="171450" indent="-171450">
              <a:buFont typeface="Arial" panose="020B0604020202020204" pitchFamily="34" charset="0"/>
              <a:buChar char="•"/>
            </a:pPr>
            <a:r>
              <a:rPr lang="nl-BE" altLang="es-ES" sz="1200" dirty="0">
                <a:solidFill>
                  <a:schemeClr val="tx1"/>
                </a:solidFill>
                <a:latin typeface="+mn-lt"/>
                <a:ea typeface="+mn-ea"/>
              </a:rPr>
              <a:t>één van de top vijf grootste smartphone fabrikanten in haar thuismarkt</a:t>
            </a:r>
            <a:endParaRPr lang="fr-FR" altLang="es-ES" sz="1200" dirty="0">
              <a:solidFill>
                <a:schemeClr val="tx1"/>
              </a:solidFill>
              <a:latin typeface="+mn-lt"/>
              <a:ea typeface="+mn-ea"/>
            </a:endParaRPr>
          </a:p>
          <a:p>
            <a:pPr marL="0" indent="0">
              <a:buFont typeface="Arial" panose="020B0604020202020204" pitchFamily="34" charset="0"/>
              <a:buNone/>
            </a:pPr>
            <a:endParaRPr lang="nl-BE" dirty="0"/>
          </a:p>
          <a:p>
            <a:pPr marL="0" indent="0">
              <a:buFont typeface="Arial" panose="020B0604020202020204" pitchFamily="34" charset="0"/>
              <a:buNone/>
            </a:pPr>
            <a:r>
              <a:rPr lang="nl-BE" dirty="0"/>
              <a:t>DJI</a:t>
            </a:r>
          </a:p>
          <a:p>
            <a:pPr marL="171450" indent="-171450">
              <a:buFont typeface="Arial" panose="020B0604020202020204" pitchFamily="34" charset="0"/>
              <a:buChar char="•"/>
            </a:pPr>
            <a:r>
              <a:rPr lang="nl-BE" dirty="0"/>
              <a:t>Hoofdkantoor in </a:t>
            </a:r>
            <a:r>
              <a:rPr lang="nl-BE" dirty="0" err="1"/>
              <a:t>Shenzhen</a:t>
            </a:r>
            <a:endParaRPr lang="nl-BE" dirty="0"/>
          </a:p>
          <a:p>
            <a:pPr marL="171450" indent="-171450">
              <a:buFont typeface="Arial" panose="020B0604020202020204" pitchFamily="34" charset="0"/>
              <a:buChar char="•"/>
            </a:pPr>
            <a:r>
              <a:rPr lang="nl-BE" dirty="0"/>
              <a:t>Wereldleider op het vlak van burgerlijke drone industrie</a:t>
            </a:r>
          </a:p>
          <a:p>
            <a:pPr marL="171450" indent="-171450">
              <a:buFont typeface="Arial" panose="020B0604020202020204" pitchFamily="34" charset="0"/>
              <a:buChar char="•"/>
            </a:pPr>
            <a:r>
              <a:rPr lang="nl-BE" sz="1200" kern="1200" dirty="0">
                <a:solidFill>
                  <a:schemeClr val="tx1"/>
                </a:solidFill>
                <a:effectLst/>
                <a:latin typeface="+mn-lt"/>
                <a:ea typeface="+mn-ea"/>
                <a:cs typeface="+mn-cs"/>
              </a:rPr>
              <a:t>Produceren zowel recreatieve als commerciële onbemande luchtvaartuigen voor luchtfotografie en videografie </a:t>
            </a:r>
          </a:p>
          <a:p>
            <a:pPr marL="0" indent="0">
              <a:buFont typeface="Arial" panose="020B0604020202020204" pitchFamily="34" charset="0"/>
              <a:buNone/>
            </a:pPr>
            <a:endParaRPr lang="nl-BE" sz="1200" kern="1200" dirty="0">
              <a:solidFill>
                <a:schemeClr val="tx1"/>
              </a:solidFill>
              <a:effectLst/>
              <a:latin typeface="+mn-lt"/>
              <a:ea typeface="+mn-ea"/>
              <a:cs typeface="+mn-cs"/>
            </a:endParaRPr>
          </a:p>
          <a:p>
            <a:pPr marL="0" indent="0">
              <a:buFont typeface="Arial" panose="020B0604020202020204" pitchFamily="34" charset="0"/>
              <a:buNone/>
            </a:pPr>
            <a:r>
              <a:rPr lang="nl-BE" sz="1200" kern="1200" dirty="0" err="1">
                <a:solidFill>
                  <a:schemeClr val="tx1"/>
                </a:solidFill>
                <a:effectLst/>
                <a:latin typeface="+mn-lt"/>
                <a:ea typeface="+mn-ea"/>
                <a:cs typeface="+mn-cs"/>
              </a:rPr>
              <a:t>Tencent</a:t>
            </a:r>
            <a:endParaRPr lang="nl-BE"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BE" sz="1200" kern="1200" dirty="0">
                <a:solidFill>
                  <a:schemeClr val="tx1"/>
                </a:solidFill>
                <a:effectLst/>
                <a:latin typeface="+mn-lt"/>
                <a:ea typeface="+mn-ea"/>
                <a:cs typeface="+mn-cs"/>
              </a:rPr>
              <a:t>Chinees technologiebedrijf. Het is het op vier na grootste internetbedrijf ter wereld, na Google, Amazon.com, eBay en Facebook en is de oprichter van </a:t>
            </a:r>
            <a:r>
              <a:rPr lang="nl-BE" sz="1200" kern="1200" dirty="0" err="1">
                <a:solidFill>
                  <a:schemeClr val="tx1"/>
                </a:solidFill>
                <a:effectLst/>
                <a:latin typeface="+mn-lt"/>
                <a:ea typeface="+mn-ea"/>
                <a:cs typeface="+mn-cs"/>
              </a:rPr>
              <a:t>Wechat</a:t>
            </a:r>
            <a:r>
              <a:rPr lang="nl-BE"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nl-BE" sz="1200" kern="1200" dirty="0">
              <a:solidFill>
                <a:schemeClr val="tx1"/>
              </a:solidFill>
              <a:effectLst/>
              <a:latin typeface="+mn-lt"/>
              <a:ea typeface="+mn-ea"/>
              <a:cs typeface="+mn-cs"/>
            </a:endParaRPr>
          </a:p>
          <a:p>
            <a:pPr marL="0" indent="0">
              <a:buFont typeface="Arial" panose="020B0604020202020204" pitchFamily="34" charset="0"/>
              <a:buNone/>
            </a:pPr>
            <a:r>
              <a:rPr lang="nl-BE" sz="1200" kern="1200" dirty="0" err="1">
                <a:solidFill>
                  <a:schemeClr val="tx1"/>
                </a:solidFill>
                <a:effectLst/>
                <a:latin typeface="+mn-lt"/>
                <a:ea typeface="+mn-ea"/>
                <a:cs typeface="+mn-cs"/>
              </a:rPr>
              <a:t>Shenzhen</a:t>
            </a:r>
            <a:r>
              <a:rPr lang="nl-BE" sz="1200" kern="1200" dirty="0">
                <a:solidFill>
                  <a:schemeClr val="tx1"/>
                </a:solidFill>
                <a:effectLst/>
                <a:latin typeface="+mn-lt"/>
                <a:ea typeface="+mn-ea"/>
                <a:cs typeface="+mn-cs"/>
              </a:rPr>
              <a:t> University</a:t>
            </a:r>
          </a:p>
          <a:p>
            <a:pPr marL="171450" indent="-171450">
              <a:buFont typeface="Arial" panose="020B0604020202020204" pitchFamily="34" charset="0"/>
              <a:buChar char="•"/>
            </a:pPr>
            <a:r>
              <a:rPr lang="nl-BE" sz="1200" kern="1200" dirty="0">
                <a:solidFill>
                  <a:schemeClr val="tx1"/>
                </a:solidFill>
                <a:effectLst/>
                <a:latin typeface="+mn-lt"/>
                <a:ea typeface="+mn-ea"/>
                <a:cs typeface="+mn-cs"/>
              </a:rPr>
              <a:t>Presentatie</a:t>
            </a:r>
          </a:p>
          <a:p>
            <a:pPr marL="171450" indent="-171450">
              <a:buFont typeface="Arial" panose="020B0604020202020204" pitchFamily="34" charset="0"/>
              <a:buChar char="•"/>
            </a:pPr>
            <a:r>
              <a:rPr lang="nl-BE" sz="1200" kern="1200" dirty="0">
                <a:solidFill>
                  <a:schemeClr val="tx1"/>
                </a:solidFill>
                <a:effectLst/>
                <a:latin typeface="+mn-lt"/>
                <a:ea typeface="+mn-ea"/>
                <a:cs typeface="+mn-cs"/>
              </a:rPr>
              <a:t>Samenwerkingen met de privé en buitenlandse </a:t>
            </a:r>
            <a:r>
              <a:rPr lang="nl-BE" sz="1200" kern="1200" dirty="0" err="1">
                <a:solidFill>
                  <a:schemeClr val="tx1"/>
                </a:solidFill>
                <a:effectLst/>
                <a:latin typeface="+mn-lt"/>
                <a:ea typeface="+mn-ea"/>
                <a:cs typeface="+mn-cs"/>
              </a:rPr>
              <a:t>univ</a:t>
            </a:r>
            <a:endParaRPr lang="nl-BE"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BE" sz="1200" kern="1200" dirty="0">
                <a:solidFill>
                  <a:schemeClr val="tx1"/>
                </a:solidFill>
                <a:effectLst/>
                <a:latin typeface="+mn-lt"/>
                <a:ea typeface="+mn-ea"/>
                <a:cs typeface="+mn-cs"/>
              </a:rPr>
              <a:t>Rondleiding in de laboratoria</a:t>
            </a:r>
            <a:endParaRPr lang="nl-BE" dirty="0"/>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22</a:t>
            </a:fld>
            <a:endParaRPr lang="nl-BE"/>
          </a:p>
        </p:txBody>
      </p:sp>
    </p:spTree>
    <p:extLst>
      <p:ext uri="{BB962C8B-B14F-4D97-AF65-F5344CB8AC3E}">
        <p14:creationId xmlns:p14="http://schemas.microsoft.com/office/powerpoint/2010/main" val="371489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23</a:t>
            </a:fld>
            <a:endParaRPr lang="nl-BE"/>
          </a:p>
        </p:txBody>
      </p:sp>
    </p:spTree>
    <p:extLst>
      <p:ext uri="{BB962C8B-B14F-4D97-AF65-F5344CB8AC3E}">
        <p14:creationId xmlns:p14="http://schemas.microsoft.com/office/powerpoint/2010/main" val="1564650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24</a:t>
            </a:fld>
            <a:endParaRPr lang="nl-BE"/>
          </a:p>
        </p:txBody>
      </p:sp>
    </p:spTree>
    <p:extLst>
      <p:ext uri="{BB962C8B-B14F-4D97-AF65-F5344CB8AC3E}">
        <p14:creationId xmlns:p14="http://schemas.microsoft.com/office/powerpoint/2010/main" val="1785395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25</a:t>
            </a:fld>
            <a:endParaRPr lang="nl-BE"/>
          </a:p>
        </p:txBody>
      </p:sp>
    </p:spTree>
    <p:extLst>
      <p:ext uri="{BB962C8B-B14F-4D97-AF65-F5344CB8AC3E}">
        <p14:creationId xmlns:p14="http://schemas.microsoft.com/office/powerpoint/2010/main" val="2750826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26</a:t>
            </a:fld>
            <a:endParaRPr lang="nl-BE"/>
          </a:p>
        </p:txBody>
      </p:sp>
    </p:spTree>
    <p:extLst>
      <p:ext uri="{BB962C8B-B14F-4D97-AF65-F5344CB8AC3E}">
        <p14:creationId xmlns:p14="http://schemas.microsoft.com/office/powerpoint/2010/main" val="2734687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27</a:t>
            </a:fld>
            <a:endParaRPr lang="nl-BE"/>
          </a:p>
        </p:txBody>
      </p:sp>
    </p:spTree>
    <p:extLst>
      <p:ext uri="{BB962C8B-B14F-4D97-AF65-F5344CB8AC3E}">
        <p14:creationId xmlns:p14="http://schemas.microsoft.com/office/powerpoint/2010/main" val="191789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28</a:t>
            </a:fld>
            <a:endParaRPr lang="nl-BE"/>
          </a:p>
        </p:txBody>
      </p:sp>
    </p:spTree>
    <p:extLst>
      <p:ext uri="{BB962C8B-B14F-4D97-AF65-F5344CB8AC3E}">
        <p14:creationId xmlns:p14="http://schemas.microsoft.com/office/powerpoint/2010/main" val="3423092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29</a:t>
            </a:fld>
            <a:endParaRPr lang="nl-BE"/>
          </a:p>
        </p:txBody>
      </p:sp>
    </p:spTree>
    <p:extLst>
      <p:ext uri="{BB962C8B-B14F-4D97-AF65-F5344CB8AC3E}">
        <p14:creationId xmlns:p14="http://schemas.microsoft.com/office/powerpoint/2010/main" val="278845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3</a:t>
            </a:fld>
            <a:endParaRPr lang="nl-BE"/>
          </a:p>
        </p:txBody>
      </p:sp>
    </p:spTree>
    <p:extLst>
      <p:ext uri="{BB962C8B-B14F-4D97-AF65-F5344CB8AC3E}">
        <p14:creationId xmlns:p14="http://schemas.microsoft.com/office/powerpoint/2010/main" val="2723785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30</a:t>
            </a:fld>
            <a:endParaRPr lang="nl-BE"/>
          </a:p>
        </p:txBody>
      </p:sp>
    </p:spTree>
    <p:extLst>
      <p:ext uri="{BB962C8B-B14F-4D97-AF65-F5344CB8AC3E}">
        <p14:creationId xmlns:p14="http://schemas.microsoft.com/office/powerpoint/2010/main" val="2409202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31</a:t>
            </a:fld>
            <a:endParaRPr lang="nl-BE"/>
          </a:p>
        </p:txBody>
      </p:sp>
    </p:spTree>
    <p:extLst>
      <p:ext uri="{BB962C8B-B14F-4D97-AF65-F5344CB8AC3E}">
        <p14:creationId xmlns:p14="http://schemas.microsoft.com/office/powerpoint/2010/main" val="3491562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32</a:t>
            </a:fld>
            <a:endParaRPr lang="nl-BE"/>
          </a:p>
        </p:txBody>
      </p:sp>
    </p:spTree>
    <p:extLst>
      <p:ext uri="{BB962C8B-B14F-4D97-AF65-F5344CB8AC3E}">
        <p14:creationId xmlns:p14="http://schemas.microsoft.com/office/powerpoint/2010/main" val="2791378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33</a:t>
            </a:fld>
            <a:endParaRPr lang="nl-BE"/>
          </a:p>
        </p:txBody>
      </p:sp>
    </p:spTree>
    <p:extLst>
      <p:ext uri="{BB962C8B-B14F-4D97-AF65-F5344CB8AC3E}">
        <p14:creationId xmlns:p14="http://schemas.microsoft.com/office/powerpoint/2010/main" val="1251260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34</a:t>
            </a:fld>
            <a:endParaRPr lang="nl-BE"/>
          </a:p>
        </p:txBody>
      </p:sp>
    </p:spTree>
    <p:extLst>
      <p:ext uri="{BB962C8B-B14F-4D97-AF65-F5344CB8AC3E}">
        <p14:creationId xmlns:p14="http://schemas.microsoft.com/office/powerpoint/2010/main" val="1720949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35</a:t>
            </a:fld>
            <a:endParaRPr lang="nl-BE"/>
          </a:p>
        </p:txBody>
      </p:sp>
    </p:spTree>
    <p:extLst>
      <p:ext uri="{BB962C8B-B14F-4D97-AF65-F5344CB8AC3E}">
        <p14:creationId xmlns:p14="http://schemas.microsoft.com/office/powerpoint/2010/main" val="3845609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36</a:t>
            </a:fld>
            <a:endParaRPr lang="nl-BE"/>
          </a:p>
        </p:txBody>
      </p:sp>
    </p:spTree>
    <p:extLst>
      <p:ext uri="{BB962C8B-B14F-4D97-AF65-F5344CB8AC3E}">
        <p14:creationId xmlns:p14="http://schemas.microsoft.com/office/powerpoint/2010/main" val="2962332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37</a:t>
            </a:fld>
            <a:endParaRPr lang="nl-BE"/>
          </a:p>
        </p:txBody>
      </p:sp>
    </p:spTree>
    <p:extLst>
      <p:ext uri="{BB962C8B-B14F-4D97-AF65-F5344CB8AC3E}">
        <p14:creationId xmlns:p14="http://schemas.microsoft.com/office/powerpoint/2010/main" val="4085009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a:t>
            </a:r>
            <a:endParaRPr lang="nl-BE" dirty="0"/>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38</a:t>
            </a:fld>
            <a:endParaRPr lang="nl-BE"/>
          </a:p>
        </p:txBody>
      </p:sp>
    </p:spTree>
    <p:extLst>
      <p:ext uri="{BB962C8B-B14F-4D97-AF65-F5344CB8AC3E}">
        <p14:creationId xmlns:p14="http://schemas.microsoft.com/office/powerpoint/2010/main" val="3760137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s-ES" sz="1200" i="0" dirty="0">
              <a:solidFill>
                <a:schemeClr val="tx1"/>
              </a:solidFill>
              <a:latin typeface="Calibri" panose="020F0502020204030204" pitchFamily="34" charset="0"/>
            </a:endParaRPr>
          </a:p>
          <a:p>
            <a:endParaRPr lang="nl-BE" dirty="0"/>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4</a:t>
            </a:fld>
            <a:endParaRPr lang="nl-BE"/>
          </a:p>
        </p:txBody>
      </p:sp>
    </p:spTree>
    <p:extLst>
      <p:ext uri="{BB962C8B-B14F-4D97-AF65-F5344CB8AC3E}">
        <p14:creationId xmlns:p14="http://schemas.microsoft.com/office/powerpoint/2010/main" val="1892712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s-ES" sz="1200" i="0" dirty="0">
              <a:solidFill>
                <a:schemeClr val="tx1"/>
              </a:solidFill>
              <a:latin typeface="Calibri" panose="020F0502020204030204" pitchFamily="34" charset="0"/>
            </a:endParaRPr>
          </a:p>
          <a:p>
            <a:endParaRPr lang="nl-BE" dirty="0"/>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5</a:t>
            </a:fld>
            <a:endParaRPr lang="nl-BE"/>
          </a:p>
        </p:txBody>
      </p:sp>
    </p:spTree>
    <p:extLst>
      <p:ext uri="{BB962C8B-B14F-4D97-AF65-F5344CB8AC3E}">
        <p14:creationId xmlns:p14="http://schemas.microsoft.com/office/powerpoint/2010/main" val="2560532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6</a:t>
            </a:fld>
            <a:endParaRPr lang="nl-BE"/>
          </a:p>
        </p:txBody>
      </p:sp>
    </p:spTree>
    <p:extLst>
      <p:ext uri="{BB962C8B-B14F-4D97-AF65-F5344CB8AC3E}">
        <p14:creationId xmlns:p14="http://schemas.microsoft.com/office/powerpoint/2010/main" val="271915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7</a:t>
            </a:fld>
            <a:endParaRPr lang="nl-BE"/>
          </a:p>
        </p:txBody>
      </p:sp>
    </p:spTree>
    <p:extLst>
      <p:ext uri="{BB962C8B-B14F-4D97-AF65-F5344CB8AC3E}">
        <p14:creationId xmlns:p14="http://schemas.microsoft.com/office/powerpoint/2010/main" val="255462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8</a:t>
            </a:fld>
            <a:endParaRPr lang="nl-BE"/>
          </a:p>
        </p:txBody>
      </p:sp>
    </p:spTree>
    <p:extLst>
      <p:ext uri="{BB962C8B-B14F-4D97-AF65-F5344CB8AC3E}">
        <p14:creationId xmlns:p14="http://schemas.microsoft.com/office/powerpoint/2010/main" val="82290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312BBB2-BC7F-4EC3-998C-C091754029EC}" type="slidenum">
              <a:rPr lang="nl-BE" smtClean="0"/>
              <a:t>9</a:t>
            </a:fld>
            <a:endParaRPr lang="nl-BE"/>
          </a:p>
        </p:txBody>
      </p:sp>
    </p:spTree>
    <p:extLst>
      <p:ext uri="{BB962C8B-B14F-4D97-AF65-F5344CB8AC3E}">
        <p14:creationId xmlns:p14="http://schemas.microsoft.com/office/powerpoint/2010/main" val="3571029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A57BE166-B9B9-4902-8F0D-74702C8C944E}" type="datetimeFigureOut">
              <a:rPr lang="nl-BE" smtClean="0"/>
              <a:t>30/08/2017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DC46FCB-D426-4DA7-957A-BB59232904C6}" type="slidenum">
              <a:rPr lang="nl-BE" smtClean="0"/>
              <a:t>‹nr.›</a:t>
            </a:fld>
            <a:endParaRPr lang="nl-BE"/>
          </a:p>
        </p:txBody>
      </p:sp>
    </p:spTree>
    <p:extLst>
      <p:ext uri="{BB962C8B-B14F-4D97-AF65-F5344CB8AC3E}">
        <p14:creationId xmlns:p14="http://schemas.microsoft.com/office/powerpoint/2010/main" val="1015149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A57BE166-B9B9-4902-8F0D-74702C8C944E}" type="datetimeFigureOut">
              <a:rPr lang="nl-BE" smtClean="0"/>
              <a:t>30/08/2017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DC46FCB-D426-4DA7-957A-BB59232904C6}" type="slidenum">
              <a:rPr lang="nl-BE" smtClean="0"/>
              <a:t>‹nr.›</a:t>
            </a:fld>
            <a:endParaRPr lang="nl-BE"/>
          </a:p>
        </p:txBody>
      </p:sp>
    </p:spTree>
    <p:extLst>
      <p:ext uri="{BB962C8B-B14F-4D97-AF65-F5344CB8AC3E}">
        <p14:creationId xmlns:p14="http://schemas.microsoft.com/office/powerpoint/2010/main" val="2615901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A57BE166-B9B9-4902-8F0D-74702C8C944E}" type="datetimeFigureOut">
              <a:rPr lang="nl-BE" smtClean="0"/>
              <a:t>30/08/2017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DC46FCB-D426-4DA7-957A-BB59232904C6}" type="slidenum">
              <a:rPr lang="nl-BE" smtClean="0"/>
              <a:t>‹nr.›</a:t>
            </a:fld>
            <a:endParaRPr lang="nl-BE"/>
          </a:p>
        </p:txBody>
      </p:sp>
    </p:spTree>
    <p:extLst>
      <p:ext uri="{BB962C8B-B14F-4D97-AF65-F5344CB8AC3E}">
        <p14:creationId xmlns:p14="http://schemas.microsoft.com/office/powerpoint/2010/main" val="1089671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61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A57BE166-B9B9-4902-8F0D-74702C8C944E}" type="datetimeFigureOut">
              <a:rPr lang="nl-BE" smtClean="0"/>
              <a:t>30/08/2017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DC46FCB-D426-4DA7-957A-BB59232904C6}" type="slidenum">
              <a:rPr lang="nl-BE" smtClean="0"/>
              <a:t>‹nr.›</a:t>
            </a:fld>
            <a:endParaRPr lang="nl-BE"/>
          </a:p>
        </p:txBody>
      </p:sp>
    </p:spTree>
    <p:extLst>
      <p:ext uri="{BB962C8B-B14F-4D97-AF65-F5344CB8AC3E}">
        <p14:creationId xmlns:p14="http://schemas.microsoft.com/office/powerpoint/2010/main" val="39746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A57BE166-B9B9-4902-8F0D-74702C8C944E}" type="datetimeFigureOut">
              <a:rPr lang="nl-BE" smtClean="0"/>
              <a:t>30/08/2017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DC46FCB-D426-4DA7-957A-BB59232904C6}" type="slidenum">
              <a:rPr lang="nl-BE" smtClean="0"/>
              <a:t>‹nr.›</a:t>
            </a:fld>
            <a:endParaRPr lang="nl-BE"/>
          </a:p>
        </p:txBody>
      </p:sp>
    </p:spTree>
    <p:extLst>
      <p:ext uri="{BB962C8B-B14F-4D97-AF65-F5344CB8AC3E}">
        <p14:creationId xmlns:p14="http://schemas.microsoft.com/office/powerpoint/2010/main" val="3969329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A57BE166-B9B9-4902-8F0D-74702C8C944E}" type="datetimeFigureOut">
              <a:rPr lang="nl-BE" smtClean="0"/>
              <a:t>30/08/2017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5DC46FCB-D426-4DA7-957A-BB59232904C6}" type="slidenum">
              <a:rPr lang="nl-BE" smtClean="0"/>
              <a:t>‹nr.›</a:t>
            </a:fld>
            <a:endParaRPr lang="nl-BE"/>
          </a:p>
        </p:txBody>
      </p:sp>
    </p:spTree>
    <p:extLst>
      <p:ext uri="{BB962C8B-B14F-4D97-AF65-F5344CB8AC3E}">
        <p14:creationId xmlns:p14="http://schemas.microsoft.com/office/powerpoint/2010/main" val="1651639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A57BE166-B9B9-4902-8F0D-74702C8C944E}" type="datetimeFigureOut">
              <a:rPr lang="nl-BE" smtClean="0"/>
              <a:t>30/08/2017</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5DC46FCB-D426-4DA7-957A-BB59232904C6}" type="slidenum">
              <a:rPr lang="nl-BE" smtClean="0"/>
              <a:t>‹nr.›</a:t>
            </a:fld>
            <a:endParaRPr lang="nl-BE"/>
          </a:p>
        </p:txBody>
      </p:sp>
    </p:spTree>
    <p:extLst>
      <p:ext uri="{BB962C8B-B14F-4D97-AF65-F5344CB8AC3E}">
        <p14:creationId xmlns:p14="http://schemas.microsoft.com/office/powerpoint/2010/main" val="902350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A57BE166-B9B9-4902-8F0D-74702C8C944E}" type="datetimeFigureOut">
              <a:rPr lang="nl-BE" smtClean="0"/>
              <a:t>30/08/2017</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5DC46FCB-D426-4DA7-957A-BB59232904C6}" type="slidenum">
              <a:rPr lang="nl-BE" smtClean="0"/>
              <a:t>‹nr.›</a:t>
            </a:fld>
            <a:endParaRPr lang="nl-BE"/>
          </a:p>
        </p:txBody>
      </p:sp>
    </p:spTree>
    <p:extLst>
      <p:ext uri="{BB962C8B-B14F-4D97-AF65-F5344CB8AC3E}">
        <p14:creationId xmlns:p14="http://schemas.microsoft.com/office/powerpoint/2010/main" val="168812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57BE166-B9B9-4902-8F0D-74702C8C944E}" type="datetimeFigureOut">
              <a:rPr lang="nl-BE" smtClean="0"/>
              <a:t>30/08/2017</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5DC46FCB-D426-4DA7-957A-BB59232904C6}" type="slidenum">
              <a:rPr lang="nl-BE" smtClean="0"/>
              <a:t>‹nr.›</a:t>
            </a:fld>
            <a:endParaRPr lang="nl-BE"/>
          </a:p>
        </p:txBody>
      </p:sp>
    </p:spTree>
    <p:extLst>
      <p:ext uri="{BB962C8B-B14F-4D97-AF65-F5344CB8AC3E}">
        <p14:creationId xmlns:p14="http://schemas.microsoft.com/office/powerpoint/2010/main" val="22939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57BE166-B9B9-4902-8F0D-74702C8C944E}" type="datetimeFigureOut">
              <a:rPr lang="nl-BE" smtClean="0"/>
              <a:t>30/08/2017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5DC46FCB-D426-4DA7-957A-BB59232904C6}" type="slidenum">
              <a:rPr lang="nl-BE" smtClean="0"/>
              <a:t>‹nr.›</a:t>
            </a:fld>
            <a:endParaRPr lang="nl-BE"/>
          </a:p>
        </p:txBody>
      </p:sp>
    </p:spTree>
    <p:extLst>
      <p:ext uri="{BB962C8B-B14F-4D97-AF65-F5344CB8AC3E}">
        <p14:creationId xmlns:p14="http://schemas.microsoft.com/office/powerpoint/2010/main" val="2448701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57BE166-B9B9-4902-8F0D-74702C8C944E}" type="datetimeFigureOut">
              <a:rPr lang="nl-BE" smtClean="0"/>
              <a:t>30/08/2017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5DC46FCB-D426-4DA7-957A-BB59232904C6}" type="slidenum">
              <a:rPr lang="nl-BE" smtClean="0"/>
              <a:t>‹nr.›</a:t>
            </a:fld>
            <a:endParaRPr lang="nl-BE"/>
          </a:p>
        </p:txBody>
      </p:sp>
    </p:spTree>
    <p:extLst>
      <p:ext uri="{BB962C8B-B14F-4D97-AF65-F5344CB8AC3E}">
        <p14:creationId xmlns:p14="http://schemas.microsoft.com/office/powerpoint/2010/main" val="122989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
            <a:lum/>
          </a:blip>
          <a:srcRect/>
          <a:stretch>
            <a:fillRect t="-31000" b="-31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BE166-B9B9-4902-8F0D-74702C8C944E}" type="datetimeFigureOut">
              <a:rPr lang="nl-BE" smtClean="0"/>
              <a:t>30/08/2017</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46FCB-D426-4DA7-957A-BB59232904C6}" type="slidenum">
              <a:rPr lang="nl-BE" smtClean="0"/>
              <a:t>‹nr.›</a:t>
            </a:fld>
            <a:endParaRPr lang="nl-BE"/>
          </a:p>
        </p:txBody>
      </p:sp>
    </p:spTree>
    <p:extLst>
      <p:ext uri="{BB962C8B-B14F-4D97-AF65-F5344CB8AC3E}">
        <p14:creationId xmlns:p14="http://schemas.microsoft.com/office/powerpoint/2010/main" val="3197573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20.gif"/><Relationship Id="rId5" Type="http://schemas.openxmlformats.org/officeDocument/2006/relationships/image" Target="../media/image15.png"/><Relationship Id="rId4" Type="http://schemas.openxmlformats.org/officeDocument/2006/relationships/image" Target="../media/image1.jp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4.xml"/><Relationship Id="rId7"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15.png"/><Relationship Id="rId9"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49.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55.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hyperlink" Target="http://www.starwoodhotels.com/westin/property/overview/index.html?&amp;propertyID=3413&amp;language=en_US&amp;localeCode=en_US" TargetMode="Externa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1.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hyperlink" Target="http://www.hilton.com.cn/zh-cn/hotel/shenzhen/hilton-shenzhen-SZXSFHI/index.html" TargetMode="Externa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hyperlink" Target="http://www.sheratongrandmacao.com/" TargetMode="Externa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www.itg.b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groups.alkreizen.be/vokamechelenchina"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3"/>
          <p:cNvSpPr>
            <a:spLocks/>
          </p:cNvSpPr>
          <p:nvPr/>
        </p:nvSpPr>
        <p:spPr bwMode="auto">
          <a:xfrm>
            <a:off x="3994151" y="4163484"/>
            <a:ext cx="4406900" cy="3217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defTabSz="171450">
              <a:defRPr sz="1900">
                <a:solidFill>
                  <a:srgbClr val="000000"/>
                </a:solidFill>
                <a:latin typeface="Helvetica Light" charset="0"/>
                <a:ea typeface="MS PGothic" panose="020B0600070205080204" pitchFamily="34" charset="-128"/>
                <a:sym typeface="Helvetica Light" charset="0"/>
              </a:defRPr>
            </a:lvl1pPr>
            <a:lvl2pPr marL="742950" indent="-285750" defTabSz="171450">
              <a:defRPr sz="1900">
                <a:solidFill>
                  <a:srgbClr val="000000"/>
                </a:solidFill>
                <a:latin typeface="Helvetica Light" charset="0"/>
                <a:ea typeface="MS PGothic" panose="020B0600070205080204" pitchFamily="34" charset="-128"/>
                <a:sym typeface="Helvetica Light" charset="0"/>
              </a:defRPr>
            </a:lvl2pPr>
            <a:lvl3pPr marL="1143000" indent="-228600" defTabSz="171450">
              <a:defRPr sz="1900">
                <a:solidFill>
                  <a:srgbClr val="000000"/>
                </a:solidFill>
                <a:latin typeface="Helvetica Light" charset="0"/>
                <a:ea typeface="MS PGothic" panose="020B0600070205080204" pitchFamily="34" charset="-128"/>
                <a:sym typeface="Helvetica Light" charset="0"/>
              </a:defRPr>
            </a:lvl3pPr>
            <a:lvl4pPr marL="1600200" indent="-228600" defTabSz="171450">
              <a:defRPr sz="1900">
                <a:solidFill>
                  <a:srgbClr val="000000"/>
                </a:solidFill>
                <a:latin typeface="Helvetica Light" charset="0"/>
                <a:ea typeface="MS PGothic" panose="020B0600070205080204" pitchFamily="34" charset="-128"/>
                <a:sym typeface="Helvetica Light" charset="0"/>
              </a:defRPr>
            </a:lvl4pPr>
            <a:lvl5pPr marL="2057400" indent="-228600" defTabSz="171450">
              <a:defRPr sz="1900">
                <a:solidFill>
                  <a:srgbClr val="000000"/>
                </a:solidFill>
                <a:latin typeface="Helvetica Light" charset="0"/>
                <a:ea typeface="MS PGothic" panose="020B0600070205080204" pitchFamily="34" charset="-128"/>
                <a:sym typeface="Helvetica Light" charset="0"/>
              </a:defRPr>
            </a:lvl5pPr>
            <a:lvl6pPr marL="25146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fontAlgn="base" hangingPunct="0">
              <a:lnSpc>
                <a:spcPct val="120000"/>
              </a:lnSpc>
              <a:spcBef>
                <a:spcPct val="0"/>
              </a:spcBef>
              <a:spcAft>
                <a:spcPct val="0"/>
              </a:spcAft>
            </a:pPr>
            <a:endParaRPr lang="en-US" altLang="es-ES" sz="1467" b="1" dirty="0">
              <a:solidFill>
                <a:srgbClr val="FFFFFF"/>
              </a:solidFill>
              <a:latin typeface="Calibri" panose="020F0502020204030204" pitchFamily="34" charset="0"/>
              <a:sym typeface="Gotham Rounded" charset="0"/>
            </a:endParaRPr>
          </a:p>
        </p:txBody>
      </p:sp>
      <p:sp>
        <p:nvSpPr>
          <p:cNvPr id="3" name="Rechthoek 2"/>
          <p:cNvSpPr/>
          <p:nvPr/>
        </p:nvSpPr>
        <p:spPr>
          <a:xfrm>
            <a:off x="6654649" y="3775974"/>
            <a:ext cx="246286" cy="1231106"/>
          </a:xfrm>
          <a:prstGeom prst="rect">
            <a:avLst/>
          </a:prstGeom>
          <a:noFill/>
        </p:spPr>
        <p:txBody>
          <a:bodyPr wrap="none" lIns="121920" tIns="60960" rIns="121920" bIns="60960">
            <a:spAutoFit/>
          </a:bodyPr>
          <a:lstStyle/>
          <a:p>
            <a:pPr algn="ctr"/>
            <a:endParaRPr lang="nl-NL" sz="7200" b="1" spc="67" dirty="0">
              <a:ln w="0"/>
              <a:solidFill>
                <a:schemeClr val="bg2"/>
              </a:solidFill>
              <a:effectLst>
                <a:innerShdw blurRad="63500" dist="50800" dir="13500000">
                  <a:srgbClr val="000000">
                    <a:alpha val="50000"/>
                  </a:srgbClr>
                </a:innerShdw>
              </a:effectLst>
            </a:endParaRPr>
          </a:p>
        </p:txBody>
      </p:sp>
      <p:pic>
        <p:nvPicPr>
          <p:cNvPr id="4" name="Afbeelding 3"/>
          <p:cNvPicPr>
            <a:picLocks noChangeAspect="1"/>
          </p:cNvPicPr>
          <p:nvPr/>
        </p:nvPicPr>
        <p:blipFill>
          <a:blip r:embed="rId3"/>
          <a:stretch>
            <a:fillRect/>
          </a:stretch>
        </p:blipFill>
        <p:spPr>
          <a:xfrm>
            <a:off x="-36819" y="0"/>
            <a:ext cx="12228819" cy="8150509"/>
          </a:xfrm>
          <a:prstGeom prst="rect">
            <a:avLst/>
          </a:prstGeom>
        </p:spPr>
      </p:pic>
      <p:sp>
        <p:nvSpPr>
          <p:cNvPr id="2" name="Tekstvak 1"/>
          <p:cNvSpPr txBox="1"/>
          <p:nvPr/>
        </p:nvSpPr>
        <p:spPr>
          <a:xfrm>
            <a:off x="5280660" y="0"/>
            <a:ext cx="6686550" cy="1754326"/>
          </a:xfrm>
          <a:prstGeom prst="rect">
            <a:avLst/>
          </a:prstGeom>
          <a:noFill/>
        </p:spPr>
        <p:txBody>
          <a:bodyPr wrap="square" rtlCol="0">
            <a:spAutoFit/>
          </a:bodyPr>
          <a:lstStyle/>
          <a:p>
            <a:pPr algn="ctr"/>
            <a:r>
              <a:rPr lang="nl-BE" sz="3600" b="1" dirty="0">
                <a:solidFill>
                  <a:schemeClr val="bg1"/>
                </a:solidFill>
              </a:rPr>
              <a:t>B2B MISSIE CHINA:</a:t>
            </a:r>
          </a:p>
          <a:p>
            <a:pPr algn="ctr"/>
            <a:r>
              <a:rPr lang="nl-BE" sz="3600" b="1" dirty="0" err="1">
                <a:solidFill>
                  <a:schemeClr val="bg1"/>
                </a:solidFill>
              </a:rPr>
              <a:t>Chongqing</a:t>
            </a:r>
            <a:r>
              <a:rPr lang="nl-BE" sz="3600" b="1" dirty="0">
                <a:solidFill>
                  <a:schemeClr val="bg1"/>
                </a:solidFill>
              </a:rPr>
              <a:t> – </a:t>
            </a:r>
            <a:r>
              <a:rPr lang="nl-BE" sz="3600" b="1" dirty="0" err="1">
                <a:solidFill>
                  <a:schemeClr val="bg1"/>
                </a:solidFill>
              </a:rPr>
              <a:t>Shenzhen</a:t>
            </a:r>
            <a:r>
              <a:rPr lang="nl-BE" sz="3600" b="1" dirty="0">
                <a:solidFill>
                  <a:schemeClr val="bg1"/>
                </a:solidFill>
              </a:rPr>
              <a:t> - Macau    </a:t>
            </a:r>
          </a:p>
          <a:p>
            <a:pPr algn="ctr"/>
            <a:r>
              <a:rPr lang="nl-BE" sz="3600" b="1" dirty="0">
                <a:solidFill>
                  <a:schemeClr val="bg1"/>
                </a:solidFill>
              </a:rPr>
              <a:t>14 – 21 oktober 2017</a:t>
            </a:r>
          </a:p>
        </p:txBody>
      </p:sp>
      <p:pic>
        <p:nvPicPr>
          <p:cNvPr id="6" name="Afbeelding 5">
            <a:extLst>
              <a:ext uri="{FF2B5EF4-FFF2-40B4-BE49-F238E27FC236}">
                <a16:creationId xmlns:a16="http://schemas.microsoft.com/office/drawing/2014/main" id="{6027743C-DA4F-4819-95E4-3B6AA45E43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373" y="132870"/>
            <a:ext cx="2627501" cy="1355020"/>
          </a:xfrm>
          <a:prstGeom prst="rect">
            <a:avLst/>
          </a:prstGeom>
        </p:spPr>
      </p:pic>
    </p:spTree>
    <p:extLst>
      <p:ext uri="{BB962C8B-B14F-4D97-AF65-F5344CB8AC3E}">
        <p14:creationId xmlns:p14="http://schemas.microsoft.com/office/powerpoint/2010/main" val="2644586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
            <a:extLst>
              <a:ext uri="{FF2B5EF4-FFF2-40B4-BE49-F238E27FC236}">
                <a16:creationId xmlns:a16="http://schemas.microsoft.com/office/drawing/2014/main" id="{9B62442F-9637-47AB-855C-665A3D861D21}"/>
              </a:ext>
            </a:extLst>
          </p:cNvPr>
          <p:cNvPicPr/>
          <p:nvPr/>
        </p:nvPicPr>
        <p:blipFill>
          <a:blip r:embed="rId3"/>
          <a:stretch>
            <a:fillRect/>
          </a:stretch>
        </p:blipFill>
        <p:spPr>
          <a:xfrm>
            <a:off x="190500" y="181927"/>
            <a:ext cx="11727180" cy="6477953"/>
          </a:xfrm>
          <a:prstGeom prst="rect">
            <a:avLst/>
          </a:prstGeom>
        </p:spPr>
      </p:pic>
    </p:spTree>
    <p:extLst>
      <p:ext uri="{BB962C8B-B14F-4D97-AF65-F5344CB8AC3E}">
        <p14:creationId xmlns:p14="http://schemas.microsoft.com/office/powerpoint/2010/main" val="3497366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chongqing jiefangb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8411"/>
            <a:ext cx="12192000" cy="7426411"/>
          </a:xfrm>
          <a:prstGeom prst="rect">
            <a:avLst/>
          </a:prstGeom>
          <a:noFill/>
          <a:extLst>
            <a:ext uri="{909E8E84-426E-40DD-AFC4-6F175D3DCCD1}">
              <a14:hiddenFill xmlns:a14="http://schemas.microsoft.com/office/drawing/2010/main">
                <a:solidFill>
                  <a:srgbClr val="FFFFFF"/>
                </a:solidFill>
              </a14:hiddenFill>
            </a:ext>
          </a:extLst>
        </p:spPr>
      </p:pic>
      <p:sp>
        <p:nvSpPr>
          <p:cNvPr id="2" name="Ovaal 1"/>
          <p:cNvSpPr/>
          <p:nvPr/>
        </p:nvSpPr>
        <p:spPr>
          <a:xfrm>
            <a:off x="4996249" y="2345724"/>
            <a:ext cx="2199502" cy="2166551"/>
          </a:xfrm>
          <a:prstGeom prst="ellipse">
            <a:avLst/>
          </a:prstGeom>
          <a:solidFill>
            <a:srgbClr val="F286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tángulo 2"/>
          <p:cNvSpPr>
            <a:spLocks noChangeArrowheads="1"/>
          </p:cNvSpPr>
          <p:nvPr/>
        </p:nvSpPr>
        <p:spPr bwMode="auto">
          <a:xfrm>
            <a:off x="5288693" y="3044823"/>
            <a:ext cx="2400204"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0"/>
                <a:headEnd/>
                <a:tailEnd/>
              </a14:hiddenLine>
            </a:ext>
          </a:extLst>
        </p:spPr>
        <p:txBody>
          <a:bodyPr lIns="67733" tIns="67733" rIns="67733" bIns="67733" anchor="ctr"/>
          <a:lstStyle>
            <a:lvl1pPr marL="228600" defTabSz="825500">
              <a:defRPr sz="1900">
                <a:solidFill>
                  <a:srgbClr val="000000"/>
                </a:solidFill>
                <a:latin typeface="Helvetica Light" charset="0"/>
                <a:ea typeface="MS PGothic" panose="020B0600070205080204" pitchFamily="34" charset="-128"/>
                <a:sym typeface="Helvetica Light" charset="0"/>
              </a:defRPr>
            </a:lvl1pPr>
            <a:lvl2pPr defTabSz="825500">
              <a:defRPr sz="1900">
                <a:solidFill>
                  <a:srgbClr val="000000"/>
                </a:solidFill>
                <a:latin typeface="Helvetica Light" charset="0"/>
                <a:ea typeface="MS PGothic" panose="020B0600070205080204" pitchFamily="34" charset="-128"/>
                <a:sym typeface="Helvetica Light" charset="0"/>
              </a:defRPr>
            </a:lvl2pPr>
            <a:lvl3pPr defTabSz="825500">
              <a:defRPr sz="1900">
                <a:solidFill>
                  <a:srgbClr val="000000"/>
                </a:solidFill>
                <a:latin typeface="Helvetica Light" charset="0"/>
                <a:ea typeface="MS PGothic" panose="020B0600070205080204" pitchFamily="34" charset="-128"/>
                <a:sym typeface="Helvetica Light" charset="0"/>
              </a:defRPr>
            </a:lvl3pPr>
            <a:lvl4pPr defTabSz="825500">
              <a:defRPr sz="1900">
                <a:solidFill>
                  <a:srgbClr val="000000"/>
                </a:solidFill>
                <a:latin typeface="Helvetica Light" charset="0"/>
                <a:ea typeface="MS PGothic" panose="020B0600070205080204" pitchFamily="34" charset="-128"/>
                <a:sym typeface="Helvetica Light" charset="0"/>
              </a:defRPr>
            </a:lvl4pPr>
            <a:lvl5pPr defTabSz="825500">
              <a:defRPr sz="1900">
                <a:solidFill>
                  <a:srgbClr val="000000"/>
                </a:solidFill>
                <a:latin typeface="Helvetica Light" charset="0"/>
                <a:ea typeface="MS PGothic" panose="020B0600070205080204" pitchFamily="34" charset="-128"/>
                <a:sym typeface="Helvetica Light" charset="0"/>
              </a:defRPr>
            </a:lvl5pPr>
            <a:lvl6pPr marL="8001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12573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17145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21717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eaLnBrk="1"/>
            <a:r>
              <a:rPr lang="es-ES" altLang="es-ES" sz="4400" b="1" dirty="0">
                <a:solidFill>
                  <a:schemeClr val="bg1"/>
                </a:solidFill>
                <a:latin typeface="Calibri" panose="020F0502020204030204" pitchFamily="34" charset="0"/>
              </a:rPr>
              <a:t>DAG</a:t>
            </a:r>
          </a:p>
          <a:p>
            <a:pPr algn="just" eaLnBrk="1"/>
            <a:r>
              <a:rPr lang="es-ES" altLang="es-ES" sz="4500" b="1" dirty="0">
                <a:solidFill>
                  <a:schemeClr val="bg1"/>
                </a:solidFill>
                <a:latin typeface="Calibri" panose="020F0502020204030204" pitchFamily="34" charset="0"/>
              </a:rPr>
              <a:t>   2</a:t>
            </a:r>
          </a:p>
        </p:txBody>
      </p:sp>
    </p:spTree>
    <p:extLst>
      <p:ext uri="{BB962C8B-B14F-4D97-AF65-F5344CB8AC3E}">
        <p14:creationId xmlns:p14="http://schemas.microsoft.com/office/powerpoint/2010/main" val="8376394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sp>
        <p:nvSpPr>
          <p:cNvPr id="11268" name="AutoShape 1"/>
          <p:cNvSpPr>
            <a:spLocks/>
          </p:cNvSpPr>
          <p:nvPr/>
        </p:nvSpPr>
        <p:spPr bwMode="auto">
          <a:xfrm>
            <a:off x="6735089" y="944946"/>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Ciqikou</a:t>
            </a:r>
            <a:endParaRPr lang="fr-FR" altLang="es-ES" sz="1467" b="1" dirty="0">
              <a:solidFill>
                <a:schemeClr val="tx1"/>
              </a:solidFill>
              <a:latin typeface="Calibri" panose="020F0502020204030204" pitchFamily="34" charset="0"/>
            </a:endParaRPr>
          </a:p>
        </p:txBody>
      </p:sp>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Zondag</a:t>
            </a:r>
            <a:r>
              <a:rPr lang="en-US" sz="2133" dirty="0">
                <a:solidFill>
                  <a:srgbClr val="000000"/>
                </a:solidFill>
                <a:latin typeface="Andalus" panose="02020603050405020304" pitchFamily="18" charset="-78"/>
                <a:cs typeface="Andalus" panose="02020603050405020304" pitchFamily="18" charset="-78"/>
                <a:sym typeface="Helvetica Light" charset="0"/>
              </a:rPr>
              <a:t> 15 </a:t>
            </a:r>
            <a:r>
              <a:rPr lang="en-US" sz="2133" dirty="0" err="1">
                <a:solidFill>
                  <a:srgbClr val="000000"/>
                </a:solidFill>
                <a:latin typeface="Andalus" panose="02020603050405020304" pitchFamily="18" charset="-78"/>
                <a:cs typeface="Andalus" panose="02020603050405020304" pitchFamily="18" charset="-78"/>
                <a:sym typeface="Helvetica Light" charset="0"/>
              </a:rPr>
              <a:t>oktober</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sp>
        <p:nvSpPr>
          <p:cNvPr id="2" name="Rechthoek 1"/>
          <p:cNvSpPr/>
          <p:nvPr/>
        </p:nvSpPr>
        <p:spPr>
          <a:xfrm>
            <a:off x="6696082" y="1083940"/>
            <a:ext cx="5267319" cy="4863511"/>
          </a:xfrm>
          <a:prstGeom prst="rect">
            <a:avLst/>
          </a:prstGeom>
        </p:spPr>
        <p:txBody>
          <a:bodyPr wrap="square">
            <a:spAutoFit/>
          </a:bodyPr>
          <a:lstStyle/>
          <a:p>
            <a:pPr algn="just"/>
            <a:br>
              <a:rPr lang="en-US" sz="1110" dirty="0"/>
            </a:br>
            <a:r>
              <a:rPr lang="nl-BE" sz="1107" dirty="0" err="1">
                <a:solidFill>
                  <a:srgbClr val="000000"/>
                </a:solidFill>
                <a:latin typeface="Calibri" panose="020F0502020204030204" pitchFamily="34" charset="0"/>
                <a:ea typeface="MS PGothic" panose="020B0600070205080204" pitchFamily="34" charset="-128"/>
              </a:rPr>
              <a:t>Ciqikou</a:t>
            </a:r>
            <a:r>
              <a:rPr lang="nl-BE" sz="1107" dirty="0">
                <a:solidFill>
                  <a:srgbClr val="000000"/>
                </a:solidFill>
                <a:latin typeface="Calibri" panose="020F0502020204030204" pitchFamily="34" charset="0"/>
                <a:ea typeface="MS PGothic" panose="020B0600070205080204" pitchFamily="34" charset="-128"/>
              </a:rPr>
              <a:t> (‘Porseleinhaven’) ligt in de stadsprovincie </a:t>
            </a:r>
            <a:r>
              <a:rPr lang="nl-BE" sz="1107" dirty="0" err="1">
                <a:solidFill>
                  <a:srgbClr val="000000"/>
                </a:solidFill>
                <a:latin typeface="Calibri" panose="020F0502020204030204" pitchFamily="34" charset="0"/>
                <a:ea typeface="MS PGothic" panose="020B0600070205080204" pitchFamily="34" charset="-128"/>
              </a:rPr>
              <a:t>Chongqing</a:t>
            </a:r>
            <a:r>
              <a:rPr lang="nl-BE" sz="1107" dirty="0">
                <a:solidFill>
                  <a:srgbClr val="000000"/>
                </a:solidFill>
                <a:latin typeface="Calibri" panose="020F0502020204030204" pitchFamily="34" charset="0"/>
                <a:ea typeface="MS PGothic" panose="020B0600070205080204" pitchFamily="34" charset="-128"/>
              </a:rPr>
              <a:t>. Het plaatsje is weinig veranderd in de laatste decennia en biedt daardoor een blik op hoe het leven in </a:t>
            </a:r>
            <a:r>
              <a:rPr lang="nl-BE" sz="1107" dirty="0" err="1">
                <a:solidFill>
                  <a:srgbClr val="000000"/>
                </a:solidFill>
                <a:latin typeface="Calibri" panose="020F0502020204030204" pitchFamily="34" charset="0"/>
                <a:ea typeface="MS PGothic" panose="020B0600070205080204" pitchFamily="34" charset="-128"/>
              </a:rPr>
              <a:t>Chongqing</a:t>
            </a:r>
            <a:r>
              <a:rPr lang="nl-BE" sz="1107" dirty="0">
                <a:solidFill>
                  <a:srgbClr val="000000"/>
                </a:solidFill>
                <a:latin typeface="Calibri" panose="020F0502020204030204" pitchFamily="34" charset="0"/>
                <a:ea typeface="MS PGothic" panose="020B0600070205080204" pitchFamily="34" charset="-128"/>
              </a:rPr>
              <a:t> in het verleden was. In 1998 is </a:t>
            </a:r>
            <a:r>
              <a:rPr lang="nl-BE" sz="1107" dirty="0" err="1">
                <a:solidFill>
                  <a:srgbClr val="000000"/>
                </a:solidFill>
                <a:latin typeface="Calibri" panose="020F0502020204030204" pitchFamily="34" charset="0"/>
                <a:ea typeface="MS PGothic" panose="020B0600070205080204" pitchFamily="34" charset="-128"/>
              </a:rPr>
              <a:t>Ciqikou</a:t>
            </a:r>
            <a:r>
              <a:rPr lang="nl-BE" sz="1107" dirty="0">
                <a:solidFill>
                  <a:srgbClr val="000000"/>
                </a:solidFill>
                <a:latin typeface="Calibri" panose="020F0502020204030204" pitchFamily="34" charset="0"/>
                <a:ea typeface="MS PGothic" panose="020B0600070205080204" pitchFamily="34" charset="-128"/>
              </a:rPr>
              <a:t> daarom een beschermde plaats geworden.</a:t>
            </a:r>
          </a:p>
          <a:p>
            <a:pPr algn="just"/>
            <a:endParaRPr lang="nl-BE" sz="1107" dirty="0">
              <a:solidFill>
                <a:srgbClr val="000000"/>
              </a:solidFill>
              <a:latin typeface="Calibri" panose="020F0502020204030204" pitchFamily="34" charset="0"/>
              <a:ea typeface="MS PGothic" panose="020B0600070205080204" pitchFamily="34" charset="-128"/>
            </a:endParaRPr>
          </a:p>
          <a:p>
            <a:pPr algn="just"/>
            <a:r>
              <a:rPr lang="nl-BE" sz="1107" dirty="0">
                <a:solidFill>
                  <a:srgbClr val="000000"/>
                </a:solidFill>
                <a:latin typeface="Calibri" panose="020F0502020204030204" pitchFamily="34" charset="0"/>
                <a:ea typeface="MS PGothic" panose="020B0600070205080204" pitchFamily="34" charset="-128"/>
              </a:rPr>
              <a:t>De meeste huizen in </a:t>
            </a:r>
            <a:r>
              <a:rPr lang="nl-BE" sz="1107" dirty="0" err="1">
                <a:solidFill>
                  <a:srgbClr val="000000"/>
                </a:solidFill>
                <a:latin typeface="Calibri" panose="020F0502020204030204" pitchFamily="34" charset="0"/>
                <a:ea typeface="MS PGothic" panose="020B0600070205080204" pitchFamily="34" charset="-128"/>
              </a:rPr>
              <a:t>Ciqikou</a:t>
            </a:r>
            <a:r>
              <a:rPr lang="nl-BE" sz="1107" dirty="0">
                <a:solidFill>
                  <a:srgbClr val="000000"/>
                </a:solidFill>
                <a:latin typeface="Calibri" panose="020F0502020204030204" pitchFamily="34" charset="0"/>
                <a:ea typeface="MS PGothic" panose="020B0600070205080204" pitchFamily="34" charset="-128"/>
              </a:rPr>
              <a:t> dateren uit de </a:t>
            </a:r>
            <a:r>
              <a:rPr lang="nl-BE" sz="1107" dirty="0" err="1">
                <a:solidFill>
                  <a:srgbClr val="000000"/>
                </a:solidFill>
                <a:latin typeface="Calibri" panose="020F0502020204030204" pitchFamily="34" charset="0"/>
                <a:ea typeface="MS PGothic" panose="020B0600070205080204" pitchFamily="34" charset="-128"/>
              </a:rPr>
              <a:t>Ming</a:t>
            </a:r>
            <a:r>
              <a:rPr lang="nl-BE" sz="1107" dirty="0">
                <a:solidFill>
                  <a:srgbClr val="000000"/>
                </a:solidFill>
                <a:latin typeface="Calibri" panose="020F0502020204030204" pitchFamily="34" charset="0"/>
                <a:ea typeface="MS PGothic" panose="020B0600070205080204" pitchFamily="34" charset="-128"/>
              </a:rPr>
              <a:t> en </a:t>
            </a:r>
            <a:r>
              <a:rPr lang="nl-BE" sz="1107" dirty="0" err="1">
                <a:solidFill>
                  <a:srgbClr val="000000"/>
                </a:solidFill>
                <a:latin typeface="Calibri" panose="020F0502020204030204" pitchFamily="34" charset="0"/>
                <a:ea typeface="MS PGothic" panose="020B0600070205080204" pitchFamily="34" charset="-128"/>
              </a:rPr>
              <a:t>Qing</a:t>
            </a:r>
            <a:r>
              <a:rPr lang="nl-BE" sz="1107" dirty="0">
                <a:solidFill>
                  <a:srgbClr val="000000"/>
                </a:solidFill>
                <a:latin typeface="Calibri" panose="020F0502020204030204" pitchFamily="34" charset="0"/>
                <a:ea typeface="MS PGothic" panose="020B0600070205080204" pitchFamily="34" charset="-128"/>
              </a:rPr>
              <a:t>. Ze hebben 2 of 3 verdiepingen en zijn gemaakt van hout, bamboe en bakstenen. Blauwe stenen en pilaren contrasteren met witte muren, rode deuren en ramen met lattenwerk. Lantaarns aan de poorten versterken de authentieke sfeer. Langs het dorp stroomt de </a:t>
            </a:r>
            <a:r>
              <a:rPr lang="nl-BE" sz="1107" dirty="0" err="1">
                <a:solidFill>
                  <a:srgbClr val="000000"/>
                </a:solidFill>
                <a:latin typeface="Calibri" panose="020F0502020204030204" pitchFamily="34" charset="0"/>
                <a:ea typeface="MS PGothic" panose="020B0600070205080204" pitchFamily="34" charset="-128"/>
              </a:rPr>
              <a:t>Jialing</a:t>
            </a:r>
            <a:r>
              <a:rPr lang="nl-BE" sz="1107" dirty="0">
                <a:solidFill>
                  <a:srgbClr val="000000"/>
                </a:solidFill>
                <a:latin typeface="Calibri" panose="020F0502020204030204" pitchFamily="34" charset="0"/>
                <a:ea typeface="MS PGothic" panose="020B0600070205080204" pitchFamily="34" charset="-128"/>
              </a:rPr>
              <a:t>-rivier, de levensader van </a:t>
            </a:r>
            <a:r>
              <a:rPr lang="nl-BE" sz="1107" dirty="0" err="1">
                <a:solidFill>
                  <a:srgbClr val="000000"/>
                </a:solidFill>
                <a:latin typeface="Calibri" panose="020F0502020204030204" pitchFamily="34" charset="0"/>
                <a:ea typeface="MS PGothic" panose="020B0600070205080204" pitchFamily="34" charset="-128"/>
              </a:rPr>
              <a:t>Ciqikou</a:t>
            </a:r>
            <a:r>
              <a:rPr lang="nl-BE" sz="1107" dirty="0">
                <a:solidFill>
                  <a:srgbClr val="000000"/>
                </a:solidFill>
                <a:latin typeface="Calibri" panose="020F0502020204030204" pitchFamily="34" charset="0"/>
                <a:ea typeface="MS PGothic" panose="020B0600070205080204" pitchFamily="34" charset="-128"/>
              </a:rPr>
              <a:t>. </a:t>
            </a:r>
            <a:r>
              <a:rPr lang="nl-BE" sz="1107" dirty="0" err="1">
                <a:solidFill>
                  <a:srgbClr val="000000"/>
                </a:solidFill>
                <a:latin typeface="Calibri" panose="020F0502020204030204" pitchFamily="34" charset="0"/>
                <a:ea typeface="MS PGothic" panose="020B0600070205080204" pitchFamily="34" charset="-128"/>
              </a:rPr>
              <a:t>Ciqikou</a:t>
            </a:r>
            <a:r>
              <a:rPr lang="nl-BE" sz="1107" dirty="0">
                <a:solidFill>
                  <a:srgbClr val="000000"/>
                </a:solidFill>
                <a:latin typeface="Calibri" panose="020F0502020204030204" pitchFamily="34" charset="0"/>
                <a:ea typeface="MS PGothic" panose="020B0600070205080204" pitchFamily="34" charset="-128"/>
              </a:rPr>
              <a:t> was een belangrijke rivierhaven en daardoor kon de commercie bloeien. Er zijn nog altijd veel traditionele winkels te vinden. Ook zijn er veel restaurants en theehuizen.</a:t>
            </a:r>
          </a:p>
          <a:p>
            <a:pPr algn="just"/>
            <a:endParaRPr lang="nl-BE" sz="1107" dirty="0">
              <a:solidFill>
                <a:srgbClr val="000000"/>
              </a:solidFill>
              <a:latin typeface="Calibri" panose="020F0502020204030204" pitchFamily="34" charset="0"/>
              <a:ea typeface="MS PGothic" panose="020B0600070205080204" pitchFamily="34" charset="-128"/>
            </a:endParaRPr>
          </a:p>
          <a:p>
            <a:pPr algn="just"/>
            <a:r>
              <a:rPr lang="nl-BE" sz="1107" dirty="0">
                <a:solidFill>
                  <a:srgbClr val="000000"/>
                </a:solidFill>
                <a:latin typeface="Calibri" panose="020F0502020204030204" pitchFamily="34" charset="0"/>
                <a:ea typeface="MS PGothic" panose="020B0600070205080204" pitchFamily="34" charset="-128"/>
              </a:rPr>
              <a:t>Tijdens de </a:t>
            </a:r>
            <a:r>
              <a:rPr lang="nl-BE" sz="1107" dirty="0" err="1">
                <a:solidFill>
                  <a:srgbClr val="000000"/>
                </a:solidFill>
                <a:latin typeface="Calibri" panose="020F0502020204030204" pitchFamily="34" charset="0"/>
                <a:ea typeface="MS PGothic" panose="020B0600070205080204" pitchFamily="34" charset="-128"/>
              </a:rPr>
              <a:t>Ming</a:t>
            </a:r>
            <a:r>
              <a:rPr lang="nl-BE" sz="1107" dirty="0">
                <a:solidFill>
                  <a:srgbClr val="000000"/>
                </a:solidFill>
                <a:latin typeface="Calibri" panose="020F0502020204030204" pitchFamily="34" charset="0"/>
                <a:ea typeface="MS PGothic" panose="020B0600070205080204" pitchFamily="34" charset="-128"/>
              </a:rPr>
              <a:t> en </a:t>
            </a:r>
            <a:r>
              <a:rPr lang="nl-BE" sz="1107" dirty="0" err="1">
                <a:solidFill>
                  <a:srgbClr val="000000"/>
                </a:solidFill>
                <a:latin typeface="Calibri" panose="020F0502020204030204" pitchFamily="34" charset="0"/>
                <a:ea typeface="MS PGothic" panose="020B0600070205080204" pitchFamily="34" charset="-128"/>
              </a:rPr>
              <a:t>Qing</a:t>
            </a:r>
            <a:r>
              <a:rPr lang="nl-BE" sz="1107" dirty="0">
                <a:solidFill>
                  <a:srgbClr val="000000"/>
                </a:solidFill>
                <a:latin typeface="Calibri" panose="020F0502020204030204" pitchFamily="34" charset="0"/>
                <a:ea typeface="MS PGothic" panose="020B0600070205080204" pitchFamily="34" charset="-128"/>
              </a:rPr>
              <a:t> (1368 tot 1911) was </a:t>
            </a:r>
            <a:r>
              <a:rPr lang="nl-BE" sz="1107" dirty="0" err="1">
                <a:solidFill>
                  <a:srgbClr val="000000"/>
                </a:solidFill>
                <a:latin typeface="Calibri" panose="020F0502020204030204" pitchFamily="34" charset="0"/>
                <a:ea typeface="MS PGothic" panose="020B0600070205080204" pitchFamily="34" charset="-128"/>
              </a:rPr>
              <a:t>Ciqikou</a:t>
            </a:r>
            <a:r>
              <a:rPr lang="nl-BE" sz="1107" dirty="0">
                <a:solidFill>
                  <a:srgbClr val="000000"/>
                </a:solidFill>
                <a:latin typeface="Calibri" panose="020F0502020204030204" pitchFamily="34" charset="0"/>
                <a:ea typeface="MS PGothic" panose="020B0600070205080204" pitchFamily="34" charset="-128"/>
              </a:rPr>
              <a:t> bekend om het porselein dat hier werd geproduceerd. Er zijn maar liefst 20 antieke </a:t>
            </a:r>
            <a:r>
              <a:rPr lang="nl-BE" sz="1107" dirty="0" err="1">
                <a:solidFill>
                  <a:srgbClr val="000000"/>
                </a:solidFill>
                <a:latin typeface="Calibri" panose="020F0502020204030204" pitchFamily="34" charset="0"/>
                <a:ea typeface="MS PGothic" panose="020B0600070205080204" pitchFamily="34" charset="-128"/>
              </a:rPr>
              <a:t>porseleinovens</a:t>
            </a:r>
            <a:r>
              <a:rPr lang="nl-BE" sz="1107" dirty="0">
                <a:solidFill>
                  <a:srgbClr val="000000"/>
                </a:solidFill>
                <a:latin typeface="Calibri" panose="020F0502020204030204" pitchFamily="34" charset="0"/>
                <a:ea typeface="MS PGothic" panose="020B0600070205080204" pitchFamily="34" charset="-128"/>
              </a:rPr>
              <a:t> teruggevonden. </a:t>
            </a:r>
          </a:p>
          <a:p>
            <a:pPr algn="just"/>
            <a:endParaRPr lang="nl-BE" sz="1107" dirty="0">
              <a:solidFill>
                <a:srgbClr val="000000"/>
              </a:solidFill>
              <a:latin typeface="Calibri" panose="020F0502020204030204" pitchFamily="34" charset="0"/>
              <a:ea typeface="MS PGothic" panose="020B0600070205080204" pitchFamily="34" charset="-128"/>
            </a:endParaRPr>
          </a:p>
          <a:p>
            <a:pPr algn="just"/>
            <a:r>
              <a:rPr lang="nl-BE" sz="1107" dirty="0">
                <a:solidFill>
                  <a:srgbClr val="000000"/>
                </a:solidFill>
                <a:latin typeface="Calibri" panose="020F0502020204030204" pitchFamily="34" charset="0"/>
                <a:ea typeface="MS PGothic" panose="020B0600070205080204" pitchFamily="34" charset="-128"/>
              </a:rPr>
              <a:t>Er zijn in </a:t>
            </a:r>
            <a:r>
              <a:rPr lang="nl-BE" sz="1107" dirty="0" err="1">
                <a:solidFill>
                  <a:srgbClr val="000000"/>
                </a:solidFill>
                <a:latin typeface="Calibri" panose="020F0502020204030204" pitchFamily="34" charset="0"/>
                <a:ea typeface="MS PGothic" panose="020B0600070205080204" pitchFamily="34" charset="-128"/>
              </a:rPr>
              <a:t>Ciqikou</a:t>
            </a:r>
            <a:r>
              <a:rPr lang="nl-BE" sz="1107" dirty="0">
                <a:solidFill>
                  <a:srgbClr val="000000"/>
                </a:solidFill>
                <a:latin typeface="Calibri" panose="020F0502020204030204" pitchFamily="34" charset="0"/>
                <a:ea typeface="MS PGothic" panose="020B0600070205080204" pitchFamily="34" charset="-128"/>
              </a:rPr>
              <a:t> ook veel ateliers waar schilders of artiesten gespecialiseerd zijn in toegepaste kunstwerken. Daardoor biedt het plaatsje ook veel variëteiten indien u op zoek bent naar bijzondere kunstnijverheid. Het borduurwerk uit </a:t>
            </a:r>
            <a:r>
              <a:rPr lang="nl-BE" sz="1107" dirty="0" err="1">
                <a:solidFill>
                  <a:srgbClr val="000000"/>
                </a:solidFill>
                <a:latin typeface="Calibri" panose="020F0502020204030204" pitchFamily="34" charset="0"/>
                <a:ea typeface="MS PGothic" panose="020B0600070205080204" pitchFamily="34" charset="-128"/>
              </a:rPr>
              <a:t>Ciqikou</a:t>
            </a:r>
            <a:r>
              <a:rPr lang="nl-BE" sz="1107" dirty="0">
                <a:solidFill>
                  <a:srgbClr val="000000"/>
                </a:solidFill>
                <a:latin typeface="Calibri" panose="020F0502020204030204" pitchFamily="34" charset="0"/>
                <a:ea typeface="MS PGothic" panose="020B0600070205080204" pitchFamily="34" charset="-128"/>
              </a:rPr>
              <a:t> is beroemd in heel China en u zult verbaasd zijn over de snelheid en handigheid van de vrouwen als u de werkplaats bezoekt.</a:t>
            </a:r>
          </a:p>
          <a:p>
            <a:pPr algn="just"/>
            <a:endParaRPr lang="nl-BE" sz="1107" dirty="0">
              <a:solidFill>
                <a:srgbClr val="000000"/>
              </a:solidFill>
              <a:latin typeface="Calibri" panose="020F0502020204030204" pitchFamily="34" charset="0"/>
              <a:ea typeface="MS PGothic" panose="020B0600070205080204" pitchFamily="34" charset="-128"/>
            </a:endParaRPr>
          </a:p>
          <a:p>
            <a:pPr algn="just"/>
            <a:r>
              <a:rPr lang="nl-BE" sz="1107" dirty="0">
                <a:solidFill>
                  <a:srgbClr val="000000"/>
                </a:solidFill>
                <a:latin typeface="Calibri" panose="020F0502020204030204" pitchFamily="34" charset="0"/>
                <a:ea typeface="MS PGothic" panose="020B0600070205080204" pitchFamily="34" charset="-128"/>
              </a:rPr>
              <a:t>De theehuizen behoren tot de belangrijkste attractie van </a:t>
            </a:r>
            <a:r>
              <a:rPr lang="nl-BE" sz="1107" dirty="0" err="1">
                <a:solidFill>
                  <a:srgbClr val="000000"/>
                </a:solidFill>
                <a:latin typeface="Calibri" panose="020F0502020204030204" pitchFamily="34" charset="0"/>
                <a:ea typeface="MS PGothic" panose="020B0600070205080204" pitchFamily="34" charset="-128"/>
              </a:rPr>
              <a:t>Ciqikou</a:t>
            </a:r>
            <a:r>
              <a:rPr lang="nl-BE" sz="1107" dirty="0">
                <a:solidFill>
                  <a:srgbClr val="000000"/>
                </a:solidFill>
                <a:latin typeface="Calibri" panose="020F0502020204030204" pitchFamily="34" charset="0"/>
                <a:ea typeface="MS PGothic" panose="020B0600070205080204" pitchFamily="34" charset="-128"/>
              </a:rPr>
              <a:t>. Er zijn meer dan 100 theehuizen, ieder met zijn eigen karakter. Hier werden vroeger de zaken gedaan, hier kwam men met vrienden om te praten, en hier traden verhalenvertellers op en werd de lokale opera getoond.</a:t>
            </a:r>
            <a:endParaRPr lang="en-US" sz="1107" dirty="0">
              <a:solidFill>
                <a:srgbClr val="000000"/>
              </a:solidFill>
              <a:latin typeface="Calibri" panose="020F0502020204030204" pitchFamily="34" charset="0"/>
              <a:ea typeface="MS PGothic" panose="020B0600070205080204" pitchFamily="34" charset="-128"/>
            </a:endParaRPr>
          </a:p>
          <a:p>
            <a:pPr algn="just"/>
            <a:endParaRPr lang="en-US" sz="1110" dirty="0">
              <a:latin typeface="Cantarell"/>
            </a:endParaRPr>
          </a:p>
        </p:txBody>
      </p:sp>
      <p:pic>
        <p:nvPicPr>
          <p:cNvPr id="23" name="Picture 4" descr="\\SRV03\Shared Network\MARKETING\Presentations\Proposal templates 2015\Support Material\Icons\Services\Loc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049" y="990405"/>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fbeeldingsresultaat voor ciqikou"/>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579" y="990405"/>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Afbeeldingsresultaat voor ciqikou"/>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7314" y="990405"/>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Afbeelding 3"/>
          <p:cNvPicPr preferRelativeResize="0">
            <a:picLocks/>
          </p:cNvPicPr>
          <p:nvPr/>
        </p:nvPicPr>
        <p:blipFill>
          <a:blip r:embed="rId6"/>
          <a:stretch>
            <a:fillRect/>
          </a:stretch>
        </p:blipFill>
        <p:spPr>
          <a:xfrm>
            <a:off x="325579" y="3023944"/>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Afbeelding 4"/>
          <p:cNvPicPr preferRelativeResize="0">
            <a:picLocks/>
          </p:cNvPicPr>
          <p:nvPr/>
        </p:nvPicPr>
        <p:blipFill>
          <a:blip r:embed="rId7"/>
          <a:stretch>
            <a:fillRect/>
          </a:stretch>
        </p:blipFill>
        <p:spPr>
          <a:xfrm>
            <a:off x="3290969" y="3023944"/>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948622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
            <a:lum/>
          </a:blip>
          <a:srcRect/>
          <a:stretch>
            <a:fillRect t="-31000" b="-31000"/>
          </a:stretch>
        </a:blipFill>
        <a:effectLst/>
      </p:bgPr>
    </p:bg>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sp>
        <p:nvSpPr>
          <p:cNvPr id="11268" name="AutoShape 1"/>
          <p:cNvSpPr>
            <a:spLocks/>
          </p:cNvSpPr>
          <p:nvPr/>
        </p:nvSpPr>
        <p:spPr bwMode="auto">
          <a:xfrm>
            <a:off x="6735089" y="944946"/>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Jiefangbei</a:t>
            </a:r>
            <a:endParaRPr lang="fr-FR" altLang="es-ES" sz="1467" b="1" dirty="0">
              <a:solidFill>
                <a:schemeClr val="tx1"/>
              </a:solidFill>
              <a:latin typeface="Calibri" panose="020F0502020204030204" pitchFamily="34" charset="0"/>
            </a:endParaRPr>
          </a:p>
        </p:txBody>
      </p:sp>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Zondag</a:t>
            </a:r>
            <a:r>
              <a:rPr lang="en-US" sz="2133" dirty="0">
                <a:solidFill>
                  <a:srgbClr val="000000"/>
                </a:solidFill>
                <a:latin typeface="Andalus" panose="02020603050405020304" pitchFamily="18" charset="-78"/>
                <a:cs typeface="Andalus" panose="02020603050405020304" pitchFamily="18" charset="-78"/>
                <a:sym typeface="Helvetica Light" charset="0"/>
              </a:rPr>
              <a:t> 15 </a:t>
            </a:r>
            <a:r>
              <a:rPr lang="en-US" sz="2133" dirty="0" err="1">
                <a:solidFill>
                  <a:srgbClr val="000000"/>
                </a:solidFill>
                <a:latin typeface="Andalus" panose="02020603050405020304" pitchFamily="18" charset="-78"/>
                <a:cs typeface="Andalus" panose="02020603050405020304" pitchFamily="18" charset="-78"/>
                <a:sym typeface="Helvetica Light" charset="0"/>
              </a:rPr>
              <a:t>oktober</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sp>
        <p:nvSpPr>
          <p:cNvPr id="2" name="Rechthoek 1"/>
          <p:cNvSpPr/>
          <p:nvPr/>
        </p:nvSpPr>
        <p:spPr>
          <a:xfrm>
            <a:off x="6698722" y="1114131"/>
            <a:ext cx="5264679" cy="1626536"/>
          </a:xfrm>
          <a:prstGeom prst="rect">
            <a:avLst/>
          </a:prstGeom>
        </p:spPr>
        <p:txBody>
          <a:bodyPr wrap="square">
            <a:spAutoFit/>
          </a:bodyPr>
          <a:lstStyle/>
          <a:p>
            <a:pPr algn="just"/>
            <a:br>
              <a:rPr lang="en-US" sz="1110" dirty="0"/>
            </a:br>
            <a:r>
              <a:rPr lang="nl-BE" sz="1107" dirty="0" err="1">
                <a:solidFill>
                  <a:srgbClr val="000000"/>
                </a:solidFill>
                <a:latin typeface="Calibri" panose="020F0502020204030204" pitchFamily="34" charset="0"/>
                <a:ea typeface="MS PGothic" panose="020B0600070205080204" pitchFamily="34" charset="-128"/>
              </a:rPr>
              <a:t>Jiefangbei</a:t>
            </a:r>
            <a:r>
              <a:rPr lang="nl-BE" sz="1107" dirty="0">
                <a:solidFill>
                  <a:srgbClr val="000000"/>
                </a:solidFill>
                <a:latin typeface="Calibri" panose="020F0502020204030204" pitchFamily="34" charset="0"/>
                <a:ea typeface="MS PGothic" panose="020B0600070205080204" pitchFamily="34" charset="-128"/>
              </a:rPr>
              <a:t> is de levendige zakenwijk van </a:t>
            </a:r>
            <a:r>
              <a:rPr lang="nl-BE" sz="1107" dirty="0" err="1">
                <a:solidFill>
                  <a:srgbClr val="000000"/>
                </a:solidFill>
                <a:latin typeface="Calibri" panose="020F0502020204030204" pitchFamily="34" charset="0"/>
                <a:ea typeface="MS PGothic" panose="020B0600070205080204" pitchFamily="34" charset="-128"/>
              </a:rPr>
              <a:t>Chongqing</a:t>
            </a:r>
            <a:r>
              <a:rPr lang="nl-BE" sz="1107" dirty="0">
                <a:solidFill>
                  <a:srgbClr val="000000"/>
                </a:solidFill>
                <a:latin typeface="Calibri" panose="020F0502020204030204" pitchFamily="34" charset="0"/>
                <a:ea typeface="MS PGothic" panose="020B0600070205080204" pitchFamily="34" charset="-128"/>
              </a:rPr>
              <a:t>. In het hart van dit snel ontwikkelende commerciële centrum, met veel winkels, kantoren, hotels en restaurants, is een voetgangerszonde dat in 1997 geopend werd rond het </a:t>
            </a:r>
            <a:r>
              <a:rPr lang="nl-BE" sz="1107" dirty="0" err="1">
                <a:solidFill>
                  <a:srgbClr val="000000"/>
                </a:solidFill>
                <a:latin typeface="Calibri" panose="020F0502020204030204" pitchFamily="34" charset="0"/>
                <a:ea typeface="MS PGothic" panose="020B0600070205080204" pitchFamily="34" charset="-128"/>
              </a:rPr>
              <a:t>People’s</a:t>
            </a:r>
            <a:r>
              <a:rPr lang="nl-BE" sz="1107" dirty="0">
                <a:solidFill>
                  <a:srgbClr val="000000"/>
                </a:solidFill>
                <a:latin typeface="Calibri" panose="020F0502020204030204" pitchFamily="34" charset="0"/>
                <a:ea typeface="MS PGothic" panose="020B0600070205080204" pitchFamily="34" charset="-128"/>
              </a:rPr>
              <a:t> </a:t>
            </a:r>
            <a:r>
              <a:rPr lang="nl-BE" sz="1107" dirty="0" err="1">
                <a:solidFill>
                  <a:srgbClr val="000000"/>
                </a:solidFill>
                <a:latin typeface="Calibri" panose="020F0502020204030204" pitchFamily="34" charset="0"/>
                <a:ea typeface="MS PGothic" panose="020B0600070205080204" pitchFamily="34" charset="-128"/>
              </a:rPr>
              <a:t>Liberation</a:t>
            </a:r>
            <a:r>
              <a:rPr lang="nl-BE" sz="1107" dirty="0">
                <a:solidFill>
                  <a:srgbClr val="000000"/>
                </a:solidFill>
                <a:latin typeface="Calibri" panose="020F0502020204030204" pitchFamily="34" charset="0"/>
                <a:ea typeface="MS PGothic" panose="020B0600070205080204" pitchFamily="34" charset="-128"/>
              </a:rPr>
              <a:t> Monument. Het monument, dat in 1945 werd gebouwd en oorspronkelijk bedoeld was om de overwinning op de Japanners te herdenken, symboliseert nu de communistische overname in 1950.</a:t>
            </a:r>
          </a:p>
          <a:p>
            <a:pPr algn="just"/>
            <a:endParaRPr lang="nl-BE" sz="1107" dirty="0">
              <a:solidFill>
                <a:srgbClr val="000000"/>
              </a:solidFill>
              <a:latin typeface="Calibri" panose="020F0502020204030204" pitchFamily="34" charset="0"/>
              <a:ea typeface="MS PGothic" panose="020B0600070205080204" pitchFamily="34" charset="-128"/>
            </a:endParaRPr>
          </a:p>
          <a:p>
            <a:pPr algn="just"/>
            <a:endParaRPr lang="en-US" sz="1110" dirty="0">
              <a:latin typeface="Cantarell"/>
            </a:endParaRPr>
          </a:p>
        </p:txBody>
      </p:sp>
      <p:pic>
        <p:nvPicPr>
          <p:cNvPr id="23" name="Picture 4" descr="\\SRV03\Shared Network\MARKETING\Presentations\Proposal templates 2015\Support Material\Icons\Services\Loca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049" y="990405"/>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SRV03\Shared Network\MARKETING\Presentations\Proposal templates 2015\Support Material\Icons\Services\Loca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049" y="2478103"/>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1"/>
          <p:cNvSpPr>
            <a:spLocks/>
          </p:cNvSpPr>
          <p:nvPr/>
        </p:nvSpPr>
        <p:spPr bwMode="auto">
          <a:xfrm>
            <a:off x="6735088" y="2438192"/>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Chongqing </a:t>
            </a:r>
            <a:r>
              <a:rPr lang="fr-FR" altLang="es-ES" sz="1467" b="1" dirty="0" err="1">
                <a:solidFill>
                  <a:schemeClr val="tx1"/>
                </a:solidFill>
                <a:latin typeface="Calibri" panose="020F0502020204030204" pitchFamily="34" charset="0"/>
              </a:rPr>
              <a:t>Three</a:t>
            </a:r>
            <a:r>
              <a:rPr lang="fr-FR" altLang="es-ES" sz="1467" b="1" dirty="0">
                <a:solidFill>
                  <a:schemeClr val="tx1"/>
                </a:solidFill>
                <a:latin typeface="Calibri" panose="020F0502020204030204" pitchFamily="34" charset="0"/>
              </a:rPr>
              <a:t> Gorges Museum</a:t>
            </a:r>
          </a:p>
        </p:txBody>
      </p:sp>
      <p:sp>
        <p:nvSpPr>
          <p:cNvPr id="29" name="Rechthoek 28"/>
          <p:cNvSpPr/>
          <p:nvPr/>
        </p:nvSpPr>
        <p:spPr>
          <a:xfrm>
            <a:off x="6706595" y="2608796"/>
            <a:ext cx="5256806" cy="3504164"/>
          </a:xfrm>
          <a:prstGeom prst="rect">
            <a:avLst/>
          </a:prstGeom>
        </p:spPr>
        <p:txBody>
          <a:bodyPr wrap="square">
            <a:spAutoFit/>
          </a:bodyPr>
          <a:lstStyle/>
          <a:p>
            <a:pPr algn="just"/>
            <a:br>
              <a:rPr lang="en-US" sz="1110" dirty="0"/>
            </a:br>
            <a:r>
              <a:rPr lang="en-US" sz="1110" dirty="0" err="1"/>
              <a:t>Chonqing</a:t>
            </a:r>
            <a:r>
              <a:rPr lang="en-US" sz="1110" dirty="0"/>
              <a:t> China Three Gorges Museum, </a:t>
            </a:r>
            <a:r>
              <a:rPr lang="en-US" sz="1110" dirty="0" err="1"/>
              <a:t>ligt</a:t>
            </a:r>
            <a:r>
              <a:rPr lang="en-US" sz="1110" dirty="0"/>
              <a:t> </a:t>
            </a:r>
            <a:r>
              <a:rPr lang="en-US" sz="1110" dirty="0" err="1"/>
              <a:t>tegenover</a:t>
            </a:r>
            <a:r>
              <a:rPr lang="en-US" sz="1110" dirty="0"/>
              <a:t> de Chongqing People’s Assembly Hall. Het is </a:t>
            </a:r>
            <a:r>
              <a:rPr lang="en-US" sz="1110" dirty="0" err="1"/>
              <a:t>niet</a:t>
            </a:r>
            <a:r>
              <a:rPr lang="en-US" sz="1110" dirty="0"/>
              <a:t> </a:t>
            </a:r>
            <a:r>
              <a:rPr lang="en-US" sz="1110" dirty="0" err="1"/>
              <a:t>alleen</a:t>
            </a:r>
            <a:r>
              <a:rPr lang="en-US" sz="1110" dirty="0"/>
              <a:t> het </a:t>
            </a:r>
            <a:r>
              <a:rPr lang="en-US" sz="1110" dirty="0" err="1"/>
              <a:t>grootste</a:t>
            </a:r>
            <a:r>
              <a:rPr lang="en-US" sz="1110" dirty="0"/>
              <a:t> </a:t>
            </a:r>
            <a:r>
              <a:rPr lang="en-US" sz="1110" dirty="0" err="1"/>
              <a:t>monografische</a:t>
            </a:r>
            <a:r>
              <a:rPr lang="en-US" sz="1110" dirty="0"/>
              <a:t> museum, maar is </a:t>
            </a:r>
            <a:r>
              <a:rPr lang="en-US" sz="1110" dirty="0" err="1"/>
              <a:t>ook</a:t>
            </a:r>
            <a:r>
              <a:rPr lang="en-US" sz="1110" dirty="0"/>
              <a:t> </a:t>
            </a:r>
            <a:r>
              <a:rPr lang="en-US" sz="1110" dirty="0" err="1"/>
              <a:t>een</a:t>
            </a:r>
            <a:r>
              <a:rPr lang="en-US" sz="1110" dirty="0"/>
              <a:t> </a:t>
            </a:r>
            <a:r>
              <a:rPr lang="en-US" sz="1110" dirty="0" err="1"/>
              <a:t>publieke</a:t>
            </a:r>
            <a:r>
              <a:rPr lang="en-US" sz="1110" dirty="0"/>
              <a:t> </a:t>
            </a:r>
            <a:r>
              <a:rPr lang="en-US" sz="1110" dirty="0" err="1"/>
              <a:t>onderneming</a:t>
            </a:r>
            <a:r>
              <a:rPr lang="en-US" sz="1110" dirty="0"/>
              <a:t> </a:t>
            </a:r>
            <a:r>
              <a:rPr lang="en-US" sz="1110" dirty="0" err="1"/>
              <a:t>voor</a:t>
            </a:r>
            <a:r>
              <a:rPr lang="en-US" sz="1110" dirty="0"/>
              <a:t> het </a:t>
            </a:r>
            <a:r>
              <a:rPr lang="en-US" sz="1110" dirty="0" err="1"/>
              <a:t>behoud</a:t>
            </a:r>
            <a:r>
              <a:rPr lang="en-US" sz="1110" dirty="0"/>
              <a:t>, </a:t>
            </a:r>
            <a:r>
              <a:rPr lang="en-US" sz="1110" dirty="0" err="1"/>
              <a:t>onderwijs</a:t>
            </a:r>
            <a:r>
              <a:rPr lang="en-US" sz="1110" dirty="0"/>
              <a:t>, </a:t>
            </a:r>
            <a:r>
              <a:rPr lang="en-US" sz="1110" dirty="0" err="1"/>
              <a:t>wetenscahppelijk</a:t>
            </a:r>
            <a:r>
              <a:rPr lang="en-US" sz="1110" dirty="0"/>
              <a:t> </a:t>
            </a:r>
            <a:r>
              <a:rPr lang="en-US" sz="1110" dirty="0" err="1"/>
              <a:t>onderzoek</a:t>
            </a:r>
            <a:r>
              <a:rPr lang="en-US" sz="1110" dirty="0"/>
              <a:t> ten </a:t>
            </a:r>
            <a:r>
              <a:rPr lang="en-US" sz="1110" dirty="0" err="1"/>
              <a:t>aanzien</a:t>
            </a:r>
            <a:r>
              <a:rPr lang="en-US" sz="1110" dirty="0"/>
              <a:t> van </a:t>
            </a:r>
            <a:r>
              <a:rPr lang="en-US" sz="1110" dirty="0" err="1"/>
              <a:t>culturele</a:t>
            </a:r>
            <a:r>
              <a:rPr lang="en-US" sz="1110" dirty="0"/>
              <a:t> </a:t>
            </a:r>
            <a:r>
              <a:rPr lang="en-US" sz="1110" dirty="0" err="1"/>
              <a:t>relikwieën</a:t>
            </a:r>
            <a:r>
              <a:rPr lang="en-US" sz="1110" dirty="0"/>
              <a:t> </a:t>
            </a:r>
            <a:r>
              <a:rPr lang="en-US" sz="1110" dirty="0" err="1"/>
              <a:t>en</a:t>
            </a:r>
            <a:r>
              <a:rPr lang="en-US" sz="1110" dirty="0"/>
              <a:t> de </a:t>
            </a:r>
            <a:r>
              <a:rPr lang="en-US" sz="1110" dirty="0" err="1"/>
              <a:t>natuurlijke</a:t>
            </a:r>
            <a:r>
              <a:rPr lang="en-US" sz="1110" dirty="0"/>
              <a:t> </a:t>
            </a:r>
            <a:r>
              <a:rPr lang="en-US" sz="1110" dirty="0" err="1"/>
              <a:t>omgeving</a:t>
            </a:r>
            <a:r>
              <a:rPr lang="en-US" sz="1110" dirty="0"/>
              <a:t> van Chongqing </a:t>
            </a:r>
            <a:r>
              <a:rPr lang="en-US" sz="1110" dirty="0" err="1"/>
              <a:t>en</a:t>
            </a:r>
            <a:r>
              <a:rPr lang="en-US" sz="1110" dirty="0"/>
              <a:t> de Three Gorges. De </a:t>
            </a:r>
            <a:r>
              <a:rPr lang="en-US" sz="1110" dirty="0" err="1"/>
              <a:t>buitenkant</a:t>
            </a:r>
            <a:r>
              <a:rPr lang="en-US" sz="1110" dirty="0"/>
              <a:t> van het museum </a:t>
            </a:r>
            <a:r>
              <a:rPr lang="en-US" sz="1110" dirty="0" err="1"/>
              <a:t>heeft</a:t>
            </a:r>
            <a:r>
              <a:rPr lang="en-US" sz="1110" dirty="0"/>
              <a:t> </a:t>
            </a:r>
            <a:r>
              <a:rPr lang="en-US" sz="1110" dirty="0" err="1"/>
              <a:t>gladde</a:t>
            </a:r>
            <a:r>
              <a:rPr lang="en-US" sz="1110" dirty="0"/>
              <a:t> </a:t>
            </a:r>
            <a:r>
              <a:rPr lang="en-US" sz="1110" dirty="0" err="1"/>
              <a:t>muren</a:t>
            </a:r>
            <a:r>
              <a:rPr lang="en-US" sz="1110" dirty="0"/>
              <a:t> </a:t>
            </a:r>
            <a:r>
              <a:rPr lang="en-US" sz="1110" dirty="0" err="1"/>
              <a:t>en</a:t>
            </a:r>
            <a:r>
              <a:rPr lang="en-US" sz="1110" dirty="0"/>
              <a:t> </a:t>
            </a:r>
            <a:r>
              <a:rPr lang="en-US" sz="1110" dirty="0" err="1"/>
              <a:t>een</a:t>
            </a:r>
            <a:r>
              <a:rPr lang="en-US" sz="1110" dirty="0"/>
              <a:t> </a:t>
            </a:r>
            <a:r>
              <a:rPr lang="en-US" sz="1110" dirty="0" err="1"/>
              <a:t>glanzende</a:t>
            </a:r>
            <a:r>
              <a:rPr lang="en-US" sz="1110" dirty="0"/>
              <a:t> </a:t>
            </a:r>
            <a:r>
              <a:rPr lang="en-US" sz="1110" dirty="0" err="1"/>
              <a:t>koepel</a:t>
            </a:r>
            <a:r>
              <a:rPr lang="en-US" sz="1110" dirty="0"/>
              <a:t>, die de </a:t>
            </a:r>
            <a:r>
              <a:rPr lang="en-US" sz="1110" dirty="0" err="1"/>
              <a:t>historische</a:t>
            </a:r>
            <a:r>
              <a:rPr lang="en-US" sz="1110" dirty="0"/>
              <a:t> </a:t>
            </a:r>
            <a:r>
              <a:rPr lang="en-US" sz="1110" dirty="0" err="1"/>
              <a:t>cultuur</a:t>
            </a:r>
            <a:r>
              <a:rPr lang="en-US" sz="1110" dirty="0"/>
              <a:t> van de dam </a:t>
            </a:r>
            <a:r>
              <a:rPr lang="en-US" sz="1110" dirty="0" err="1"/>
              <a:t>vertegenwoordigt</a:t>
            </a:r>
            <a:r>
              <a:rPr lang="en-US" sz="1110" dirty="0"/>
              <a:t>. </a:t>
            </a:r>
            <a:r>
              <a:rPr lang="en-US" sz="1110" dirty="0" err="1"/>
              <a:t>Daarnaast</a:t>
            </a:r>
            <a:r>
              <a:rPr lang="en-US" sz="1110" dirty="0"/>
              <a:t> </a:t>
            </a:r>
            <a:r>
              <a:rPr lang="en-US" sz="1110" dirty="0" err="1"/>
              <a:t>zijn</a:t>
            </a:r>
            <a:r>
              <a:rPr lang="en-US" sz="1110" dirty="0"/>
              <a:t> </a:t>
            </a:r>
            <a:r>
              <a:rPr lang="en-US" sz="1110" dirty="0" err="1"/>
              <a:t>er</a:t>
            </a:r>
            <a:r>
              <a:rPr lang="en-US" sz="1110" dirty="0"/>
              <a:t> </a:t>
            </a:r>
            <a:r>
              <a:rPr lang="en-US" sz="1110" dirty="0" err="1"/>
              <a:t>grootschalige</a:t>
            </a:r>
            <a:r>
              <a:rPr lang="en-US" sz="1110" dirty="0"/>
              <a:t> </a:t>
            </a:r>
            <a:r>
              <a:rPr lang="en-US" sz="1110" dirty="0" err="1"/>
              <a:t>reliëfs</a:t>
            </a:r>
            <a:r>
              <a:rPr lang="en-US" sz="1110" dirty="0"/>
              <a:t>, </a:t>
            </a:r>
            <a:r>
              <a:rPr lang="en-US" sz="1110" dirty="0" err="1"/>
              <a:t>bronzen</a:t>
            </a:r>
            <a:r>
              <a:rPr lang="en-US" sz="1110" dirty="0"/>
              <a:t> </a:t>
            </a:r>
            <a:r>
              <a:rPr lang="en-US" sz="1110" dirty="0" err="1"/>
              <a:t>beelden</a:t>
            </a:r>
            <a:r>
              <a:rPr lang="en-US" sz="1110" dirty="0"/>
              <a:t> </a:t>
            </a:r>
            <a:r>
              <a:rPr lang="en-US" sz="1110" dirty="0" err="1"/>
              <a:t>en</a:t>
            </a:r>
            <a:r>
              <a:rPr lang="en-US" sz="1110" dirty="0"/>
              <a:t> </a:t>
            </a:r>
            <a:r>
              <a:rPr lang="en-US" sz="1110" dirty="0" err="1"/>
              <a:t>een</a:t>
            </a:r>
            <a:r>
              <a:rPr lang="en-US" sz="1110" dirty="0"/>
              <a:t> ‘</a:t>
            </a:r>
            <a:r>
              <a:rPr lang="en-US" sz="1110" dirty="0" err="1"/>
              <a:t>Ecologische</a:t>
            </a:r>
            <a:r>
              <a:rPr lang="en-US" sz="1110" dirty="0"/>
              <a:t> Corridor’ doe 1.100 meter </a:t>
            </a:r>
            <a:r>
              <a:rPr lang="en-US" sz="1110" dirty="0" err="1"/>
              <a:t>lang</a:t>
            </a:r>
            <a:r>
              <a:rPr lang="en-US" sz="1110" dirty="0"/>
              <a:t> is.</a:t>
            </a:r>
          </a:p>
          <a:p>
            <a:pPr algn="just"/>
            <a:endParaRPr lang="en-US" sz="1110" dirty="0">
              <a:solidFill>
                <a:srgbClr val="000000"/>
              </a:solidFill>
              <a:latin typeface="Calibri" panose="020F0502020204030204" pitchFamily="34" charset="0"/>
              <a:ea typeface="MS PGothic" panose="020B0600070205080204" pitchFamily="34" charset="-128"/>
            </a:endParaRPr>
          </a:p>
          <a:p>
            <a:pPr algn="just"/>
            <a:r>
              <a:rPr lang="nl-BE" sz="1107" dirty="0">
                <a:solidFill>
                  <a:srgbClr val="000000"/>
                </a:solidFill>
                <a:latin typeface="Calibri" panose="020F0502020204030204" pitchFamily="34" charset="0"/>
                <a:ea typeface="MS PGothic" panose="020B0600070205080204" pitchFamily="34" charset="-128"/>
              </a:rPr>
              <a:t>De Chinese Drieklovendam in de </a:t>
            </a:r>
            <a:r>
              <a:rPr lang="nl-BE" sz="1107" dirty="0" err="1">
                <a:solidFill>
                  <a:srgbClr val="000000"/>
                </a:solidFill>
                <a:latin typeface="Calibri" panose="020F0502020204030204" pitchFamily="34" charset="0"/>
                <a:ea typeface="MS PGothic" panose="020B0600070205080204" pitchFamily="34" charset="-128"/>
              </a:rPr>
              <a:t>Yangtzekiang</a:t>
            </a:r>
            <a:r>
              <a:rPr lang="nl-BE" sz="1107" dirty="0">
                <a:solidFill>
                  <a:srgbClr val="000000"/>
                </a:solidFill>
                <a:latin typeface="Calibri" panose="020F0502020204030204" pitchFamily="34" charset="0"/>
                <a:ea typeface="MS PGothic" panose="020B0600070205080204" pitchFamily="34" charset="-128"/>
              </a:rPr>
              <a:t> is ‘s werelds grootste </a:t>
            </a:r>
            <a:r>
              <a:rPr lang="nl-BE" sz="1107" dirty="0" err="1">
                <a:solidFill>
                  <a:srgbClr val="000000"/>
                </a:solidFill>
                <a:latin typeface="Calibri" panose="020F0502020204030204" pitchFamily="34" charset="0"/>
                <a:ea typeface="MS PGothic" panose="020B0600070205080204" pitchFamily="34" charset="-128"/>
              </a:rPr>
              <a:t>waterkracht-centrale</a:t>
            </a:r>
            <a:r>
              <a:rPr lang="nl-BE" sz="1107" dirty="0">
                <a:solidFill>
                  <a:srgbClr val="000000"/>
                </a:solidFill>
                <a:latin typeface="Calibri" panose="020F0502020204030204" pitchFamily="34" charset="0"/>
                <a:ea typeface="MS PGothic" panose="020B0600070205080204" pitchFamily="34" charset="-128"/>
              </a:rPr>
              <a:t> en dam. De constructie begon in 1994 en de stuwdam was in 2006 voltooid, de scheepslift was eind 2015 operatief. 26 generatoren van 700 MW waren in 2008 operationeel. Hierna zijn ondergronds nog eens 6 generatoren toegevoegd, waarvan de laatste 2 medio 2012 volledig in werking traden.</a:t>
            </a:r>
          </a:p>
          <a:p>
            <a:pPr algn="just"/>
            <a:r>
              <a:rPr lang="nl-BE" sz="1107" dirty="0">
                <a:solidFill>
                  <a:srgbClr val="000000"/>
                </a:solidFill>
                <a:latin typeface="Calibri" panose="020F0502020204030204" pitchFamily="34" charset="0"/>
                <a:ea typeface="MS PGothic" panose="020B0600070205080204" pitchFamily="34" charset="-128"/>
              </a:rPr>
              <a:t>Bij het bezoekerscentrum van de Drieklovendam staat een toren. Daarop zijn heroïsche reliëfs aangebracht. Ze verbeelden de eeuwige strijd van de Chinezen tegen het water van de machtige </a:t>
            </a:r>
            <a:r>
              <a:rPr lang="nl-BE" sz="1107" dirty="0" err="1">
                <a:solidFill>
                  <a:srgbClr val="000000"/>
                </a:solidFill>
                <a:latin typeface="Calibri" panose="020F0502020204030204" pitchFamily="34" charset="0"/>
                <a:ea typeface="MS PGothic" panose="020B0600070205080204" pitchFamily="34" charset="-128"/>
              </a:rPr>
              <a:t>Yangtze</a:t>
            </a:r>
            <a:r>
              <a:rPr lang="nl-BE" sz="1107" dirty="0">
                <a:solidFill>
                  <a:srgbClr val="000000"/>
                </a:solidFill>
                <a:latin typeface="Calibri" panose="020F0502020204030204" pitchFamily="34" charset="0"/>
                <a:ea typeface="MS PGothic" panose="020B0600070205080204" pitchFamily="34" charset="-128"/>
              </a:rPr>
              <a:t>. De boodschap is dat de rivier nu eindelijk is bedwongen. Het is de vraag of dat zo is, maar wat er staat is alleszins indrukwekkend. </a:t>
            </a:r>
          </a:p>
          <a:p>
            <a:pPr algn="just"/>
            <a:endParaRPr lang="nl-BE" sz="1107" dirty="0">
              <a:solidFill>
                <a:srgbClr val="000000"/>
              </a:solidFill>
              <a:latin typeface="Calibri" panose="020F0502020204030204" pitchFamily="34" charset="0"/>
              <a:ea typeface="MS PGothic" panose="020B0600070205080204" pitchFamily="34" charset="-128"/>
            </a:endParaRPr>
          </a:p>
          <a:p>
            <a:pPr algn="just"/>
            <a:endParaRPr lang="en-US" sz="1110" dirty="0">
              <a:latin typeface="Cantarell"/>
            </a:endParaRPr>
          </a:p>
        </p:txBody>
      </p:sp>
      <p:pic>
        <p:nvPicPr>
          <p:cNvPr id="2050" name="Picture 2" descr="Afbeeldingsresultaat voor jiefangbei"/>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281" y="993199"/>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Afbeeldingsresultaat voor three gorges dam project"/>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6165" y="990405"/>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Afbeelding 2"/>
          <p:cNvPicPr preferRelativeResize="0">
            <a:picLocks/>
          </p:cNvPicPr>
          <p:nvPr/>
        </p:nvPicPr>
        <p:blipFill>
          <a:blip r:embed="rId8"/>
          <a:stretch>
            <a:fillRect/>
          </a:stretch>
        </p:blipFill>
        <p:spPr>
          <a:xfrm>
            <a:off x="363281" y="3076507"/>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Afbeelding 3"/>
          <p:cNvPicPr preferRelativeResize="0">
            <a:picLocks/>
          </p:cNvPicPr>
          <p:nvPr/>
        </p:nvPicPr>
        <p:blipFill>
          <a:blip r:embed="rId9"/>
          <a:stretch>
            <a:fillRect/>
          </a:stretch>
        </p:blipFill>
        <p:spPr>
          <a:xfrm>
            <a:off x="3317026" y="3076507"/>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43768193"/>
      </p:ext>
    </p:extLst>
  </p:cSld>
  <p:clrMapOvr>
    <a:overrideClrMapping bg1="lt1" tx1="dk1" bg2="lt2" tx2="dk2" accent1="accent1" accent2="accent2" accent3="accent3" accent4="accent4" accent5="accent5" accent6="accent6" hlink="hlink" folHlink="folHlink"/>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
            <a:lum/>
          </a:blip>
          <a:srcRect/>
          <a:stretch>
            <a:fillRect t="-31000" b="-31000"/>
          </a:stretch>
        </a:blipFill>
        <a:effectLst/>
      </p:bgPr>
    </p:bg>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Zondag</a:t>
            </a:r>
            <a:r>
              <a:rPr lang="en-US" sz="2133" dirty="0">
                <a:solidFill>
                  <a:srgbClr val="000000"/>
                </a:solidFill>
                <a:latin typeface="Andalus" panose="02020603050405020304" pitchFamily="18" charset="-78"/>
                <a:cs typeface="Andalus" panose="02020603050405020304" pitchFamily="18" charset="-78"/>
                <a:sym typeface="Helvetica Light" charset="0"/>
              </a:rPr>
              <a:t> 15 </a:t>
            </a:r>
            <a:r>
              <a:rPr lang="en-US" sz="2133" dirty="0" err="1">
                <a:solidFill>
                  <a:srgbClr val="000000"/>
                </a:solidFill>
                <a:latin typeface="Andalus" panose="02020603050405020304" pitchFamily="18" charset="-78"/>
                <a:cs typeface="Andalus" panose="02020603050405020304" pitchFamily="18" charset="-78"/>
                <a:sym typeface="Helvetica Light" charset="0"/>
              </a:rPr>
              <a:t>oktober</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pic>
        <p:nvPicPr>
          <p:cNvPr id="24" name="Picture 4" descr="\\SRV03\Shared Network\MARKETING\Presentations\Proposal templates 2015\Support Material\Icons\Services\Loca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6535" y="990405"/>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hthoek 25"/>
          <p:cNvSpPr/>
          <p:nvPr/>
        </p:nvSpPr>
        <p:spPr>
          <a:xfrm>
            <a:off x="6698721" y="1161085"/>
            <a:ext cx="5264679" cy="1626536"/>
          </a:xfrm>
          <a:prstGeom prst="rect">
            <a:avLst/>
          </a:prstGeom>
        </p:spPr>
        <p:txBody>
          <a:bodyPr wrap="square">
            <a:spAutoFit/>
          </a:bodyPr>
          <a:lstStyle/>
          <a:p>
            <a:pPr algn="just"/>
            <a:br>
              <a:rPr lang="en-US" sz="1110" dirty="0"/>
            </a:br>
            <a:r>
              <a:rPr lang="nl-BE" sz="1107" dirty="0">
                <a:solidFill>
                  <a:srgbClr val="000000"/>
                </a:solidFill>
                <a:latin typeface="Calibri" panose="020F0502020204030204" pitchFamily="34" charset="0"/>
                <a:ea typeface="MS PGothic" panose="020B0600070205080204" pitchFamily="34" charset="-128"/>
              </a:rPr>
              <a:t>In de vroege </a:t>
            </a:r>
            <a:r>
              <a:rPr lang="nl-BE" sz="1107" dirty="0" err="1">
                <a:solidFill>
                  <a:srgbClr val="000000"/>
                </a:solidFill>
                <a:latin typeface="Calibri" panose="020F0502020204030204" pitchFamily="34" charset="0"/>
                <a:ea typeface="MS PGothic" panose="020B0600070205080204" pitchFamily="34" charset="-128"/>
              </a:rPr>
              <a:t>Ming</a:t>
            </a:r>
            <a:r>
              <a:rPr lang="nl-BE" sz="1107" dirty="0">
                <a:solidFill>
                  <a:srgbClr val="000000"/>
                </a:solidFill>
                <a:latin typeface="Calibri" panose="020F0502020204030204" pitchFamily="34" charset="0"/>
                <a:ea typeface="MS PGothic" panose="020B0600070205080204" pitchFamily="34" charset="-128"/>
              </a:rPr>
              <a:t>-dynastie werden 17 toegangspoorten naar de stad gebouwd. 9 bleven open en 8 gesloten. </a:t>
            </a:r>
            <a:r>
              <a:rPr lang="nl-BE" sz="1107" dirty="0" err="1">
                <a:solidFill>
                  <a:srgbClr val="000000"/>
                </a:solidFill>
                <a:latin typeface="Calibri" panose="020F0502020204030204" pitchFamily="34" charset="0"/>
                <a:ea typeface="MS PGothic" panose="020B0600070205080204" pitchFamily="34" charset="-128"/>
              </a:rPr>
              <a:t>Hongya</a:t>
            </a:r>
            <a:r>
              <a:rPr lang="nl-BE" sz="1107" dirty="0">
                <a:solidFill>
                  <a:srgbClr val="000000"/>
                </a:solidFill>
                <a:latin typeface="Calibri" panose="020F0502020204030204" pitchFamily="34" charset="0"/>
                <a:ea typeface="MS PGothic" panose="020B0600070205080204" pitchFamily="34" charset="-128"/>
              </a:rPr>
              <a:t> was 1 van de gesloten poorten en werd enkel voor militaire zaken gebruikt. Het werd gebouwd tegen de steile wanden van de bergen. Aan de rechterkant van de </a:t>
            </a:r>
            <a:r>
              <a:rPr lang="nl-BE" sz="1107" dirty="0" err="1">
                <a:solidFill>
                  <a:srgbClr val="000000"/>
                </a:solidFill>
                <a:latin typeface="Calibri" panose="020F0502020204030204" pitchFamily="34" charset="0"/>
                <a:ea typeface="MS PGothic" panose="020B0600070205080204" pitchFamily="34" charset="-128"/>
              </a:rPr>
              <a:t>Hongya</a:t>
            </a:r>
            <a:r>
              <a:rPr lang="nl-BE" sz="1107" dirty="0">
                <a:solidFill>
                  <a:srgbClr val="000000"/>
                </a:solidFill>
                <a:latin typeface="Calibri" panose="020F0502020204030204" pitchFamily="34" charset="0"/>
                <a:ea typeface="MS PGothic" panose="020B0600070205080204" pitchFamily="34" charset="-128"/>
              </a:rPr>
              <a:t> Gate is een grot, dat is wat mensen </a:t>
            </a:r>
            <a:r>
              <a:rPr lang="nl-BE" sz="1107" dirty="0" err="1">
                <a:solidFill>
                  <a:srgbClr val="000000"/>
                </a:solidFill>
                <a:latin typeface="Calibri" panose="020F0502020204030204" pitchFamily="34" charset="0"/>
                <a:ea typeface="MS PGothic" panose="020B0600070205080204" pitchFamily="34" charset="-128"/>
              </a:rPr>
              <a:t>Hongya</a:t>
            </a:r>
            <a:r>
              <a:rPr lang="nl-BE" sz="1107" dirty="0">
                <a:solidFill>
                  <a:srgbClr val="000000"/>
                </a:solidFill>
                <a:latin typeface="Calibri" panose="020F0502020204030204" pitchFamily="34" charset="0"/>
                <a:ea typeface="MS PGothic" panose="020B0600070205080204" pitchFamily="34" charset="-128"/>
              </a:rPr>
              <a:t> Cave noemen. In het vroegere tijdperk had de grot een stroom die van de bovenste afdalingen naar de rivier loopt die een waterval vormde, algemeen bekend als </a:t>
            </a:r>
            <a:r>
              <a:rPr lang="nl-BE" sz="1107" dirty="0" err="1">
                <a:solidFill>
                  <a:srgbClr val="000000"/>
                </a:solidFill>
                <a:latin typeface="Calibri" panose="020F0502020204030204" pitchFamily="34" charset="0"/>
                <a:ea typeface="MS PGothic" panose="020B0600070205080204" pitchFamily="34" charset="-128"/>
              </a:rPr>
              <a:t>Hongya</a:t>
            </a:r>
            <a:r>
              <a:rPr lang="nl-BE" sz="1107" dirty="0">
                <a:solidFill>
                  <a:srgbClr val="000000"/>
                </a:solidFill>
                <a:latin typeface="Calibri" panose="020F0502020204030204" pitchFamily="34" charset="0"/>
                <a:ea typeface="MS PGothic" panose="020B0600070205080204" pitchFamily="34" charset="-128"/>
              </a:rPr>
              <a:t> </a:t>
            </a:r>
            <a:r>
              <a:rPr lang="nl-BE" sz="1107" dirty="0" err="1">
                <a:solidFill>
                  <a:srgbClr val="000000"/>
                </a:solidFill>
                <a:latin typeface="Calibri" panose="020F0502020204030204" pitchFamily="34" charset="0"/>
                <a:ea typeface="MS PGothic" panose="020B0600070205080204" pitchFamily="34" charset="-128"/>
              </a:rPr>
              <a:t>Dripping</a:t>
            </a:r>
            <a:r>
              <a:rPr lang="nl-BE" sz="1107" dirty="0">
                <a:solidFill>
                  <a:srgbClr val="000000"/>
                </a:solidFill>
                <a:latin typeface="Calibri" panose="020F0502020204030204" pitchFamily="34" charset="0"/>
                <a:ea typeface="MS PGothic" panose="020B0600070205080204" pitchFamily="34" charset="-128"/>
              </a:rPr>
              <a:t>.</a:t>
            </a:r>
          </a:p>
          <a:p>
            <a:pPr algn="just"/>
            <a:endParaRPr lang="en-US" sz="1110" dirty="0">
              <a:latin typeface="Cantarell"/>
            </a:endParaRPr>
          </a:p>
        </p:txBody>
      </p:sp>
      <p:sp>
        <p:nvSpPr>
          <p:cNvPr id="28" name="AutoShape 1"/>
          <p:cNvSpPr>
            <a:spLocks/>
          </p:cNvSpPr>
          <p:nvPr/>
        </p:nvSpPr>
        <p:spPr bwMode="auto">
          <a:xfrm>
            <a:off x="6698721" y="950766"/>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Hongya</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grot</a:t>
            </a:r>
            <a:endParaRPr lang="fr-FR" altLang="es-ES" sz="1467" b="1" dirty="0">
              <a:solidFill>
                <a:schemeClr val="tx1"/>
              </a:solidFill>
              <a:latin typeface="Calibri" panose="020F0502020204030204" pitchFamily="34" charset="0"/>
            </a:endParaRPr>
          </a:p>
        </p:txBody>
      </p:sp>
      <p:pic>
        <p:nvPicPr>
          <p:cNvPr id="2" name="Afbeelding 1"/>
          <p:cNvPicPr preferRelativeResize="0">
            <a:picLocks/>
          </p:cNvPicPr>
          <p:nvPr/>
        </p:nvPicPr>
        <p:blipFill>
          <a:blip r:embed="rId6"/>
          <a:stretch>
            <a:fillRect/>
          </a:stretch>
        </p:blipFill>
        <p:spPr>
          <a:xfrm>
            <a:off x="3269278" y="988029"/>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Afbeelding 2"/>
          <p:cNvPicPr preferRelativeResize="0">
            <a:picLocks/>
          </p:cNvPicPr>
          <p:nvPr/>
        </p:nvPicPr>
        <p:blipFill>
          <a:blip r:embed="rId7"/>
          <a:stretch>
            <a:fillRect/>
          </a:stretch>
        </p:blipFill>
        <p:spPr>
          <a:xfrm>
            <a:off x="322496" y="988029"/>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99061" y="2856429"/>
            <a:ext cx="342900" cy="34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
          <p:cNvSpPr>
            <a:spLocks/>
          </p:cNvSpPr>
          <p:nvPr/>
        </p:nvSpPr>
        <p:spPr bwMode="auto">
          <a:xfrm>
            <a:off x="6698721" y="2806671"/>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Westin</a:t>
            </a:r>
            <a:r>
              <a:rPr lang="fr-FR" altLang="es-ES" sz="1467" b="1" dirty="0">
                <a:solidFill>
                  <a:schemeClr val="tx1"/>
                </a:solidFill>
                <a:latin typeface="Calibri" panose="020F0502020204030204" pitchFamily="34" charset="0"/>
              </a:rPr>
              <a:t> Chongqing </a:t>
            </a:r>
            <a:r>
              <a:rPr lang="fr-FR" altLang="es-ES" sz="1467" b="1" dirty="0" err="1">
                <a:solidFill>
                  <a:schemeClr val="tx1"/>
                </a:solidFill>
                <a:latin typeface="Calibri" panose="020F0502020204030204" pitchFamily="34" charset="0"/>
              </a:rPr>
              <a:t>Liberation</a:t>
            </a:r>
            <a:r>
              <a:rPr lang="fr-FR" altLang="es-ES" sz="1467" b="1" dirty="0">
                <a:solidFill>
                  <a:schemeClr val="tx1"/>
                </a:solidFill>
                <a:latin typeface="Calibri" panose="020F0502020204030204" pitchFamily="34" charset="0"/>
              </a:rPr>
              <a:t> Square *****</a:t>
            </a:r>
          </a:p>
        </p:txBody>
      </p:sp>
    </p:spTree>
    <p:extLst>
      <p:ext uri="{BB962C8B-B14F-4D97-AF65-F5344CB8AC3E}">
        <p14:creationId xmlns:p14="http://schemas.microsoft.com/office/powerpoint/2010/main" val="485489788"/>
      </p:ext>
    </p:extLst>
  </p:cSld>
  <p:clrMapOvr>
    <a:overrideClrMapping bg1="lt1" tx1="dk1" bg2="lt2" tx2="dk2" accent1="accent1" accent2="accent2" accent3="accent3" accent4="accent4" accent5="accent5" accent6="accent6" hlink="hlink" folHlink="folHlink"/>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0" y="0"/>
            <a:ext cx="12433110" cy="6858000"/>
          </a:xfrm>
          <a:prstGeom prst="rect">
            <a:avLst/>
          </a:prstGeom>
        </p:spPr>
      </p:pic>
      <p:sp>
        <p:nvSpPr>
          <p:cNvPr id="6" name="Ovaal 5"/>
          <p:cNvSpPr/>
          <p:nvPr/>
        </p:nvSpPr>
        <p:spPr>
          <a:xfrm>
            <a:off x="4996249" y="2370438"/>
            <a:ext cx="2199502" cy="2166551"/>
          </a:xfrm>
          <a:prstGeom prst="ellipse">
            <a:avLst/>
          </a:prstGeom>
          <a:solidFill>
            <a:srgbClr val="F286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tángulo 2"/>
          <p:cNvSpPr>
            <a:spLocks noChangeArrowheads="1"/>
          </p:cNvSpPr>
          <p:nvPr/>
        </p:nvSpPr>
        <p:spPr bwMode="auto">
          <a:xfrm>
            <a:off x="5288693" y="3044823"/>
            <a:ext cx="2400204"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0"/>
                <a:headEnd/>
                <a:tailEnd/>
              </a14:hiddenLine>
            </a:ext>
          </a:extLst>
        </p:spPr>
        <p:txBody>
          <a:bodyPr lIns="67733" tIns="67733" rIns="67733" bIns="67733" anchor="ctr"/>
          <a:lstStyle>
            <a:lvl1pPr marL="228600" defTabSz="825500">
              <a:defRPr sz="1900">
                <a:solidFill>
                  <a:srgbClr val="000000"/>
                </a:solidFill>
                <a:latin typeface="Helvetica Light" charset="0"/>
                <a:ea typeface="MS PGothic" panose="020B0600070205080204" pitchFamily="34" charset="-128"/>
                <a:sym typeface="Helvetica Light" charset="0"/>
              </a:defRPr>
            </a:lvl1pPr>
            <a:lvl2pPr defTabSz="825500">
              <a:defRPr sz="1900">
                <a:solidFill>
                  <a:srgbClr val="000000"/>
                </a:solidFill>
                <a:latin typeface="Helvetica Light" charset="0"/>
                <a:ea typeface="MS PGothic" panose="020B0600070205080204" pitchFamily="34" charset="-128"/>
                <a:sym typeface="Helvetica Light" charset="0"/>
              </a:defRPr>
            </a:lvl2pPr>
            <a:lvl3pPr defTabSz="825500">
              <a:defRPr sz="1900">
                <a:solidFill>
                  <a:srgbClr val="000000"/>
                </a:solidFill>
                <a:latin typeface="Helvetica Light" charset="0"/>
                <a:ea typeface="MS PGothic" panose="020B0600070205080204" pitchFamily="34" charset="-128"/>
                <a:sym typeface="Helvetica Light" charset="0"/>
              </a:defRPr>
            </a:lvl3pPr>
            <a:lvl4pPr defTabSz="825500">
              <a:defRPr sz="1900">
                <a:solidFill>
                  <a:srgbClr val="000000"/>
                </a:solidFill>
                <a:latin typeface="Helvetica Light" charset="0"/>
                <a:ea typeface="MS PGothic" panose="020B0600070205080204" pitchFamily="34" charset="-128"/>
                <a:sym typeface="Helvetica Light" charset="0"/>
              </a:defRPr>
            </a:lvl4pPr>
            <a:lvl5pPr defTabSz="825500">
              <a:defRPr sz="1900">
                <a:solidFill>
                  <a:srgbClr val="000000"/>
                </a:solidFill>
                <a:latin typeface="Helvetica Light" charset="0"/>
                <a:ea typeface="MS PGothic" panose="020B0600070205080204" pitchFamily="34" charset="-128"/>
                <a:sym typeface="Helvetica Light" charset="0"/>
              </a:defRPr>
            </a:lvl5pPr>
            <a:lvl6pPr marL="8001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12573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17145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21717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eaLnBrk="1"/>
            <a:r>
              <a:rPr lang="es-ES" altLang="es-ES" sz="4400" b="1" dirty="0">
                <a:solidFill>
                  <a:schemeClr val="bg1"/>
                </a:solidFill>
                <a:latin typeface="Calibri" panose="020F0502020204030204" pitchFamily="34" charset="0"/>
              </a:rPr>
              <a:t>DAG</a:t>
            </a:r>
          </a:p>
          <a:p>
            <a:pPr algn="just" eaLnBrk="1"/>
            <a:r>
              <a:rPr lang="es-ES" altLang="es-ES" sz="4500" b="1" dirty="0">
                <a:solidFill>
                  <a:schemeClr val="bg1"/>
                </a:solidFill>
                <a:latin typeface="Calibri" panose="020F0502020204030204" pitchFamily="34" charset="0"/>
              </a:rPr>
              <a:t>   3</a:t>
            </a:r>
          </a:p>
        </p:txBody>
      </p:sp>
    </p:spTree>
    <p:extLst>
      <p:ext uri="{BB962C8B-B14F-4D97-AF65-F5344CB8AC3E}">
        <p14:creationId xmlns:p14="http://schemas.microsoft.com/office/powerpoint/2010/main" val="23594718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sp>
        <p:nvSpPr>
          <p:cNvPr id="11268" name="AutoShape 1"/>
          <p:cNvSpPr>
            <a:spLocks/>
          </p:cNvSpPr>
          <p:nvPr/>
        </p:nvSpPr>
        <p:spPr bwMode="auto">
          <a:xfrm>
            <a:off x="6735089" y="944946"/>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Chongqing International Intermodal Terminal</a:t>
            </a:r>
          </a:p>
        </p:txBody>
      </p:sp>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Maandag</a:t>
            </a:r>
            <a:r>
              <a:rPr lang="en-US" sz="2133" dirty="0">
                <a:solidFill>
                  <a:srgbClr val="000000"/>
                </a:solidFill>
                <a:latin typeface="Andalus" panose="02020603050405020304" pitchFamily="18" charset="-78"/>
                <a:cs typeface="Andalus" panose="02020603050405020304" pitchFamily="18" charset="-78"/>
                <a:sym typeface="Helvetica Light" charset="0"/>
              </a:rPr>
              <a:t> 16 </a:t>
            </a:r>
            <a:r>
              <a:rPr lang="en-US" sz="2133" dirty="0" err="1">
                <a:solidFill>
                  <a:srgbClr val="000000"/>
                </a:solidFill>
                <a:latin typeface="Andalus" panose="02020603050405020304" pitchFamily="18" charset="-78"/>
                <a:cs typeface="Andalus" panose="02020603050405020304" pitchFamily="18" charset="-78"/>
                <a:sym typeface="Helvetica Light" charset="0"/>
              </a:rPr>
              <a:t>oktober</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pic>
        <p:nvPicPr>
          <p:cNvPr id="23" name="Picture 4" descr="\\SRV03\Shared Network\MARKETING\Presentations\Proposal templates 2015\Support Material\Icons\Services\Loc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049" y="990405"/>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SRV03\Shared Network\MARKETING\Presentations\Proposal templates 2015\Support Material\Icons\Services\Loc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049" y="1650748"/>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
          <p:cNvSpPr>
            <a:spLocks/>
          </p:cNvSpPr>
          <p:nvPr/>
        </p:nvSpPr>
        <p:spPr bwMode="auto">
          <a:xfrm>
            <a:off x="6735083" y="1732344"/>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Xiyong </a:t>
            </a:r>
            <a:r>
              <a:rPr lang="fr-FR" altLang="es-ES" sz="1467" b="1" dirty="0" err="1">
                <a:solidFill>
                  <a:schemeClr val="tx1"/>
                </a:solidFill>
                <a:latin typeface="Calibri" panose="020F0502020204030204" pitchFamily="34" charset="0"/>
              </a:rPr>
              <a:t>Comprehensive</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Logistic</a:t>
            </a:r>
            <a:r>
              <a:rPr lang="fr-FR" altLang="es-ES" sz="1467" b="1" dirty="0">
                <a:solidFill>
                  <a:schemeClr val="tx1"/>
                </a:solidFill>
                <a:latin typeface="Calibri" panose="020F0502020204030204" pitchFamily="34" charset="0"/>
              </a:rPr>
              <a:t> Park</a:t>
            </a:r>
          </a:p>
          <a:p>
            <a:pPr defTabSz="914400"/>
            <a:r>
              <a:rPr lang="fr-FR" altLang="es-ES" sz="1110" dirty="0" err="1">
                <a:solidFill>
                  <a:schemeClr val="tx1"/>
                </a:solidFill>
                <a:latin typeface="+mn-lt"/>
                <a:ea typeface="+mn-ea"/>
              </a:rPr>
              <a:t>Bezoek</a:t>
            </a:r>
            <a:r>
              <a:rPr lang="fr-FR" altLang="es-ES" sz="1110" dirty="0">
                <a:solidFill>
                  <a:schemeClr val="tx1"/>
                </a:solidFill>
                <a:latin typeface="+mn-lt"/>
                <a:ea typeface="+mn-ea"/>
              </a:rPr>
              <a:t> </a:t>
            </a:r>
            <a:r>
              <a:rPr lang="fr-FR" altLang="es-ES" sz="1110" dirty="0" err="1">
                <a:solidFill>
                  <a:schemeClr val="tx1"/>
                </a:solidFill>
                <a:latin typeface="+mn-lt"/>
                <a:ea typeface="+mn-ea"/>
              </a:rPr>
              <a:t>aan</a:t>
            </a:r>
            <a:r>
              <a:rPr lang="fr-FR" altLang="es-ES" sz="1110" dirty="0">
                <a:solidFill>
                  <a:schemeClr val="tx1"/>
                </a:solidFill>
                <a:latin typeface="+mn-lt"/>
                <a:ea typeface="+mn-ea"/>
              </a:rPr>
              <a:t> douane </a:t>
            </a:r>
            <a:r>
              <a:rPr lang="fr-FR" altLang="es-ES" sz="1110" dirty="0" err="1">
                <a:solidFill>
                  <a:schemeClr val="tx1"/>
                </a:solidFill>
                <a:latin typeface="+mn-lt"/>
                <a:ea typeface="+mn-ea"/>
              </a:rPr>
              <a:t>depots</a:t>
            </a:r>
            <a:r>
              <a:rPr lang="fr-FR" altLang="es-ES" sz="1110" dirty="0">
                <a:solidFill>
                  <a:schemeClr val="tx1"/>
                </a:solidFill>
                <a:latin typeface="+mn-lt"/>
                <a:ea typeface="+mn-ea"/>
              </a:rPr>
              <a:t> van Alibaba en </a:t>
            </a:r>
            <a:r>
              <a:rPr lang="fr-FR" altLang="es-ES" sz="1110" dirty="0" err="1">
                <a:solidFill>
                  <a:schemeClr val="tx1"/>
                </a:solidFill>
                <a:latin typeface="+mn-lt"/>
                <a:ea typeface="+mn-ea"/>
              </a:rPr>
              <a:t>andere</a:t>
            </a:r>
            <a:r>
              <a:rPr lang="fr-FR" altLang="es-ES" sz="1110" dirty="0">
                <a:solidFill>
                  <a:schemeClr val="tx1"/>
                </a:solidFill>
                <a:latin typeface="+mn-lt"/>
                <a:ea typeface="+mn-ea"/>
              </a:rPr>
              <a:t> </a:t>
            </a:r>
            <a:r>
              <a:rPr lang="fr-FR" altLang="es-ES" sz="1110" dirty="0" err="1">
                <a:solidFill>
                  <a:schemeClr val="tx1"/>
                </a:solidFill>
                <a:latin typeface="+mn-lt"/>
                <a:ea typeface="+mn-ea"/>
              </a:rPr>
              <a:t>bedrijven</a:t>
            </a:r>
            <a:r>
              <a:rPr lang="fr-FR" altLang="es-ES" sz="1110" dirty="0">
                <a:solidFill>
                  <a:schemeClr val="tx1"/>
                </a:solidFill>
                <a:latin typeface="+mn-lt"/>
                <a:ea typeface="+mn-ea"/>
              </a:rPr>
              <a:t> </a:t>
            </a:r>
          </a:p>
        </p:txBody>
      </p:sp>
      <p:pic>
        <p:nvPicPr>
          <p:cNvPr id="13" name="Picture 4" descr="\\SRV03\Shared Network\MARKETING\Presentations\Proposal templates 2015\Support Material\Icons\Services\Loc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8682" y="2307874"/>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
          <p:cNvSpPr>
            <a:spLocks/>
          </p:cNvSpPr>
          <p:nvPr/>
        </p:nvSpPr>
        <p:spPr bwMode="auto">
          <a:xfrm>
            <a:off x="6735085" y="2288054"/>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Euro Brand Center</a:t>
            </a:r>
          </a:p>
        </p:txBody>
      </p:sp>
      <p:sp>
        <p:nvSpPr>
          <p:cNvPr id="3" name="Tekstvak 2"/>
          <p:cNvSpPr txBox="1"/>
          <p:nvPr/>
        </p:nvSpPr>
        <p:spPr>
          <a:xfrm>
            <a:off x="6735086" y="1258717"/>
            <a:ext cx="5228315" cy="433965"/>
          </a:xfrm>
          <a:prstGeom prst="rect">
            <a:avLst/>
          </a:prstGeom>
          <a:noFill/>
        </p:spPr>
        <p:txBody>
          <a:bodyPr wrap="square" rtlCol="0">
            <a:spAutoFit/>
          </a:bodyPr>
          <a:lstStyle/>
          <a:p>
            <a:r>
              <a:rPr lang="nl-BE" sz="1110" dirty="0"/>
              <a:t>Terminal van de bestaande treinverbinding tussen </a:t>
            </a:r>
            <a:r>
              <a:rPr lang="nl-BE" sz="1110" dirty="0" err="1"/>
              <a:t>Chongqing</a:t>
            </a:r>
            <a:r>
              <a:rPr lang="nl-BE" sz="1110" dirty="0"/>
              <a:t> en Antwerpen.</a:t>
            </a:r>
          </a:p>
          <a:p>
            <a:r>
              <a:rPr lang="nl-BE" sz="1110" dirty="0"/>
              <a:t>Zicht op de vrijhandelszone</a:t>
            </a:r>
          </a:p>
        </p:txBody>
      </p:sp>
      <p:sp>
        <p:nvSpPr>
          <p:cNvPr id="4" name="Tekstvak 3"/>
          <p:cNvSpPr txBox="1"/>
          <p:nvPr/>
        </p:nvSpPr>
        <p:spPr>
          <a:xfrm>
            <a:off x="6735082" y="2559814"/>
            <a:ext cx="4629601" cy="775597"/>
          </a:xfrm>
          <a:prstGeom prst="rect">
            <a:avLst/>
          </a:prstGeom>
          <a:noFill/>
        </p:spPr>
        <p:txBody>
          <a:bodyPr wrap="square" rtlCol="0">
            <a:spAutoFit/>
          </a:bodyPr>
          <a:lstStyle/>
          <a:p>
            <a:r>
              <a:rPr lang="nl-BE" sz="1110" dirty="0"/>
              <a:t>Presentatie en rondleiding:</a:t>
            </a:r>
          </a:p>
          <a:p>
            <a:pPr marL="171450" indent="-171450">
              <a:buFont typeface="Arial" panose="020B0604020202020204" pitchFamily="34" charset="0"/>
              <a:buChar char="•"/>
            </a:pPr>
            <a:r>
              <a:rPr lang="nl-BE" sz="1110" dirty="0"/>
              <a:t>een winkelcentrum van 73.000 m² </a:t>
            </a:r>
          </a:p>
          <a:p>
            <a:pPr marL="171450" indent="-171450">
              <a:buFont typeface="Arial" panose="020B0604020202020204" pitchFamily="34" charset="0"/>
              <a:buChar char="•"/>
            </a:pPr>
            <a:r>
              <a:rPr lang="nl-BE" sz="1110" dirty="0"/>
              <a:t>enkel Europese producten worden hier aangeboden</a:t>
            </a:r>
          </a:p>
          <a:p>
            <a:pPr marL="171450" indent="-171450">
              <a:buFont typeface="Arial" panose="020B0604020202020204" pitchFamily="34" charset="0"/>
              <a:buChar char="•"/>
            </a:pPr>
            <a:r>
              <a:rPr lang="nl-BE" sz="1110" dirty="0"/>
              <a:t>met een e-commerceplatform</a:t>
            </a:r>
          </a:p>
        </p:txBody>
      </p:sp>
      <p:pic>
        <p:nvPicPr>
          <p:cNvPr id="2052" name="Picture 4" descr="Afbeeldingsresultaat voor antwerp chongqin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048" y="944946"/>
            <a:ext cx="2466000" cy="16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Afbeeldingsresultaat voor Xiyong Comprehensive Logistic Park"/>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048" y="2881880"/>
            <a:ext cx="2466000" cy="16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 name="Picture 4" descr="\\SRV03\Shared Network\MARKETING\Presentations\Proposal templates 2015\Support Material\Icons\Services\Loc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049" y="4442836"/>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1"/>
          <p:cNvSpPr>
            <a:spLocks/>
          </p:cNvSpPr>
          <p:nvPr/>
        </p:nvSpPr>
        <p:spPr bwMode="auto">
          <a:xfrm>
            <a:off x="6711629" y="4389885"/>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3 </a:t>
            </a:r>
            <a:r>
              <a:rPr lang="fr-FR" altLang="es-ES" sz="1467" b="1" dirty="0" err="1">
                <a:solidFill>
                  <a:schemeClr val="tx1"/>
                </a:solidFill>
                <a:latin typeface="Calibri" panose="020F0502020204030204" pitchFamily="34" charset="0"/>
              </a:rPr>
              <a:t>uur</a:t>
            </a:r>
            <a:r>
              <a:rPr lang="fr-FR" altLang="es-ES" sz="1467" b="1" dirty="0">
                <a:solidFill>
                  <a:schemeClr val="tx1"/>
                </a:solidFill>
                <a:latin typeface="Calibri" panose="020F0502020204030204" pitchFamily="34" charset="0"/>
              </a:rPr>
              <a:t>  B2B </a:t>
            </a:r>
            <a:r>
              <a:rPr lang="fr-FR" altLang="es-ES" sz="1467" b="1" dirty="0" err="1">
                <a:solidFill>
                  <a:schemeClr val="tx1"/>
                </a:solidFill>
                <a:latin typeface="Calibri" panose="020F0502020204030204" pitchFamily="34" charset="0"/>
              </a:rPr>
              <a:t>afspraken</a:t>
            </a:r>
            <a:r>
              <a:rPr lang="fr-FR" altLang="es-ES" sz="1467" b="1" dirty="0">
                <a:solidFill>
                  <a:schemeClr val="tx1"/>
                </a:solidFill>
                <a:latin typeface="Calibri" panose="020F0502020204030204" pitchFamily="34" charset="0"/>
              </a:rPr>
              <a:t> op </a:t>
            </a:r>
            <a:r>
              <a:rPr lang="fr-FR" altLang="es-ES" sz="1467" b="1" dirty="0" err="1">
                <a:solidFill>
                  <a:schemeClr val="tx1"/>
                </a:solidFill>
                <a:latin typeface="Calibri" panose="020F0502020204030204" pitchFamily="34" charset="0"/>
              </a:rPr>
              <a:t>maat</a:t>
            </a:r>
            <a:r>
              <a:rPr lang="fr-FR" altLang="es-ES" sz="1467" b="1" dirty="0">
                <a:solidFill>
                  <a:schemeClr val="tx1"/>
                </a:solidFill>
                <a:latin typeface="Calibri" panose="020F0502020204030204" pitchFamily="34" charset="0"/>
              </a:rPr>
              <a:t> van </a:t>
            </a:r>
            <a:r>
              <a:rPr lang="fr-FR" altLang="es-ES" sz="1467" b="1" dirty="0" err="1">
                <a:solidFill>
                  <a:schemeClr val="tx1"/>
                </a:solidFill>
                <a:latin typeface="Calibri" panose="020F0502020204030204" pitchFamily="34" charset="0"/>
              </a:rPr>
              <a:t>uw</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onderneming</a:t>
            </a:r>
            <a:r>
              <a:rPr lang="fr-FR" altLang="es-ES" sz="1467" b="1" dirty="0">
                <a:solidFill>
                  <a:schemeClr val="tx1"/>
                </a:solidFill>
                <a:latin typeface="Calibri" panose="020F0502020204030204" pitchFamily="34" charset="0"/>
              </a:rPr>
              <a:t> </a:t>
            </a:r>
          </a:p>
        </p:txBody>
      </p:sp>
      <p:pic>
        <p:nvPicPr>
          <p:cNvPr id="2056" name="Picture 8" descr="Afbeeldingsresultaat voor chongqing c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4245" y="944946"/>
            <a:ext cx="2639509" cy="36037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5" name="AutoShape 1"/>
          <p:cNvSpPr>
            <a:spLocks/>
          </p:cNvSpPr>
          <p:nvPr/>
        </p:nvSpPr>
        <p:spPr bwMode="auto">
          <a:xfrm>
            <a:off x="6717977" y="4921479"/>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Tochtje</a:t>
            </a:r>
            <a:r>
              <a:rPr lang="fr-FR" altLang="es-ES" sz="1467" b="1" dirty="0">
                <a:solidFill>
                  <a:schemeClr val="tx1"/>
                </a:solidFill>
                <a:latin typeface="Calibri" panose="020F0502020204030204" pitchFamily="34" charset="0"/>
              </a:rPr>
              <a:t> met </a:t>
            </a:r>
            <a:r>
              <a:rPr lang="fr-FR" altLang="es-ES" sz="1467" b="1" dirty="0" err="1">
                <a:solidFill>
                  <a:schemeClr val="tx1"/>
                </a:solidFill>
                <a:latin typeface="Calibri" panose="020F0502020204030204" pitchFamily="34" charset="0"/>
              </a:rPr>
              <a:t>kabelbaan</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naar</a:t>
            </a:r>
            <a:r>
              <a:rPr lang="fr-FR" altLang="es-ES" sz="1467" b="1" dirty="0">
                <a:solidFill>
                  <a:schemeClr val="tx1"/>
                </a:solidFill>
                <a:latin typeface="Calibri" panose="020F0502020204030204" pitchFamily="34" charset="0"/>
              </a:rPr>
              <a:t> restaurant</a:t>
            </a:r>
          </a:p>
        </p:txBody>
      </p:sp>
      <p:sp>
        <p:nvSpPr>
          <p:cNvPr id="26" name="object 3"/>
          <p:cNvSpPr>
            <a:spLocks noChangeArrowheads="1"/>
          </p:cNvSpPr>
          <p:nvPr/>
        </p:nvSpPr>
        <p:spPr bwMode="auto">
          <a:xfrm>
            <a:off x="6259459" y="4938305"/>
            <a:ext cx="345016" cy="347349"/>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es-ES" altLang="es-ES" sz="951">
              <a:solidFill>
                <a:srgbClr val="000000"/>
              </a:solidFill>
            </a:endParaRPr>
          </a:p>
        </p:txBody>
      </p:sp>
      <p:sp>
        <p:nvSpPr>
          <p:cNvPr id="27" name="AutoShape 1"/>
          <p:cNvSpPr>
            <a:spLocks/>
          </p:cNvSpPr>
          <p:nvPr/>
        </p:nvSpPr>
        <p:spPr bwMode="auto">
          <a:xfrm>
            <a:off x="6735084" y="5296218"/>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Westin</a:t>
            </a:r>
            <a:r>
              <a:rPr lang="fr-FR" altLang="es-ES" sz="1467" b="1" dirty="0">
                <a:solidFill>
                  <a:schemeClr val="tx1"/>
                </a:solidFill>
                <a:latin typeface="Calibri" panose="020F0502020204030204" pitchFamily="34" charset="0"/>
              </a:rPr>
              <a:t> Chongqing </a:t>
            </a:r>
            <a:r>
              <a:rPr lang="fr-FR" altLang="es-ES" sz="1467" b="1" dirty="0" err="1">
                <a:solidFill>
                  <a:schemeClr val="tx1"/>
                </a:solidFill>
                <a:latin typeface="Calibri" panose="020F0502020204030204" pitchFamily="34" charset="0"/>
              </a:rPr>
              <a:t>Liberation</a:t>
            </a:r>
            <a:r>
              <a:rPr lang="fr-FR" altLang="es-ES" sz="1467" b="1" dirty="0">
                <a:solidFill>
                  <a:schemeClr val="tx1"/>
                </a:solidFill>
                <a:latin typeface="Calibri" panose="020F0502020204030204" pitchFamily="34" charset="0"/>
              </a:rPr>
              <a:t> Square *****</a:t>
            </a:r>
          </a:p>
        </p:txBody>
      </p:sp>
      <p:pic>
        <p:nvPicPr>
          <p:cNvPr id="28" name="Imagen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8682" y="5349688"/>
            <a:ext cx="342900" cy="34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SRV03\Shared Network\MARKETING\Presentations\Proposal templates 2015\Support Material\Icons\Services\Location.png">
            <a:extLst>
              <a:ext uri="{FF2B5EF4-FFF2-40B4-BE49-F238E27FC236}">
                <a16:creationId xmlns:a16="http://schemas.microsoft.com/office/drawing/2014/main" id="{D6510E92-945E-4EF1-BC32-B666BF964D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156" y="3325062"/>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1">
            <a:extLst>
              <a:ext uri="{FF2B5EF4-FFF2-40B4-BE49-F238E27FC236}">
                <a16:creationId xmlns:a16="http://schemas.microsoft.com/office/drawing/2014/main" id="{3D88AA31-6432-48E7-9590-BBA3487AA968}"/>
              </a:ext>
            </a:extLst>
          </p:cNvPr>
          <p:cNvSpPr>
            <a:spLocks/>
          </p:cNvSpPr>
          <p:nvPr/>
        </p:nvSpPr>
        <p:spPr bwMode="auto">
          <a:xfrm>
            <a:off x="6735082" y="3311858"/>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Lunch in het Lotus </a:t>
            </a:r>
            <a:r>
              <a:rPr lang="fr-FR" altLang="es-ES" sz="1467" b="1" dirty="0" err="1">
                <a:solidFill>
                  <a:schemeClr val="tx1"/>
                </a:solidFill>
                <a:latin typeface="Calibri" panose="020F0502020204030204" pitchFamily="34" charset="0"/>
              </a:rPr>
              <a:t>hotel</a:t>
            </a:r>
            <a:endParaRPr lang="fr-FR" altLang="es-ES" sz="1467" b="1" dirty="0">
              <a:solidFill>
                <a:schemeClr val="tx1"/>
              </a:solidFill>
              <a:latin typeface="Calibri" panose="020F0502020204030204" pitchFamily="34" charset="0"/>
            </a:endParaRPr>
          </a:p>
        </p:txBody>
      </p:sp>
      <p:pic>
        <p:nvPicPr>
          <p:cNvPr id="30" name="Picture 4" descr="\\SRV03\Shared Network\MARKETING\Presentations\Proposal templates 2015\Support Material\Icons\Services\Location.png">
            <a:extLst>
              <a:ext uri="{FF2B5EF4-FFF2-40B4-BE49-F238E27FC236}">
                <a16:creationId xmlns:a16="http://schemas.microsoft.com/office/drawing/2014/main" id="{1DFDEF65-F5AF-4F10-BF84-941F2F6271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049" y="3805520"/>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1">
            <a:extLst>
              <a:ext uri="{FF2B5EF4-FFF2-40B4-BE49-F238E27FC236}">
                <a16:creationId xmlns:a16="http://schemas.microsoft.com/office/drawing/2014/main" id="{01FAE802-A9B7-4D7E-8BC6-52D4E0763F4C}"/>
              </a:ext>
            </a:extLst>
          </p:cNvPr>
          <p:cNvSpPr>
            <a:spLocks/>
          </p:cNvSpPr>
          <p:nvPr/>
        </p:nvSpPr>
        <p:spPr bwMode="auto">
          <a:xfrm>
            <a:off x="6735082" y="3769059"/>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Bezoek</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aan</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Xiyong</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Comprehensive</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Bonded</a:t>
            </a:r>
            <a:r>
              <a:rPr lang="fr-FR" altLang="es-ES" sz="1467" b="1" dirty="0">
                <a:solidFill>
                  <a:schemeClr val="tx1"/>
                </a:solidFill>
                <a:latin typeface="Calibri" panose="020F0502020204030204" pitchFamily="34" charset="0"/>
              </a:rPr>
              <a:t> Zone</a:t>
            </a:r>
          </a:p>
        </p:txBody>
      </p:sp>
    </p:spTree>
    <p:extLst>
      <p:ext uri="{BB962C8B-B14F-4D97-AF65-F5344CB8AC3E}">
        <p14:creationId xmlns:p14="http://schemas.microsoft.com/office/powerpoint/2010/main" val="402082045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36004"/>
            <a:ext cx="12207164" cy="6866530"/>
          </a:xfrm>
          <a:prstGeom prst="rect">
            <a:avLst/>
          </a:prstGeom>
        </p:spPr>
      </p:pic>
      <p:pic>
        <p:nvPicPr>
          <p:cNvPr id="3" name="Afbeelding 2"/>
          <p:cNvPicPr>
            <a:picLocks noChangeAspect="1"/>
          </p:cNvPicPr>
          <p:nvPr/>
        </p:nvPicPr>
        <p:blipFill>
          <a:blip r:embed="rId4"/>
          <a:stretch>
            <a:fillRect/>
          </a:stretch>
        </p:blipFill>
        <p:spPr>
          <a:xfrm>
            <a:off x="4992528" y="2340769"/>
            <a:ext cx="2206943" cy="2176461"/>
          </a:xfrm>
          <a:prstGeom prst="rect">
            <a:avLst/>
          </a:prstGeom>
        </p:spPr>
      </p:pic>
      <p:sp>
        <p:nvSpPr>
          <p:cNvPr id="7" name="Rectángulo 2"/>
          <p:cNvSpPr>
            <a:spLocks noChangeArrowheads="1"/>
          </p:cNvSpPr>
          <p:nvPr/>
        </p:nvSpPr>
        <p:spPr bwMode="auto">
          <a:xfrm>
            <a:off x="5288693" y="3044823"/>
            <a:ext cx="2400204"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0"/>
                <a:headEnd/>
                <a:tailEnd/>
              </a14:hiddenLine>
            </a:ext>
          </a:extLst>
        </p:spPr>
        <p:txBody>
          <a:bodyPr lIns="67733" tIns="67733" rIns="67733" bIns="67733" anchor="ctr"/>
          <a:lstStyle>
            <a:lvl1pPr marL="228600" defTabSz="825500">
              <a:defRPr sz="1900">
                <a:solidFill>
                  <a:srgbClr val="000000"/>
                </a:solidFill>
                <a:latin typeface="Helvetica Light" charset="0"/>
                <a:ea typeface="MS PGothic" panose="020B0600070205080204" pitchFamily="34" charset="-128"/>
                <a:sym typeface="Helvetica Light" charset="0"/>
              </a:defRPr>
            </a:lvl1pPr>
            <a:lvl2pPr defTabSz="825500">
              <a:defRPr sz="1900">
                <a:solidFill>
                  <a:srgbClr val="000000"/>
                </a:solidFill>
                <a:latin typeface="Helvetica Light" charset="0"/>
                <a:ea typeface="MS PGothic" panose="020B0600070205080204" pitchFamily="34" charset="-128"/>
                <a:sym typeface="Helvetica Light" charset="0"/>
              </a:defRPr>
            </a:lvl2pPr>
            <a:lvl3pPr defTabSz="825500">
              <a:defRPr sz="1900">
                <a:solidFill>
                  <a:srgbClr val="000000"/>
                </a:solidFill>
                <a:latin typeface="Helvetica Light" charset="0"/>
                <a:ea typeface="MS PGothic" panose="020B0600070205080204" pitchFamily="34" charset="-128"/>
                <a:sym typeface="Helvetica Light" charset="0"/>
              </a:defRPr>
            </a:lvl3pPr>
            <a:lvl4pPr defTabSz="825500">
              <a:defRPr sz="1900">
                <a:solidFill>
                  <a:srgbClr val="000000"/>
                </a:solidFill>
                <a:latin typeface="Helvetica Light" charset="0"/>
                <a:ea typeface="MS PGothic" panose="020B0600070205080204" pitchFamily="34" charset="-128"/>
                <a:sym typeface="Helvetica Light" charset="0"/>
              </a:defRPr>
            </a:lvl4pPr>
            <a:lvl5pPr defTabSz="825500">
              <a:defRPr sz="1900">
                <a:solidFill>
                  <a:srgbClr val="000000"/>
                </a:solidFill>
                <a:latin typeface="Helvetica Light" charset="0"/>
                <a:ea typeface="MS PGothic" panose="020B0600070205080204" pitchFamily="34" charset="-128"/>
                <a:sym typeface="Helvetica Light" charset="0"/>
              </a:defRPr>
            </a:lvl5pPr>
            <a:lvl6pPr marL="8001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12573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17145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21717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eaLnBrk="1"/>
            <a:r>
              <a:rPr lang="es-ES" altLang="es-ES" sz="4400" b="1" dirty="0">
                <a:solidFill>
                  <a:schemeClr val="bg1"/>
                </a:solidFill>
                <a:latin typeface="Calibri" panose="020F0502020204030204" pitchFamily="34" charset="0"/>
              </a:rPr>
              <a:t>DAG</a:t>
            </a:r>
          </a:p>
          <a:p>
            <a:pPr algn="just" eaLnBrk="1"/>
            <a:r>
              <a:rPr lang="es-ES" altLang="es-ES" sz="4500" b="1" dirty="0">
                <a:solidFill>
                  <a:schemeClr val="bg1"/>
                </a:solidFill>
                <a:latin typeface="Calibri" panose="020F0502020204030204" pitchFamily="34" charset="0"/>
              </a:rPr>
              <a:t>   4</a:t>
            </a:r>
          </a:p>
        </p:txBody>
      </p:sp>
    </p:spTree>
    <p:extLst>
      <p:ext uri="{BB962C8B-B14F-4D97-AF65-F5344CB8AC3E}">
        <p14:creationId xmlns:p14="http://schemas.microsoft.com/office/powerpoint/2010/main" val="89022791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349" y="4431682"/>
            <a:ext cx="347502" cy="384081"/>
          </a:xfrm>
          <a:prstGeom prst="rect">
            <a:avLst/>
          </a:prstGeom>
        </p:spPr>
      </p:pic>
      <p:sp>
        <p:nvSpPr>
          <p:cNvPr id="18437" name="AutoShape 2"/>
          <p:cNvSpPr>
            <a:spLocks/>
          </p:cNvSpPr>
          <p:nvPr/>
        </p:nvSpPr>
        <p:spPr bwMode="auto">
          <a:xfrm>
            <a:off x="6541961" y="1437254"/>
            <a:ext cx="5276849" cy="183736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8" name="AutoShape 1"/>
          <p:cNvSpPr>
            <a:spLocks/>
          </p:cNvSpPr>
          <p:nvPr/>
        </p:nvSpPr>
        <p:spPr bwMode="auto">
          <a:xfrm>
            <a:off x="6672573" y="1189767"/>
            <a:ext cx="4345517" cy="190301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Seminarie</a:t>
            </a:r>
            <a:endParaRPr lang="fr-FR" altLang="es-ES" sz="1467" b="1" dirty="0">
              <a:solidFill>
                <a:schemeClr val="tx1"/>
              </a:solidFill>
              <a:latin typeface="Calibri" panose="020F0502020204030204" pitchFamily="34" charset="0"/>
            </a:endParaRPr>
          </a:p>
          <a:p>
            <a:pPr marL="285750" indent="-285750">
              <a:buFont typeface="Arial" panose="020B0604020202020204" pitchFamily="34" charset="0"/>
              <a:buChar char="•"/>
            </a:pPr>
            <a:r>
              <a:rPr lang="nl-BE" altLang="es-ES" sz="1111" dirty="0">
                <a:solidFill>
                  <a:schemeClr val="tx1"/>
                </a:solidFill>
                <a:latin typeface="Calibri" panose="020F0502020204030204" pitchFamily="34" charset="0"/>
              </a:rPr>
              <a:t>E-commerce reglementering</a:t>
            </a:r>
          </a:p>
          <a:p>
            <a:pPr marL="285750" indent="-285750">
              <a:buFont typeface="Arial" panose="020B0604020202020204" pitchFamily="34" charset="0"/>
              <a:buChar char="•"/>
            </a:pPr>
            <a:r>
              <a:rPr lang="nl-BE" altLang="es-ES" sz="1111" dirty="0">
                <a:solidFill>
                  <a:schemeClr val="tx1"/>
                </a:solidFill>
                <a:latin typeface="Calibri" panose="020F0502020204030204" pitchFamily="34" charset="0"/>
              </a:rPr>
              <a:t>Hoe een bedrijf opzetten?</a:t>
            </a:r>
          </a:p>
          <a:p>
            <a:pPr marL="285750" indent="-285750">
              <a:buFont typeface="Arial" panose="020B0604020202020204" pitchFamily="34" charset="0"/>
              <a:buChar char="•"/>
            </a:pPr>
            <a:r>
              <a:rPr lang="nl-BE" altLang="es-ES" sz="1111" dirty="0">
                <a:solidFill>
                  <a:schemeClr val="tx1"/>
                </a:solidFill>
                <a:latin typeface="Calibri" panose="020F0502020204030204" pitchFamily="34" charset="0"/>
              </a:rPr>
              <a:t>Een agent en een distributeur vinden</a:t>
            </a:r>
          </a:p>
          <a:p>
            <a:pPr marL="285750" indent="-285750">
              <a:buFont typeface="Arial" panose="020B0604020202020204" pitchFamily="34" charset="0"/>
              <a:buChar char="•"/>
            </a:pPr>
            <a:r>
              <a:rPr lang="nl-BE" altLang="es-ES" sz="1111" dirty="0">
                <a:solidFill>
                  <a:schemeClr val="tx1"/>
                </a:solidFill>
                <a:latin typeface="Calibri" panose="020F0502020204030204" pitchFamily="34" charset="0"/>
              </a:rPr>
              <a:t>Cross border e-commerce en IPR</a:t>
            </a:r>
          </a:p>
          <a:p>
            <a:pPr marL="285750" indent="-285750">
              <a:buFont typeface="Arial" panose="020B0604020202020204" pitchFamily="34" charset="0"/>
              <a:buChar char="•"/>
            </a:pPr>
            <a:r>
              <a:rPr lang="nl-BE" altLang="es-ES" sz="1111" dirty="0">
                <a:solidFill>
                  <a:schemeClr val="tx1"/>
                </a:solidFill>
                <a:latin typeface="Calibri" panose="020F0502020204030204" pitchFamily="34" charset="0"/>
              </a:rPr>
              <a:t>Hoe uw bedrijf doen groeien?</a:t>
            </a:r>
          </a:p>
          <a:p>
            <a:pPr marL="285750" indent="-285750">
              <a:buFont typeface="Arial" panose="020B0604020202020204" pitchFamily="34" charset="0"/>
              <a:buChar char="•"/>
            </a:pPr>
            <a:r>
              <a:rPr lang="nl-BE" altLang="es-ES" sz="1111" dirty="0">
                <a:solidFill>
                  <a:schemeClr val="tx1"/>
                </a:solidFill>
                <a:latin typeface="Calibri" panose="020F0502020204030204" pitchFamily="34" charset="0"/>
              </a:rPr>
              <a:t>Getuigenis van een BE bedrijf in </a:t>
            </a:r>
            <a:r>
              <a:rPr lang="nl-BE" altLang="es-ES" sz="1111" dirty="0" err="1">
                <a:solidFill>
                  <a:schemeClr val="tx1"/>
                </a:solidFill>
                <a:latin typeface="Calibri" panose="020F0502020204030204" pitchFamily="34" charset="0"/>
              </a:rPr>
              <a:t>Chongqing</a:t>
            </a:r>
            <a:endParaRPr lang="nl-BE" altLang="es-ES" sz="1111" dirty="0">
              <a:solidFill>
                <a:schemeClr val="tx1"/>
              </a:solidFill>
              <a:latin typeface="Calibri" panose="020F0502020204030204" pitchFamily="34" charset="0"/>
            </a:endParaRPr>
          </a:p>
          <a:p>
            <a:endParaRPr lang="fr-FR" altLang="es-ES" sz="1467" b="1" dirty="0">
              <a:solidFill>
                <a:schemeClr val="tx1"/>
              </a:solidFill>
              <a:latin typeface="Calibri" panose="020F0502020204030204" pitchFamily="34" charset="0"/>
            </a:endParaRPr>
          </a:p>
          <a:p>
            <a:endParaRPr lang="fr-FR" altLang="es-ES" sz="1467" b="1" dirty="0">
              <a:solidFill>
                <a:schemeClr val="tx1"/>
              </a:solidFill>
              <a:latin typeface="Calibri" panose="020F0502020204030204" pitchFamily="34" charset="0"/>
            </a:endParaRPr>
          </a:p>
        </p:txBody>
      </p:sp>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Dinsdag</a:t>
            </a:r>
            <a:r>
              <a:rPr lang="en-US" sz="2133" dirty="0">
                <a:solidFill>
                  <a:srgbClr val="000000"/>
                </a:solidFill>
                <a:latin typeface="Andalus" panose="02020603050405020304" pitchFamily="18" charset="-78"/>
                <a:cs typeface="Andalus" panose="02020603050405020304" pitchFamily="18" charset="-78"/>
                <a:sym typeface="Helvetica Light" charset="0"/>
              </a:rPr>
              <a:t> 17 </a:t>
            </a:r>
            <a:r>
              <a:rPr lang="en-US" sz="2133" dirty="0" err="1">
                <a:solidFill>
                  <a:srgbClr val="000000"/>
                </a:solidFill>
                <a:latin typeface="Andalus" panose="02020603050405020304" pitchFamily="18" charset="-78"/>
                <a:cs typeface="Andalus" panose="02020603050405020304" pitchFamily="18" charset="-78"/>
                <a:sym typeface="Helvetica Light" charset="0"/>
              </a:rPr>
              <a:t>oktober</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pic>
        <p:nvPicPr>
          <p:cNvPr id="23" name="Picture 4" descr="\\SRV03\Shared Network\MARKETING\Presentations\Proposal templates 2015\Support Material\Icons\Services\Loc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6535" y="1309177"/>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SRV03\Shared Network\MARKETING\Presentations\Proposal templates 2015\Support Material\Icons\Services\Loc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6535" y="2761450"/>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
          <p:cNvSpPr>
            <a:spLocks/>
          </p:cNvSpPr>
          <p:nvPr/>
        </p:nvSpPr>
        <p:spPr bwMode="auto">
          <a:xfrm>
            <a:off x="6672573" y="2891640"/>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100" dirty="0">
                <a:solidFill>
                  <a:schemeClr val="tx1"/>
                </a:solidFill>
                <a:latin typeface="Calibri" panose="020F0502020204030204" pitchFamily="34" charset="0"/>
              </a:rPr>
              <a:t>1uur  B2B </a:t>
            </a:r>
            <a:r>
              <a:rPr lang="fr-FR" altLang="es-ES" sz="1100" dirty="0" err="1">
                <a:solidFill>
                  <a:schemeClr val="tx1"/>
                </a:solidFill>
                <a:latin typeface="Calibri" panose="020F0502020204030204" pitchFamily="34" charset="0"/>
              </a:rPr>
              <a:t>afspraken</a:t>
            </a:r>
            <a:r>
              <a:rPr lang="fr-FR" altLang="es-ES" sz="1100" dirty="0">
                <a:solidFill>
                  <a:schemeClr val="tx1"/>
                </a:solidFill>
                <a:latin typeface="Calibri" panose="020F0502020204030204" pitchFamily="34" charset="0"/>
              </a:rPr>
              <a:t> op </a:t>
            </a:r>
            <a:r>
              <a:rPr lang="fr-FR" altLang="es-ES" sz="1100" dirty="0" err="1">
                <a:solidFill>
                  <a:schemeClr val="tx1"/>
                </a:solidFill>
                <a:latin typeface="Calibri" panose="020F0502020204030204" pitchFamily="34" charset="0"/>
              </a:rPr>
              <a:t>maat</a:t>
            </a:r>
            <a:r>
              <a:rPr lang="fr-FR" altLang="es-ES" sz="1100" dirty="0">
                <a:solidFill>
                  <a:schemeClr val="tx1"/>
                </a:solidFill>
                <a:latin typeface="Calibri" panose="020F0502020204030204" pitchFamily="34" charset="0"/>
              </a:rPr>
              <a:t> van </a:t>
            </a:r>
            <a:r>
              <a:rPr lang="fr-FR" altLang="es-ES" sz="1100" dirty="0" err="1">
                <a:solidFill>
                  <a:schemeClr val="tx1"/>
                </a:solidFill>
                <a:latin typeface="Calibri" panose="020F0502020204030204" pitchFamily="34" charset="0"/>
              </a:rPr>
              <a:t>uw</a:t>
            </a:r>
            <a:r>
              <a:rPr lang="fr-FR" altLang="es-ES" sz="1100" dirty="0">
                <a:solidFill>
                  <a:schemeClr val="tx1"/>
                </a:solidFill>
                <a:latin typeface="Calibri" panose="020F0502020204030204" pitchFamily="34" charset="0"/>
              </a:rPr>
              <a:t> </a:t>
            </a:r>
            <a:r>
              <a:rPr lang="fr-FR" altLang="es-ES" sz="1100" dirty="0" err="1">
                <a:solidFill>
                  <a:schemeClr val="tx1"/>
                </a:solidFill>
                <a:latin typeface="Calibri" panose="020F0502020204030204" pitchFamily="34" charset="0"/>
              </a:rPr>
              <a:t>onderneming</a:t>
            </a:r>
            <a:r>
              <a:rPr lang="fr-FR" altLang="es-ES" sz="1100" dirty="0">
                <a:solidFill>
                  <a:schemeClr val="tx1"/>
                </a:solidFill>
                <a:latin typeface="Calibri" panose="020F0502020204030204" pitchFamily="34" charset="0"/>
              </a:rPr>
              <a:t> / </a:t>
            </a:r>
            <a:r>
              <a:rPr lang="fr-FR" altLang="es-ES" sz="1100" dirty="0" err="1">
                <a:solidFill>
                  <a:schemeClr val="tx1"/>
                </a:solidFill>
                <a:latin typeface="Calibri" panose="020F0502020204030204" pitchFamily="34" charset="0"/>
              </a:rPr>
              <a:t>netwerking</a:t>
            </a:r>
            <a:endParaRPr lang="fr-FR" altLang="es-ES" sz="1100" dirty="0">
              <a:solidFill>
                <a:schemeClr val="tx1"/>
              </a:solidFill>
              <a:latin typeface="Calibri" panose="020F0502020204030204" pitchFamily="34" charset="0"/>
            </a:endParaRPr>
          </a:p>
          <a:p>
            <a:endParaRPr lang="fr-FR" altLang="es-ES" sz="1100" dirty="0">
              <a:solidFill>
                <a:schemeClr val="tx1"/>
              </a:solidFill>
              <a:latin typeface="Calibri" panose="020F0502020204030204" pitchFamily="34" charset="0"/>
            </a:endParaRPr>
          </a:p>
          <a:p>
            <a:endParaRPr lang="fr-FR" altLang="es-ES" sz="1100" dirty="0">
              <a:solidFill>
                <a:schemeClr val="tx1"/>
              </a:solidFill>
              <a:latin typeface="Calibri" panose="020F0502020204030204" pitchFamily="34" charset="0"/>
            </a:endParaRPr>
          </a:p>
        </p:txBody>
      </p:sp>
      <p:pic>
        <p:nvPicPr>
          <p:cNvPr id="14" name="Picture 6" descr="Gerelateerde afbeeld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6535" y="4496722"/>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1"/>
          <p:cNvSpPr>
            <a:spLocks/>
          </p:cNvSpPr>
          <p:nvPr/>
        </p:nvSpPr>
        <p:spPr bwMode="auto">
          <a:xfrm>
            <a:off x="6672573" y="4320288"/>
            <a:ext cx="5083722" cy="172411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Binnenlandse</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vlucht</a:t>
            </a:r>
            <a:r>
              <a:rPr lang="fr-FR" altLang="es-ES" sz="1467" b="1" dirty="0">
                <a:solidFill>
                  <a:schemeClr val="tx1"/>
                </a:solidFill>
                <a:latin typeface="Calibri" panose="020F0502020204030204" pitchFamily="34" charset="0"/>
              </a:rPr>
              <a:t> met Air China van</a:t>
            </a:r>
          </a:p>
          <a:p>
            <a:r>
              <a:rPr lang="fr-FR" altLang="es-ES" sz="1467" b="1" dirty="0">
                <a:solidFill>
                  <a:schemeClr val="tx1"/>
                </a:solidFill>
                <a:latin typeface="Calibri" panose="020F0502020204030204" pitchFamily="34" charset="0"/>
              </a:rPr>
              <a:t>Chongqing </a:t>
            </a:r>
            <a:r>
              <a:rPr lang="fr-FR" altLang="es-ES" sz="1467" b="1" dirty="0" err="1">
                <a:solidFill>
                  <a:schemeClr val="tx1"/>
                </a:solidFill>
                <a:latin typeface="Calibri" panose="020F0502020204030204" pitchFamily="34" charset="0"/>
              </a:rPr>
              <a:t>naar</a:t>
            </a:r>
            <a:r>
              <a:rPr lang="fr-FR" altLang="es-ES" sz="1467" b="1" dirty="0">
                <a:solidFill>
                  <a:schemeClr val="tx1"/>
                </a:solidFill>
                <a:latin typeface="Calibri" panose="020F0502020204030204" pitchFamily="34" charset="0"/>
              </a:rPr>
              <a:t> Shenzhen</a:t>
            </a:r>
          </a:p>
          <a:p>
            <a:endParaRPr lang="fr-FR" altLang="es-ES" sz="1467" b="1" dirty="0">
              <a:solidFill>
                <a:schemeClr val="tx1"/>
              </a:solidFill>
              <a:latin typeface="Calibri" panose="020F0502020204030204" pitchFamily="34" charset="0"/>
            </a:endParaRPr>
          </a:p>
          <a:p>
            <a:r>
              <a:rPr lang="fr-FR" altLang="es-ES" sz="1110" dirty="0">
                <a:solidFill>
                  <a:schemeClr val="tx1"/>
                </a:solidFill>
                <a:latin typeface="Calibri" panose="020F0502020204030204" pitchFamily="34" charset="0"/>
              </a:rPr>
              <a:t>16u00	Transfer </a:t>
            </a:r>
            <a:r>
              <a:rPr lang="fr-FR" altLang="es-ES" sz="1110" dirty="0" err="1">
                <a:solidFill>
                  <a:schemeClr val="tx1"/>
                </a:solidFill>
                <a:latin typeface="Calibri" panose="020F0502020204030204" pitchFamily="34" charset="0"/>
              </a:rPr>
              <a:t>naar</a:t>
            </a:r>
            <a:r>
              <a:rPr lang="fr-FR" altLang="es-ES" sz="1110" dirty="0">
                <a:solidFill>
                  <a:schemeClr val="tx1"/>
                </a:solidFill>
                <a:latin typeface="Calibri" panose="020F0502020204030204" pitchFamily="34" charset="0"/>
              </a:rPr>
              <a:t> </a:t>
            </a:r>
            <a:r>
              <a:rPr lang="fr-FR" altLang="es-ES" sz="1110" dirty="0" err="1">
                <a:solidFill>
                  <a:schemeClr val="tx1"/>
                </a:solidFill>
                <a:latin typeface="Calibri" panose="020F0502020204030204" pitchFamily="34" charset="0"/>
              </a:rPr>
              <a:t>luchthaven</a:t>
            </a:r>
            <a:r>
              <a:rPr lang="fr-FR" altLang="es-ES" sz="1110" dirty="0">
                <a:solidFill>
                  <a:schemeClr val="tx1"/>
                </a:solidFill>
                <a:latin typeface="Calibri" panose="020F0502020204030204" pitchFamily="34" charset="0"/>
              </a:rPr>
              <a:t> van Chongqing</a:t>
            </a:r>
          </a:p>
          <a:p>
            <a:r>
              <a:rPr lang="fr-FR" altLang="es-ES" sz="1110" dirty="0">
                <a:solidFill>
                  <a:schemeClr val="tx1"/>
                </a:solidFill>
                <a:latin typeface="Calibri" panose="020F0502020204030204" pitchFamily="34" charset="0"/>
              </a:rPr>
              <a:t>16u45	Check-in</a:t>
            </a:r>
          </a:p>
          <a:p>
            <a:r>
              <a:rPr lang="fr-FR" altLang="es-ES" sz="1110" dirty="0">
                <a:solidFill>
                  <a:schemeClr val="tx1"/>
                </a:solidFill>
                <a:latin typeface="Calibri" panose="020F0502020204030204" pitchFamily="34" charset="0"/>
              </a:rPr>
              <a:t>18u45	</a:t>
            </a:r>
            <a:r>
              <a:rPr lang="fr-FR" altLang="es-ES" sz="1110" dirty="0" err="1">
                <a:solidFill>
                  <a:schemeClr val="tx1"/>
                </a:solidFill>
                <a:latin typeface="Calibri" panose="020F0502020204030204" pitchFamily="34" charset="0"/>
              </a:rPr>
              <a:t>Vertrek</a:t>
            </a:r>
            <a:r>
              <a:rPr lang="fr-FR" altLang="es-ES" sz="1110" dirty="0">
                <a:solidFill>
                  <a:schemeClr val="tx1"/>
                </a:solidFill>
                <a:latin typeface="Calibri" panose="020F0502020204030204" pitchFamily="34" charset="0"/>
              </a:rPr>
              <a:t> </a:t>
            </a:r>
            <a:r>
              <a:rPr lang="fr-FR" altLang="es-ES" sz="1110" dirty="0" err="1">
                <a:solidFill>
                  <a:schemeClr val="tx1"/>
                </a:solidFill>
                <a:latin typeface="Calibri" panose="020F0502020204030204" pitchFamily="34" charset="0"/>
              </a:rPr>
              <a:t>vlucht</a:t>
            </a:r>
            <a:r>
              <a:rPr lang="fr-FR" altLang="es-ES" sz="1110" dirty="0">
                <a:solidFill>
                  <a:schemeClr val="tx1"/>
                </a:solidFill>
                <a:latin typeface="Calibri" panose="020F0502020204030204" pitchFamily="34" charset="0"/>
              </a:rPr>
              <a:t> </a:t>
            </a:r>
            <a:r>
              <a:rPr lang="fr-FR" altLang="es-ES" sz="1110" dirty="0" err="1">
                <a:solidFill>
                  <a:schemeClr val="tx1"/>
                </a:solidFill>
                <a:latin typeface="Calibri" panose="020F0502020204030204" pitchFamily="34" charset="0"/>
              </a:rPr>
              <a:t>naar</a:t>
            </a:r>
            <a:r>
              <a:rPr lang="fr-FR" altLang="es-ES" sz="1110" dirty="0">
                <a:solidFill>
                  <a:schemeClr val="tx1"/>
                </a:solidFill>
                <a:latin typeface="Calibri" panose="020F0502020204030204" pitchFamily="34" charset="0"/>
              </a:rPr>
              <a:t> Shenzhen – </a:t>
            </a:r>
            <a:r>
              <a:rPr lang="fr-FR" altLang="es-ES" sz="1110" dirty="0" err="1">
                <a:solidFill>
                  <a:schemeClr val="tx1"/>
                </a:solidFill>
                <a:latin typeface="Calibri" panose="020F0502020204030204" pitchFamily="34" charset="0"/>
              </a:rPr>
              <a:t>vluchtnummer</a:t>
            </a:r>
            <a:r>
              <a:rPr lang="fr-FR" altLang="es-ES" sz="1110" dirty="0">
                <a:solidFill>
                  <a:schemeClr val="tx1"/>
                </a:solidFill>
                <a:latin typeface="Calibri" panose="020F0502020204030204" pitchFamily="34" charset="0"/>
              </a:rPr>
              <a:t> CA4345</a:t>
            </a:r>
          </a:p>
          <a:p>
            <a:r>
              <a:rPr lang="fr-FR" altLang="es-ES" sz="1110" dirty="0">
                <a:solidFill>
                  <a:schemeClr val="tx1"/>
                </a:solidFill>
                <a:latin typeface="Calibri" panose="020F0502020204030204" pitchFamily="34" charset="0"/>
              </a:rPr>
              <a:t>21u05	</a:t>
            </a:r>
            <a:r>
              <a:rPr lang="fr-FR" altLang="es-ES" sz="1110" dirty="0" err="1">
                <a:solidFill>
                  <a:schemeClr val="tx1"/>
                </a:solidFill>
                <a:latin typeface="Calibri" panose="020F0502020204030204" pitchFamily="34" charset="0"/>
              </a:rPr>
              <a:t>Aankomst</a:t>
            </a:r>
            <a:r>
              <a:rPr lang="fr-FR" altLang="es-ES" sz="1110" dirty="0">
                <a:solidFill>
                  <a:schemeClr val="tx1"/>
                </a:solidFill>
                <a:latin typeface="Calibri" panose="020F0502020204030204" pitchFamily="34" charset="0"/>
              </a:rPr>
              <a:t> en </a:t>
            </a:r>
            <a:r>
              <a:rPr lang="fr-FR" altLang="es-ES" sz="1110" dirty="0" err="1">
                <a:solidFill>
                  <a:schemeClr val="tx1"/>
                </a:solidFill>
                <a:latin typeface="Calibri" panose="020F0502020204030204" pitchFamily="34" charset="0"/>
              </a:rPr>
              <a:t>aansluitend</a:t>
            </a:r>
            <a:r>
              <a:rPr lang="fr-FR" altLang="es-ES" sz="1110" dirty="0">
                <a:solidFill>
                  <a:schemeClr val="tx1"/>
                </a:solidFill>
                <a:latin typeface="Calibri" panose="020F0502020204030204" pitchFamily="34" charset="0"/>
              </a:rPr>
              <a:t> </a:t>
            </a:r>
            <a:r>
              <a:rPr lang="fr-FR" altLang="es-ES" sz="1110" dirty="0" err="1">
                <a:solidFill>
                  <a:schemeClr val="tx1"/>
                </a:solidFill>
                <a:latin typeface="Calibri" panose="020F0502020204030204" pitchFamily="34" charset="0"/>
              </a:rPr>
              <a:t>transfer</a:t>
            </a:r>
            <a:r>
              <a:rPr lang="fr-FR" altLang="es-ES" sz="1110" dirty="0">
                <a:solidFill>
                  <a:schemeClr val="tx1"/>
                </a:solidFill>
                <a:latin typeface="Calibri" panose="020F0502020204030204" pitchFamily="34" charset="0"/>
              </a:rPr>
              <a:t> </a:t>
            </a:r>
            <a:r>
              <a:rPr lang="fr-FR" altLang="es-ES" sz="1110" dirty="0" err="1">
                <a:solidFill>
                  <a:schemeClr val="tx1"/>
                </a:solidFill>
                <a:latin typeface="Calibri" panose="020F0502020204030204" pitchFamily="34" charset="0"/>
              </a:rPr>
              <a:t>naar</a:t>
            </a:r>
            <a:r>
              <a:rPr lang="fr-FR" altLang="es-ES" sz="1110" dirty="0">
                <a:solidFill>
                  <a:schemeClr val="tx1"/>
                </a:solidFill>
                <a:latin typeface="Calibri" panose="020F0502020204030204" pitchFamily="34" charset="0"/>
              </a:rPr>
              <a:t> Hilton </a:t>
            </a:r>
            <a:r>
              <a:rPr lang="fr-FR" altLang="es-ES" sz="1110" dirty="0" err="1">
                <a:solidFill>
                  <a:schemeClr val="tx1"/>
                </a:solidFill>
                <a:latin typeface="Calibri" panose="020F0502020204030204" pitchFamily="34" charset="0"/>
              </a:rPr>
              <a:t>Futian</a:t>
            </a:r>
            <a:r>
              <a:rPr lang="fr-FR" altLang="es-ES" sz="1110" dirty="0">
                <a:solidFill>
                  <a:schemeClr val="tx1"/>
                </a:solidFill>
                <a:latin typeface="Calibri" panose="020F0502020204030204" pitchFamily="34" charset="0"/>
              </a:rPr>
              <a:t> Shenzhen*****</a:t>
            </a:r>
          </a:p>
          <a:p>
            <a:endParaRPr lang="fr-FR" altLang="es-ES" sz="1467" dirty="0">
              <a:solidFill>
                <a:schemeClr val="tx1"/>
              </a:solidFill>
              <a:latin typeface="Calibri" panose="020F0502020204030204" pitchFamily="34" charset="0"/>
            </a:endParaRPr>
          </a:p>
        </p:txBody>
      </p:sp>
      <p:pic>
        <p:nvPicPr>
          <p:cNvPr id="1026" name="Picture 2" descr="Afbeeldingsresultaat voor e-commerce china"/>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322" y="962289"/>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Afbeeldingsresultaat voor science and technology liangjiang new area"/>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0611" y="950457"/>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Imagen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7249" y="6247805"/>
            <a:ext cx="342900" cy="34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1"/>
          <p:cNvSpPr>
            <a:spLocks/>
          </p:cNvSpPr>
          <p:nvPr/>
        </p:nvSpPr>
        <p:spPr bwMode="auto">
          <a:xfrm>
            <a:off x="6672573" y="6226241"/>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Hilton </a:t>
            </a:r>
            <a:r>
              <a:rPr lang="fr-FR" altLang="es-ES" sz="1467" b="1" dirty="0" err="1">
                <a:solidFill>
                  <a:schemeClr val="tx1"/>
                </a:solidFill>
                <a:latin typeface="Calibri" panose="020F0502020204030204" pitchFamily="34" charset="0"/>
              </a:rPr>
              <a:t>Futian</a:t>
            </a:r>
            <a:r>
              <a:rPr lang="fr-FR" altLang="es-ES" sz="1467" b="1" dirty="0">
                <a:solidFill>
                  <a:schemeClr val="tx1"/>
                </a:solidFill>
                <a:latin typeface="Calibri" panose="020F0502020204030204" pitchFamily="34" charset="0"/>
              </a:rPr>
              <a:t> Shenzhen*****</a:t>
            </a:r>
          </a:p>
        </p:txBody>
      </p:sp>
      <p:pic>
        <p:nvPicPr>
          <p:cNvPr id="17" name="Picture 4" descr="\\SRV03\Shared Network\MARKETING\Presentations\Proposal templates 2015\Support Material\Icons\Services\Loc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9829" y="3349650"/>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
          <p:cNvSpPr>
            <a:spLocks/>
          </p:cNvSpPr>
          <p:nvPr/>
        </p:nvSpPr>
        <p:spPr bwMode="auto">
          <a:xfrm>
            <a:off x="6672572" y="3194366"/>
            <a:ext cx="4345517" cy="90429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endParaRPr lang="fr-FR" altLang="es-ES" sz="1100" dirty="0">
              <a:solidFill>
                <a:schemeClr val="tx1"/>
              </a:solidFill>
              <a:latin typeface="Calibri" panose="020F0502020204030204" pitchFamily="34" charset="0"/>
            </a:endParaRPr>
          </a:p>
          <a:p>
            <a:r>
              <a:rPr lang="es-ES" sz="1100" dirty="0" err="1">
                <a:solidFill>
                  <a:schemeClr val="tx1"/>
                </a:solidFill>
                <a:latin typeface="Calibri" panose="020F0502020204030204" pitchFamily="34" charset="0"/>
              </a:rPr>
              <a:t>Bezoek</a:t>
            </a:r>
            <a:r>
              <a:rPr lang="es-ES" sz="1100" dirty="0">
                <a:solidFill>
                  <a:schemeClr val="tx1"/>
                </a:solidFill>
                <a:latin typeface="Calibri" panose="020F0502020204030204" pitchFamily="34" charset="0"/>
              </a:rPr>
              <a:t> </a:t>
            </a:r>
            <a:r>
              <a:rPr lang="es-ES" sz="1100" dirty="0" err="1">
                <a:solidFill>
                  <a:schemeClr val="tx1"/>
                </a:solidFill>
                <a:latin typeface="Calibri" panose="020F0502020204030204" pitchFamily="34" charset="0"/>
              </a:rPr>
              <a:t>aan</a:t>
            </a:r>
            <a:r>
              <a:rPr lang="es-ES" sz="1100" dirty="0">
                <a:solidFill>
                  <a:schemeClr val="tx1"/>
                </a:solidFill>
                <a:latin typeface="Calibri" panose="020F0502020204030204" pitchFamily="34" charset="0"/>
              </a:rPr>
              <a:t>:</a:t>
            </a:r>
            <a:endParaRPr lang="en-US" sz="1100" dirty="0">
              <a:solidFill>
                <a:schemeClr val="tx1"/>
              </a:solidFill>
              <a:latin typeface="Calibri" panose="020F0502020204030204" pitchFamily="34" charset="0"/>
            </a:endParaRPr>
          </a:p>
          <a:p>
            <a:pPr marL="171450" indent="-171450">
              <a:buFont typeface="Arial" panose="020B0604020202020204" pitchFamily="34" charset="0"/>
              <a:buChar char="•"/>
            </a:pPr>
            <a:r>
              <a:rPr lang="es-ES" sz="1100" dirty="0" err="1">
                <a:solidFill>
                  <a:schemeClr val="tx1"/>
                </a:solidFill>
                <a:latin typeface="Calibri" panose="020F0502020204030204" pitchFamily="34" charset="0"/>
              </a:rPr>
              <a:t>Science</a:t>
            </a:r>
            <a:r>
              <a:rPr lang="es-ES" sz="1100" dirty="0">
                <a:solidFill>
                  <a:schemeClr val="tx1"/>
                </a:solidFill>
                <a:latin typeface="Calibri" panose="020F0502020204030204" pitchFamily="34" charset="0"/>
              </a:rPr>
              <a:t> &amp; </a:t>
            </a:r>
            <a:r>
              <a:rPr lang="es-ES" sz="1100" dirty="0" err="1">
                <a:solidFill>
                  <a:schemeClr val="tx1"/>
                </a:solidFill>
                <a:latin typeface="Calibri" panose="020F0502020204030204" pitchFamily="34" charset="0"/>
              </a:rPr>
              <a:t>Technology</a:t>
            </a:r>
            <a:r>
              <a:rPr lang="es-ES" sz="1100" dirty="0">
                <a:solidFill>
                  <a:schemeClr val="tx1"/>
                </a:solidFill>
                <a:latin typeface="Calibri" panose="020F0502020204030204" pitchFamily="34" charset="0"/>
              </a:rPr>
              <a:t> Park van </a:t>
            </a:r>
            <a:r>
              <a:rPr lang="es-ES" sz="1100" dirty="0" err="1">
                <a:solidFill>
                  <a:schemeClr val="tx1"/>
                </a:solidFill>
                <a:latin typeface="Calibri" panose="020F0502020204030204" pitchFamily="34" charset="0"/>
              </a:rPr>
              <a:t>Liangjiang</a:t>
            </a:r>
            <a:r>
              <a:rPr lang="es-ES" sz="1100" dirty="0">
                <a:solidFill>
                  <a:schemeClr val="tx1"/>
                </a:solidFill>
                <a:latin typeface="Calibri" panose="020F0502020204030204" pitchFamily="34" charset="0"/>
              </a:rPr>
              <a:t> new </a:t>
            </a:r>
            <a:r>
              <a:rPr lang="es-ES" sz="1100" dirty="0" err="1">
                <a:solidFill>
                  <a:schemeClr val="tx1"/>
                </a:solidFill>
                <a:latin typeface="Calibri" panose="020F0502020204030204" pitchFamily="34" charset="0"/>
              </a:rPr>
              <a:t>area</a:t>
            </a:r>
            <a:endParaRPr lang="en-US" sz="1100" dirty="0">
              <a:solidFill>
                <a:schemeClr val="tx1"/>
              </a:solidFill>
              <a:latin typeface="Calibri" panose="020F0502020204030204" pitchFamily="34" charset="0"/>
            </a:endParaRPr>
          </a:p>
          <a:p>
            <a:pPr marL="171450" indent="-171450">
              <a:buFont typeface="Arial" panose="020B0604020202020204" pitchFamily="34" charset="0"/>
              <a:buChar char="•"/>
            </a:pPr>
            <a:r>
              <a:rPr lang="es-ES" sz="1100" dirty="0">
                <a:solidFill>
                  <a:schemeClr val="tx1"/>
                </a:solidFill>
                <a:latin typeface="Calibri" panose="020F0502020204030204" pitchFamily="34" charset="0"/>
              </a:rPr>
              <a:t>Chongqing </a:t>
            </a:r>
            <a:r>
              <a:rPr lang="es-ES" sz="1100" dirty="0" err="1">
                <a:solidFill>
                  <a:schemeClr val="tx1"/>
                </a:solidFill>
                <a:latin typeface="Calibri" panose="020F0502020204030204" pitchFamily="34" charset="0"/>
              </a:rPr>
              <a:t>Haizhuang</a:t>
            </a:r>
            <a:r>
              <a:rPr lang="es-ES" sz="1100" dirty="0">
                <a:solidFill>
                  <a:schemeClr val="tx1"/>
                </a:solidFill>
                <a:latin typeface="Calibri" panose="020F0502020204030204" pitchFamily="34" charset="0"/>
              </a:rPr>
              <a:t> </a:t>
            </a:r>
            <a:r>
              <a:rPr lang="es-ES" sz="1100" dirty="0" err="1">
                <a:solidFill>
                  <a:schemeClr val="tx1"/>
                </a:solidFill>
                <a:latin typeface="Calibri" panose="020F0502020204030204" pitchFamily="34" charset="0"/>
              </a:rPr>
              <a:t>Wind</a:t>
            </a:r>
            <a:r>
              <a:rPr lang="es-ES" sz="1100" dirty="0">
                <a:solidFill>
                  <a:schemeClr val="tx1"/>
                </a:solidFill>
                <a:latin typeface="Calibri" panose="020F0502020204030204" pitchFamily="34" charset="0"/>
              </a:rPr>
              <a:t> </a:t>
            </a:r>
            <a:r>
              <a:rPr lang="es-ES" sz="1100" dirty="0" err="1">
                <a:solidFill>
                  <a:schemeClr val="tx1"/>
                </a:solidFill>
                <a:latin typeface="Calibri" panose="020F0502020204030204" pitchFamily="34" charset="0"/>
              </a:rPr>
              <a:t>Power</a:t>
            </a:r>
            <a:r>
              <a:rPr lang="es-ES" sz="1100" dirty="0">
                <a:solidFill>
                  <a:schemeClr val="tx1"/>
                </a:solidFill>
                <a:latin typeface="Calibri" panose="020F0502020204030204" pitchFamily="34" charset="0"/>
              </a:rPr>
              <a:t> </a:t>
            </a:r>
            <a:r>
              <a:rPr lang="es-ES" sz="1100" dirty="0" err="1">
                <a:solidFill>
                  <a:schemeClr val="tx1"/>
                </a:solidFill>
                <a:latin typeface="Calibri" panose="020F0502020204030204" pitchFamily="34" charset="0"/>
              </a:rPr>
              <a:t>Equipment</a:t>
            </a:r>
            <a:endParaRPr lang="es-ES" sz="1100" dirty="0">
              <a:solidFill>
                <a:schemeClr val="tx1"/>
              </a:solidFill>
              <a:latin typeface="Calibri" panose="020F0502020204030204" pitchFamily="34" charset="0"/>
            </a:endParaRPr>
          </a:p>
          <a:p>
            <a:endParaRPr lang="fr-FR" altLang="es-ES" sz="1100" dirty="0">
              <a:solidFill>
                <a:schemeClr val="tx1"/>
              </a:solidFill>
              <a:latin typeface="Calibri" panose="020F0502020204030204" pitchFamily="34" charset="0"/>
            </a:endParaRPr>
          </a:p>
        </p:txBody>
      </p:sp>
      <p:pic>
        <p:nvPicPr>
          <p:cNvPr id="3" name="Afbeelding 2" descr="Afbeelding met lucht, buiten, gebouw&#10;&#10;Beschrijving is gegenereerd met zeer hoge betrouwbaarheid">
            <a:extLst>
              <a:ext uri="{FF2B5EF4-FFF2-40B4-BE49-F238E27FC236}">
                <a16:creationId xmlns:a16="http://schemas.microsoft.com/office/drawing/2014/main" id="{D767EFC5-8ABD-48F3-8BAE-C6B60CA3BF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1423" y="3149703"/>
            <a:ext cx="3206187" cy="1758913"/>
          </a:xfrm>
          <a:prstGeom prst="rect">
            <a:avLst/>
          </a:prstGeom>
        </p:spPr>
      </p:pic>
    </p:spTree>
    <p:extLst>
      <p:ext uri="{BB962C8B-B14F-4D97-AF65-F5344CB8AC3E}">
        <p14:creationId xmlns:p14="http://schemas.microsoft.com/office/powerpoint/2010/main" val="46546651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0"/>
            <a:ext cx="12173749" cy="6858000"/>
          </a:xfrm>
          <a:prstGeom prst="rect">
            <a:avLst/>
          </a:prstGeom>
        </p:spPr>
      </p:pic>
      <p:pic>
        <p:nvPicPr>
          <p:cNvPr id="8" name="Afbeelding 7"/>
          <p:cNvPicPr>
            <a:picLocks noChangeAspect="1"/>
          </p:cNvPicPr>
          <p:nvPr/>
        </p:nvPicPr>
        <p:blipFill>
          <a:blip r:embed="rId4"/>
          <a:stretch>
            <a:fillRect/>
          </a:stretch>
        </p:blipFill>
        <p:spPr>
          <a:xfrm>
            <a:off x="4992528" y="2340769"/>
            <a:ext cx="2206943" cy="2176461"/>
          </a:xfrm>
          <a:prstGeom prst="rect">
            <a:avLst/>
          </a:prstGeom>
        </p:spPr>
      </p:pic>
      <p:sp>
        <p:nvSpPr>
          <p:cNvPr id="9" name="Rectángulo 2"/>
          <p:cNvSpPr>
            <a:spLocks noChangeArrowheads="1"/>
          </p:cNvSpPr>
          <p:nvPr/>
        </p:nvSpPr>
        <p:spPr bwMode="auto">
          <a:xfrm>
            <a:off x="5288693" y="3044823"/>
            <a:ext cx="2400204"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0"/>
                <a:headEnd/>
                <a:tailEnd/>
              </a14:hiddenLine>
            </a:ext>
          </a:extLst>
        </p:spPr>
        <p:txBody>
          <a:bodyPr lIns="67733" tIns="67733" rIns="67733" bIns="67733" anchor="ctr"/>
          <a:lstStyle>
            <a:lvl1pPr marL="228600" defTabSz="825500">
              <a:defRPr sz="1900">
                <a:solidFill>
                  <a:srgbClr val="000000"/>
                </a:solidFill>
                <a:latin typeface="Helvetica Light" charset="0"/>
                <a:ea typeface="MS PGothic" panose="020B0600070205080204" pitchFamily="34" charset="-128"/>
                <a:sym typeface="Helvetica Light" charset="0"/>
              </a:defRPr>
            </a:lvl1pPr>
            <a:lvl2pPr defTabSz="825500">
              <a:defRPr sz="1900">
                <a:solidFill>
                  <a:srgbClr val="000000"/>
                </a:solidFill>
                <a:latin typeface="Helvetica Light" charset="0"/>
                <a:ea typeface="MS PGothic" panose="020B0600070205080204" pitchFamily="34" charset="-128"/>
                <a:sym typeface="Helvetica Light" charset="0"/>
              </a:defRPr>
            </a:lvl2pPr>
            <a:lvl3pPr defTabSz="825500">
              <a:defRPr sz="1900">
                <a:solidFill>
                  <a:srgbClr val="000000"/>
                </a:solidFill>
                <a:latin typeface="Helvetica Light" charset="0"/>
                <a:ea typeface="MS PGothic" panose="020B0600070205080204" pitchFamily="34" charset="-128"/>
                <a:sym typeface="Helvetica Light" charset="0"/>
              </a:defRPr>
            </a:lvl3pPr>
            <a:lvl4pPr defTabSz="825500">
              <a:defRPr sz="1900">
                <a:solidFill>
                  <a:srgbClr val="000000"/>
                </a:solidFill>
                <a:latin typeface="Helvetica Light" charset="0"/>
                <a:ea typeface="MS PGothic" panose="020B0600070205080204" pitchFamily="34" charset="-128"/>
                <a:sym typeface="Helvetica Light" charset="0"/>
              </a:defRPr>
            </a:lvl4pPr>
            <a:lvl5pPr defTabSz="825500">
              <a:defRPr sz="1900">
                <a:solidFill>
                  <a:srgbClr val="000000"/>
                </a:solidFill>
                <a:latin typeface="Helvetica Light" charset="0"/>
                <a:ea typeface="MS PGothic" panose="020B0600070205080204" pitchFamily="34" charset="-128"/>
                <a:sym typeface="Helvetica Light" charset="0"/>
              </a:defRPr>
            </a:lvl5pPr>
            <a:lvl6pPr marL="8001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12573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17145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21717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eaLnBrk="1"/>
            <a:r>
              <a:rPr lang="es-ES" altLang="es-ES" sz="4400" b="1" dirty="0">
                <a:solidFill>
                  <a:schemeClr val="bg1"/>
                </a:solidFill>
                <a:latin typeface="Calibri" panose="020F0502020204030204" pitchFamily="34" charset="0"/>
              </a:rPr>
              <a:t>DAG</a:t>
            </a:r>
          </a:p>
          <a:p>
            <a:pPr algn="just" eaLnBrk="1"/>
            <a:r>
              <a:rPr lang="es-ES" altLang="es-ES" sz="4500" b="1" dirty="0">
                <a:solidFill>
                  <a:schemeClr val="bg1"/>
                </a:solidFill>
                <a:latin typeface="Calibri" panose="020F0502020204030204" pitchFamily="34" charset="0"/>
              </a:rPr>
              <a:t>   5</a:t>
            </a:r>
          </a:p>
        </p:txBody>
      </p:sp>
    </p:spTree>
    <p:extLst>
      <p:ext uri="{BB962C8B-B14F-4D97-AF65-F5344CB8AC3E}">
        <p14:creationId xmlns:p14="http://schemas.microsoft.com/office/powerpoint/2010/main" val="26468905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AutoShape 3"/>
          <p:cNvSpPr>
            <a:spLocks/>
          </p:cNvSpPr>
          <p:nvPr/>
        </p:nvSpPr>
        <p:spPr bwMode="auto">
          <a:xfrm>
            <a:off x="280720" y="3435011"/>
            <a:ext cx="5560541" cy="332682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defTabSz="171450">
              <a:defRPr sz="1900">
                <a:solidFill>
                  <a:srgbClr val="000000"/>
                </a:solidFill>
                <a:latin typeface="Helvetica Light" charset="0"/>
                <a:ea typeface="MS PGothic" panose="020B0600070205080204" pitchFamily="34" charset="-128"/>
                <a:sym typeface="Helvetica Light" charset="0"/>
              </a:defRPr>
            </a:lvl1pPr>
            <a:lvl2pPr marL="742950" indent="-285750" defTabSz="171450">
              <a:defRPr sz="1900">
                <a:solidFill>
                  <a:srgbClr val="000000"/>
                </a:solidFill>
                <a:latin typeface="Helvetica Light" charset="0"/>
                <a:ea typeface="MS PGothic" panose="020B0600070205080204" pitchFamily="34" charset="-128"/>
                <a:sym typeface="Helvetica Light" charset="0"/>
              </a:defRPr>
            </a:lvl2pPr>
            <a:lvl3pPr marL="1143000" indent="-228600" defTabSz="171450">
              <a:defRPr sz="1900">
                <a:solidFill>
                  <a:srgbClr val="000000"/>
                </a:solidFill>
                <a:latin typeface="Helvetica Light" charset="0"/>
                <a:ea typeface="MS PGothic" panose="020B0600070205080204" pitchFamily="34" charset="-128"/>
                <a:sym typeface="Helvetica Light" charset="0"/>
              </a:defRPr>
            </a:lvl3pPr>
            <a:lvl4pPr marL="1600200" indent="-228600" defTabSz="171450">
              <a:defRPr sz="1900">
                <a:solidFill>
                  <a:srgbClr val="000000"/>
                </a:solidFill>
                <a:latin typeface="Helvetica Light" charset="0"/>
                <a:ea typeface="MS PGothic" panose="020B0600070205080204" pitchFamily="34" charset="-128"/>
                <a:sym typeface="Helvetica Light" charset="0"/>
              </a:defRPr>
            </a:lvl4pPr>
            <a:lvl5pPr marL="2057400" indent="-228600" defTabSz="171450">
              <a:defRPr sz="1900">
                <a:solidFill>
                  <a:srgbClr val="000000"/>
                </a:solidFill>
                <a:latin typeface="Helvetica Light" charset="0"/>
                <a:ea typeface="MS PGothic" panose="020B0600070205080204" pitchFamily="34" charset="-128"/>
                <a:sym typeface="Helvetica Light" charset="0"/>
              </a:defRPr>
            </a:lvl5pPr>
            <a:lvl6pPr marL="25146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eaLnBrk="0" fontAlgn="base" hangingPunct="0">
              <a:lnSpc>
                <a:spcPct val="120000"/>
              </a:lnSpc>
              <a:spcBef>
                <a:spcPct val="0"/>
              </a:spcBef>
              <a:spcAft>
                <a:spcPct val="0"/>
              </a:spcAft>
            </a:pPr>
            <a:r>
              <a:rPr lang="en-US" altLang="es-ES" sz="2133" b="1" dirty="0" err="1">
                <a:solidFill>
                  <a:schemeClr val="tx1"/>
                </a:solidFill>
                <a:latin typeface="Bradley Hand ITC" panose="03070402050302030203" pitchFamily="66" charset="0"/>
                <a:sym typeface="Jenna Sue" pitchFamily="2" charset="0"/>
              </a:rPr>
              <a:t>Waarom</a:t>
            </a:r>
            <a:r>
              <a:rPr lang="en-US" altLang="es-ES" sz="2133" b="1" dirty="0">
                <a:solidFill>
                  <a:schemeClr val="tx1"/>
                </a:solidFill>
                <a:latin typeface="Bradley Hand ITC" panose="03070402050302030203" pitchFamily="66" charset="0"/>
                <a:sym typeface="Jenna Sue" pitchFamily="2" charset="0"/>
              </a:rPr>
              <a:t> China?</a:t>
            </a:r>
          </a:p>
          <a:p>
            <a:pPr algn="just" eaLnBrk="0" fontAlgn="base" hangingPunct="0">
              <a:lnSpc>
                <a:spcPct val="120000"/>
              </a:lnSpc>
              <a:spcBef>
                <a:spcPct val="0"/>
              </a:spcBef>
              <a:spcAft>
                <a:spcPct val="0"/>
              </a:spcAft>
            </a:pPr>
            <a:r>
              <a:rPr lang="nl-BE" sz="1150" dirty="0">
                <a:latin typeface="Calibri" panose="020F0502020204030204" pitchFamily="34" charset="0"/>
              </a:rPr>
              <a:t>Het dertiende vijfjarenplan van de Chinese overheid (2016-2020) ambieert de creatie van miljoenen nieuwe jobs in de steden, het verbeteren van snelwegen en hogesnelheidslijnen voor treinen, de verdere uitbouw van de nieuwe zijderoutes of de One Belt One </a:t>
            </a:r>
            <a:r>
              <a:rPr lang="nl-BE" sz="1150" dirty="0" err="1">
                <a:latin typeface="Calibri" panose="020F0502020204030204" pitchFamily="34" charset="0"/>
              </a:rPr>
              <a:t>road</a:t>
            </a:r>
            <a:r>
              <a:rPr lang="nl-BE" sz="1150" dirty="0">
                <a:latin typeface="Calibri" panose="020F0502020204030204" pitchFamily="34" charset="0"/>
              </a:rPr>
              <a:t> strategie, het verminderen van overtollige productiecapaciteit maar vooral een innovatie gedreven ontwikkeling. </a:t>
            </a:r>
          </a:p>
          <a:p>
            <a:pPr algn="just" eaLnBrk="0" fontAlgn="base" hangingPunct="0">
              <a:lnSpc>
                <a:spcPct val="120000"/>
              </a:lnSpc>
              <a:spcBef>
                <a:spcPct val="0"/>
              </a:spcBef>
              <a:spcAft>
                <a:spcPct val="0"/>
              </a:spcAft>
            </a:pPr>
            <a:endParaRPr lang="nl-BE" sz="1150" dirty="0">
              <a:latin typeface="Calibri" panose="020F0502020204030204" pitchFamily="34" charset="0"/>
            </a:endParaRPr>
          </a:p>
          <a:p>
            <a:pPr algn="just" eaLnBrk="0" fontAlgn="base" hangingPunct="0">
              <a:lnSpc>
                <a:spcPct val="120000"/>
              </a:lnSpc>
              <a:spcBef>
                <a:spcPct val="0"/>
              </a:spcBef>
              <a:spcAft>
                <a:spcPct val="0"/>
              </a:spcAft>
            </a:pPr>
            <a:r>
              <a:rPr lang="nl-BE" sz="1150" dirty="0">
                <a:latin typeface="Calibri" panose="020F0502020204030204" pitchFamily="34" charset="0"/>
              </a:rPr>
              <a:t>De innovatieve industrie zal immers 15% van het BNP moeten uitmaken tegen 2020. De 5 speerpunt industrieën zijn: informatietechnologie, hoogwaardige productie, </a:t>
            </a:r>
            <a:r>
              <a:rPr lang="nl-BE" sz="1150" dirty="0" err="1">
                <a:latin typeface="Calibri" panose="020F0502020204030204" pitchFamily="34" charset="0"/>
              </a:rPr>
              <a:t>biotech</a:t>
            </a:r>
            <a:r>
              <a:rPr lang="nl-BE" sz="1150" dirty="0">
                <a:latin typeface="Calibri" panose="020F0502020204030204" pitchFamily="34" charset="0"/>
              </a:rPr>
              <a:t>, koolstofarme en digitale innovatie. China creëert een twee sporen economie waarbij de nieuwe economie steeds welvarender wordt en dit brengt vele opportuniteiten ook voor onze Vlaamse bedrijven!</a:t>
            </a:r>
          </a:p>
          <a:p>
            <a:pPr algn="just" eaLnBrk="0" fontAlgn="base" hangingPunct="0">
              <a:lnSpc>
                <a:spcPct val="120000"/>
              </a:lnSpc>
              <a:spcBef>
                <a:spcPct val="0"/>
              </a:spcBef>
              <a:spcAft>
                <a:spcPct val="0"/>
              </a:spcAft>
            </a:pPr>
            <a:r>
              <a:rPr lang="nl-BE" sz="1150" dirty="0">
                <a:latin typeface="Calibri" panose="020F0502020204030204" pitchFamily="34" charset="0"/>
              </a:rPr>
              <a:t> </a:t>
            </a:r>
            <a:br>
              <a:rPr lang="nl-BE" sz="1100" dirty="0"/>
            </a:br>
            <a:endParaRPr lang="es-ES" altLang="es-ES" sz="1067" dirty="0">
              <a:latin typeface="Arial" panose="020B0604020202020204" pitchFamily="34" charset="0"/>
              <a:cs typeface="Arial" panose="020B0604020202020204" pitchFamily="34" charset="0"/>
            </a:endParaRPr>
          </a:p>
        </p:txBody>
      </p:sp>
      <p:sp>
        <p:nvSpPr>
          <p:cNvPr id="4100" name="AutoShape 4"/>
          <p:cNvSpPr>
            <a:spLocks/>
          </p:cNvSpPr>
          <p:nvPr/>
        </p:nvSpPr>
        <p:spPr bwMode="auto">
          <a:xfrm>
            <a:off x="6405722" y="3753475"/>
            <a:ext cx="5126567" cy="114088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defTabSz="412730" eaLnBrk="0" fontAlgn="base" hangingPunct="0">
              <a:spcBef>
                <a:spcPct val="0"/>
              </a:spcBef>
              <a:spcAft>
                <a:spcPct val="0"/>
              </a:spcAft>
            </a:pPr>
            <a:endParaRPr lang="en-US" altLang="es-ES" sz="1067" dirty="0">
              <a:latin typeface="Calibri" panose="020F0502020204030204" pitchFamily="34" charset="0"/>
              <a:sym typeface="Calibri" panose="020F0502020204030204" pitchFamily="34" charset="0"/>
            </a:endParaRPr>
          </a:p>
        </p:txBody>
      </p:sp>
      <p:sp>
        <p:nvSpPr>
          <p:cNvPr id="4102" name="AutoShape 6"/>
          <p:cNvSpPr>
            <a:spLocks/>
          </p:cNvSpPr>
          <p:nvPr/>
        </p:nvSpPr>
        <p:spPr bwMode="auto">
          <a:xfrm>
            <a:off x="6961717" y="4527552"/>
            <a:ext cx="4174067" cy="2963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1751" tIns="31751" rIns="31751" bIns="31751" anchor="ctr"/>
          <a:lstStyle>
            <a:lvl1pPr defTabSz="171450">
              <a:defRPr sz="1900">
                <a:solidFill>
                  <a:srgbClr val="000000"/>
                </a:solidFill>
                <a:latin typeface="Helvetica Light" charset="0"/>
                <a:ea typeface="MS PGothic" panose="020B0600070205080204" pitchFamily="34" charset="-128"/>
                <a:sym typeface="Helvetica Light" charset="0"/>
              </a:defRPr>
            </a:lvl1pPr>
            <a:lvl2pPr marL="742950" indent="-285750" defTabSz="171450">
              <a:defRPr sz="1900">
                <a:solidFill>
                  <a:srgbClr val="000000"/>
                </a:solidFill>
                <a:latin typeface="Helvetica Light" charset="0"/>
                <a:ea typeface="MS PGothic" panose="020B0600070205080204" pitchFamily="34" charset="-128"/>
                <a:sym typeface="Helvetica Light" charset="0"/>
              </a:defRPr>
            </a:lvl2pPr>
            <a:lvl3pPr marL="1143000" indent="-228600" defTabSz="171450">
              <a:defRPr sz="1900">
                <a:solidFill>
                  <a:srgbClr val="000000"/>
                </a:solidFill>
                <a:latin typeface="Helvetica Light" charset="0"/>
                <a:ea typeface="MS PGothic" panose="020B0600070205080204" pitchFamily="34" charset="-128"/>
                <a:sym typeface="Helvetica Light" charset="0"/>
              </a:defRPr>
            </a:lvl3pPr>
            <a:lvl4pPr marL="1600200" indent="-228600" defTabSz="171450">
              <a:defRPr sz="1900">
                <a:solidFill>
                  <a:srgbClr val="000000"/>
                </a:solidFill>
                <a:latin typeface="Helvetica Light" charset="0"/>
                <a:ea typeface="MS PGothic" panose="020B0600070205080204" pitchFamily="34" charset="-128"/>
                <a:sym typeface="Helvetica Light" charset="0"/>
              </a:defRPr>
            </a:lvl4pPr>
            <a:lvl5pPr marL="2057400" indent="-228600" defTabSz="171450">
              <a:defRPr sz="1900">
                <a:solidFill>
                  <a:srgbClr val="000000"/>
                </a:solidFill>
                <a:latin typeface="Helvetica Light" charset="0"/>
                <a:ea typeface="MS PGothic" panose="020B0600070205080204" pitchFamily="34" charset="-128"/>
                <a:sym typeface="Helvetica Light" charset="0"/>
              </a:defRPr>
            </a:lvl5pPr>
            <a:lvl6pPr marL="25146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eaLnBrk="0" fontAlgn="base" hangingPunct="0">
              <a:lnSpc>
                <a:spcPct val="120000"/>
              </a:lnSpc>
              <a:spcBef>
                <a:spcPct val="0"/>
              </a:spcBef>
              <a:spcAft>
                <a:spcPct val="0"/>
              </a:spcAft>
            </a:pPr>
            <a:endParaRPr lang="en-US" altLang="es-ES" sz="2533" dirty="0"/>
          </a:p>
        </p:txBody>
      </p:sp>
      <p:sp>
        <p:nvSpPr>
          <p:cNvPr id="4" name="Rectangle 4"/>
          <p:cNvSpPr>
            <a:spLocks noChangeArrowheads="1"/>
          </p:cNvSpPr>
          <p:nvPr/>
        </p:nvSpPr>
        <p:spPr bwMode="auto">
          <a:xfrm>
            <a:off x="11755983" y="90100"/>
            <a:ext cx="436017"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nl-BE" altLang="nl-BE" sz="1800" b="0" i="0" u="none" strike="noStrike" cap="none" normalizeH="0" baseline="0" dirty="0">
                <a:ln>
                  <a:noFill/>
                </a:ln>
                <a:solidFill>
                  <a:srgbClr val="212121"/>
                </a:solidFill>
                <a:effectLst/>
                <a:latin typeface="inherit"/>
              </a:rPr>
              <a:t>ALK</a:t>
            </a: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
        <p:nvSpPr>
          <p:cNvPr id="5" name="Rechthoek 4"/>
          <p:cNvSpPr/>
          <p:nvPr/>
        </p:nvSpPr>
        <p:spPr>
          <a:xfrm>
            <a:off x="5959560" y="3879499"/>
            <a:ext cx="6096000" cy="1564724"/>
          </a:xfrm>
          <a:prstGeom prst="rect">
            <a:avLst/>
          </a:prstGeom>
        </p:spPr>
        <p:txBody>
          <a:bodyPr>
            <a:spAutoFit/>
          </a:bodyPr>
          <a:lstStyle/>
          <a:p>
            <a:pPr algn="just" eaLnBrk="0" fontAlgn="base" hangingPunct="0">
              <a:lnSpc>
                <a:spcPct val="120000"/>
              </a:lnSpc>
              <a:spcBef>
                <a:spcPct val="0"/>
              </a:spcBef>
              <a:spcAft>
                <a:spcPct val="0"/>
              </a:spcAft>
            </a:pPr>
            <a:r>
              <a:rPr lang="nl-BE" sz="1150" dirty="0">
                <a:latin typeface="Calibri" panose="020F0502020204030204" pitchFamily="34" charset="0"/>
              </a:rPr>
              <a:t>En er is nog meer: de 415 miljoen </a:t>
            </a:r>
            <a:r>
              <a:rPr lang="nl-BE" sz="1150" dirty="0" err="1">
                <a:latin typeface="Calibri" panose="020F0502020204030204" pitchFamily="34" charset="0"/>
              </a:rPr>
              <a:t>Millennials</a:t>
            </a:r>
            <a:r>
              <a:rPr lang="nl-BE" sz="1150" dirty="0">
                <a:latin typeface="Calibri" panose="020F0502020204030204" pitchFamily="34" charset="0"/>
              </a:rPr>
              <a:t> maken 31% uit van de Chinese bevolking, zijn geïnteresseerd in technologie, milieu- en gezondheidsbewust, beter geschoold en onderwezen dan de vorige generatie. </a:t>
            </a:r>
          </a:p>
          <a:p>
            <a:pPr algn="just" eaLnBrk="0" fontAlgn="base" hangingPunct="0">
              <a:lnSpc>
                <a:spcPct val="120000"/>
              </a:lnSpc>
              <a:spcBef>
                <a:spcPct val="0"/>
              </a:spcBef>
              <a:spcAft>
                <a:spcPct val="0"/>
              </a:spcAft>
            </a:pPr>
            <a:endParaRPr lang="nl-BE" sz="1150" dirty="0">
              <a:latin typeface="Calibri" panose="020F0502020204030204" pitchFamily="34" charset="0"/>
            </a:endParaRPr>
          </a:p>
          <a:p>
            <a:pPr algn="just" eaLnBrk="0" fontAlgn="base" hangingPunct="0">
              <a:lnSpc>
                <a:spcPct val="120000"/>
              </a:lnSpc>
              <a:spcBef>
                <a:spcPct val="0"/>
              </a:spcBef>
              <a:spcAft>
                <a:spcPct val="0"/>
              </a:spcAft>
            </a:pPr>
            <a:r>
              <a:rPr lang="nl-BE" sz="1150" dirty="0">
                <a:latin typeface="Calibri" panose="020F0502020204030204" pitchFamily="34" charset="0"/>
              </a:rPr>
              <a:t>Meer dan 40% van de aankopen in China gebeurt online en meer dan 1,2 miljard van de Chinese bevolking zijn mobiele gebruikers.  Een gigantische afzetmarkt via cross border e-commerce of een vestiging in China zelf.</a:t>
            </a:r>
          </a:p>
        </p:txBody>
      </p:sp>
      <p:pic>
        <p:nvPicPr>
          <p:cNvPr id="2050" name="Picture 2" descr="Afbeeldingsresultaat voor chongq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4758"/>
            <a:ext cx="12192000" cy="394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52108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sp>
        <p:nvSpPr>
          <p:cNvPr id="11268" name="AutoShape 1"/>
          <p:cNvSpPr>
            <a:spLocks/>
          </p:cNvSpPr>
          <p:nvPr/>
        </p:nvSpPr>
        <p:spPr bwMode="auto">
          <a:xfrm>
            <a:off x="6735089" y="944946"/>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Afvalverbrandingscentrale</a:t>
            </a:r>
            <a:r>
              <a:rPr lang="fr-FR" altLang="es-ES" sz="1467" b="1" dirty="0">
                <a:solidFill>
                  <a:schemeClr val="tx1"/>
                </a:solidFill>
                <a:latin typeface="Calibri" panose="020F0502020204030204" pitchFamily="34" charset="0"/>
              </a:rPr>
              <a:t> SEEE in </a:t>
            </a:r>
            <a:r>
              <a:rPr lang="fr-FR" altLang="es-ES" sz="1467" b="1" dirty="0" err="1">
                <a:solidFill>
                  <a:schemeClr val="tx1"/>
                </a:solidFill>
                <a:latin typeface="Calibri" panose="020F0502020204030204" pitchFamily="34" charset="0"/>
              </a:rPr>
              <a:t>Bao’an</a:t>
            </a:r>
            <a:endParaRPr lang="fr-FR" altLang="es-ES" sz="1467" b="1" dirty="0">
              <a:solidFill>
                <a:schemeClr val="tx1"/>
              </a:solidFill>
              <a:latin typeface="Calibri" panose="020F0502020204030204" pitchFamily="34" charset="0"/>
            </a:endParaRPr>
          </a:p>
        </p:txBody>
      </p:sp>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Woensdag</a:t>
            </a:r>
            <a:r>
              <a:rPr lang="en-US" sz="2133" dirty="0">
                <a:solidFill>
                  <a:srgbClr val="000000"/>
                </a:solidFill>
                <a:latin typeface="Andalus" panose="02020603050405020304" pitchFamily="18" charset="-78"/>
                <a:cs typeface="Andalus" panose="02020603050405020304" pitchFamily="18" charset="-78"/>
                <a:sym typeface="Helvetica Light" charset="0"/>
              </a:rPr>
              <a:t> 18 </a:t>
            </a:r>
            <a:r>
              <a:rPr lang="en-US" sz="2133" dirty="0" err="1">
                <a:solidFill>
                  <a:srgbClr val="000000"/>
                </a:solidFill>
                <a:latin typeface="Andalus" panose="02020603050405020304" pitchFamily="18" charset="-78"/>
                <a:cs typeface="Andalus" panose="02020603050405020304" pitchFamily="18" charset="-78"/>
                <a:sym typeface="Helvetica Light" charset="0"/>
              </a:rPr>
              <a:t>oktober</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sp>
        <p:nvSpPr>
          <p:cNvPr id="2" name="Rechthoek 1"/>
          <p:cNvSpPr/>
          <p:nvPr/>
        </p:nvSpPr>
        <p:spPr>
          <a:xfrm>
            <a:off x="6698722" y="1114131"/>
            <a:ext cx="5264679" cy="3159391"/>
          </a:xfrm>
          <a:prstGeom prst="rect">
            <a:avLst/>
          </a:prstGeom>
        </p:spPr>
        <p:txBody>
          <a:bodyPr wrap="square">
            <a:spAutoFit/>
          </a:bodyPr>
          <a:lstStyle/>
          <a:p>
            <a:pPr algn="just"/>
            <a:br>
              <a:rPr lang="en-US" sz="1110" dirty="0"/>
            </a:br>
            <a:r>
              <a:rPr lang="nl-BE" sz="1107" dirty="0">
                <a:solidFill>
                  <a:srgbClr val="000000"/>
                </a:solidFill>
                <a:latin typeface="Calibri" panose="020F0502020204030204" pitchFamily="34" charset="0"/>
                <a:ea typeface="MS PGothic" panose="020B0600070205080204" pitchFamily="34" charset="-128"/>
              </a:rPr>
              <a:t>Het Belgische advies- en ingenieursbureau Keppel Seghers uit Willebroek levert de technologie en diverse diensten aan Shenzen Energy Environment Engineering (SEEE), de beheerder van de afvalverbrandingscentrale, voor de realisatie van fase III van de installatie.  </a:t>
            </a:r>
          </a:p>
          <a:p>
            <a:pPr algn="just"/>
            <a:r>
              <a:rPr lang="nl-BE" sz="1107" dirty="0">
                <a:solidFill>
                  <a:srgbClr val="000000"/>
                </a:solidFill>
                <a:latin typeface="Calibri" panose="020F0502020204030204" pitchFamily="34" charset="0"/>
                <a:ea typeface="MS PGothic" panose="020B0600070205080204" pitchFamily="34" charset="-128"/>
              </a:rPr>
              <a:t>Keppel Seghers levert o.a. apparatuur en technische diensten voor de oven- en boileronderdelen van de bestaande installatie, wat de capaciteit van de centrale met 4.675 ton per dag verhoogt naar 8.878 ton.</a:t>
            </a:r>
          </a:p>
          <a:p>
            <a:pPr algn="just"/>
            <a:r>
              <a:rPr lang="nl-BE" sz="1107" dirty="0">
                <a:solidFill>
                  <a:srgbClr val="000000"/>
                </a:solidFill>
                <a:latin typeface="Calibri" panose="020F0502020204030204" pitchFamily="34" charset="0"/>
                <a:ea typeface="MS PGothic" panose="020B0600070205080204" pitchFamily="34" charset="-128"/>
              </a:rPr>
              <a:t>Wanneer de installatie in 2018 voltooid is, is deze de grootste van de wereld en zal deze per jaar meer dan 10 miljoen ton huishoudelijk afval, afkomstig van ruim 20 miljoen burgers, verwerken. De afvalverbrandingsinstallatie produceert per dag meer dan 12.000 MWh aan energie uit afval, wat gelijkstaat aan de energieproductie uit 700.000 ton kolen per jaar. Een jaarlijkse CO²-reductie dus van 6 miljoen ton. Per uur leveren 46 vuilniswagens hun lading bij de centrale af.</a:t>
            </a:r>
          </a:p>
          <a:p>
            <a:pPr marL="171450" indent="-171450" algn="just">
              <a:buFont typeface="Arial" panose="020B0604020202020204" pitchFamily="34" charset="0"/>
              <a:buChar char="•"/>
            </a:pPr>
            <a:r>
              <a:rPr lang="nl-BE" sz="1107" dirty="0">
                <a:solidFill>
                  <a:srgbClr val="000000"/>
                </a:solidFill>
                <a:latin typeface="Calibri" panose="020F0502020204030204" pitchFamily="34" charset="0"/>
                <a:ea typeface="MS PGothic" panose="020B0600070205080204" pitchFamily="34" charset="-128"/>
              </a:rPr>
              <a:t>Presentaties</a:t>
            </a:r>
          </a:p>
          <a:p>
            <a:pPr marL="171450" indent="-171450" algn="just">
              <a:buFont typeface="Arial" panose="020B0604020202020204" pitchFamily="34" charset="0"/>
              <a:buChar char="•"/>
            </a:pPr>
            <a:r>
              <a:rPr lang="nl-BE" sz="1107" dirty="0">
                <a:solidFill>
                  <a:srgbClr val="000000"/>
                </a:solidFill>
                <a:latin typeface="Calibri" panose="020F0502020204030204" pitchFamily="34" charset="0"/>
                <a:ea typeface="MS PGothic" panose="020B0600070205080204" pitchFamily="34" charset="-128"/>
              </a:rPr>
              <a:t>Bezoek aan fase 2 die operationeel is</a:t>
            </a:r>
          </a:p>
          <a:p>
            <a:pPr marL="171450" indent="-171450" algn="just">
              <a:buFont typeface="Arial" panose="020B0604020202020204" pitchFamily="34" charset="0"/>
              <a:buChar char="•"/>
            </a:pPr>
            <a:r>
              <a:rPr lang="nl-BE" sz="1107" dirty="0">
                <a:solidFill>
                  <a:srgbClr val="000000"/>
                </a:solidFill>
                <a:latin typeface="Calibri" panose="020F0502020204030204" pitchFamily="34" charset="0"/>
                <a:ea typeface="MS PGothic" panose="020B0600070205080204" pitchFamily="34" charset="-128"/>
              </a:rPr>
              <a:t>Bezoek aan de werf van fase 3</a:t>
            </a:r>
          </a:p>
          <a:p>
            <a:pPr algn="just"/>
            <a:endParaRPr lang="nl-BE" sz="1107" dirty="0">
              <a:solidFill>
                <a:srgbClr val="000000"/>
              </a:solidFill>
              <a:latin typeface="Calibri" panose="020F0502020204030204" pitchFamily="34" charset="0"/>
              <a:ea typeface="MS PGothic" panose="020B0600070205080204" pitchFamily="34" charset="-128"/>
            </a:endParaRPr>
          </a:p>
        </p:txBody>
      </p:sp>
      <p:pic>
        <p:nvPicPr>
          <p:cNvPr id="23" name="Picture 4" descr="\\SRV03\Shared Network\MARKETING\Presentations\Proposal templates 2015\Support Material\Icons\Services\Loc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049" y="990405"/>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www.technischweekblad.nl/upload/images/tinymce/Fase-III-02.jp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385" y="990405"/>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3" name="Afbeelding 2"/>
          <p:cNvPicPr>
            <a:picLocks noChangeAspect="1"/>
          </p:cNvPicPr>
          <p:nvPr/>
        </p:nvPicPr>
        <p:blipFill>
          <a:blip r:embed="rId5"/>
          <a:stretch>
            <a:fillRect/>
          </a:stretch>
        </p:blipFill>
        <p:spPr>
          <a:xfrm>
            <a:off x="3309491" y="990405"/>
            <a:ext cx="2846036"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4" descr="\\SRV03\Shared Network\MARKETING\Presentations\Proposal templates 2015\Support Material\Icons\Services\Loc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049" y="4560213"/>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
          <p:cNvSpPr>
            <a:spLocks/>
          </p:cNvSpPr>
          <p:nvPr/>
        </p:nvSpPr>
        <p:spPr bwMode="auto">
          <a:xfrm>
            <a:off x="6735089" y="4495879"/>
            <a:ext cx="5338542" cy="5246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nl-BE" sz="1467" b="1" dirty="0">
                <a:solidFill>
                  <a:schemeClr val="tx1"/>
                </a:solidFill>
                <a:latin typeface="Calibri" panose="020F0502020204030204" pitchFamily="34" charset="0"/>
              </a:rPr>
              <a:t>Bezoek aan </a:t>
            </a:r>
            <a:r>
              <a:rPr lang="nl-BE" sz="1467" b="1" dirty="0" err="1">
                <a:solidFill>
                  <a:schemeClr val="tx1"/>
                </a:solidFill>
                <a:latin typeface="Calibri" panose="020F0502020204030204" pitchFamily="34" charset="0"/>
              </a:rPr>
              <a:t>Hax</a:t>
            </a:r>
            <a:r>
              <a:rPr lang="nl-BE" sz="1467" b="1" dirty="0">
                <a:solidFill>
                  <a:schemeClr val="tx1"/>
                </a:solidFill>
                <a:latin typeface="Calibri" panose="020F0502020204030204" pitchFamily="34" charset="0"/>
              </a:rPr>
              <a:t> </a:t>
            </a:r>
            <a:r>
              <a:rPr lang="nl-BE" sz="1107" dirty="0">
                <a:latin typeface="Calibri" panose="020F0502020204030204" pitchFamily="34" charset="0"/>
              </a:rPr>
              <a:t>de meest </a:t>
            </a:r>
            <a:r>
              <a:rPr lang="nl-BE" sz="1107" dirty="0" err="1">
                <a:latin typeface="Calibri" panose="020F0502020204030204" pitchFamily="34" charset="0"/>
              </a:rPr>
              <a:t>active</a:t>
            </a:r>
            <a:r>
              <a:rPr lang="nl-BE" sz="1107" dirty="0">
                <a:latin typeface="Calibri" panose="020F0502020204030204" pitchFamily="34" charset="0"/>
              </a:rPr>
              <a:t> investeerder in hardware. </a:t>
            </a:r>
            <a:r>
              <a:rPr lang="nl-BE" sz="1107" dirty="0" err="1">
                <a:latin typeface="Calibri" panose="020F0502020204030204" pitchFamily="34" charset="0"/>
              </a:rPr>
              <a:t>Hax</a:t>
            </a:r>
            <a:r>
              <a:rPr lang="nl-BE" sz="1107" dirty="0">
                <a:latin typeface="Calibri" panose="020F0502020204030204" pitchFamily="34" charset="0"/>
              </a:rPr>
              <a:t> is een accelerator die zorgt voor financiering, </a:t>
            </a:r>
            <a:r>
              <a:rPr lang="nl-BE" sz="1107" dirty="0" err="1">
                <a:latin typeface="Calibri" panose="020F0502020204030204" pitchFamily="34" charset="0"/>
              </a:rPr>
              <a:t>mentorship</a:t>
            </a:r>
            <a:r>
              <a:rPr lang="nl-BE" sz="1107" dirty="0">
                <a:latin typeface="Calibri" panose="020F0502020204030204" pitchFamily="34" charset="0"/>
              </a:rPr>
              <a:t>, gedeelde kantoorruimte, en laboratorium ruimte </a:t>
            </a:r>
            <a:endParaRPr lang="fr-FR" altLang="es-ES" sz="1107" dirty="0">
              <a:latin typeface="Calibri" panose="020F0502020204030204" pitchFamily="34" charset="0"/>
            </a:endParaRPr>
          </a:p>
        </p:txBody>
      </p:sp>
      <p:sp>
        <p:nvSpPr>
          <p:cNvPr id="14" name="object 3"/>
          <p:cNvSpPr>
            <a:spLocks noChangeArrowheads="1"/>
          </p:cNvSpPr>
          <p:nvPr/>
        </p:nvSpPr>
        <p:spPr bwMode="auto">
          <a:xfrm>
            <a:off x="6269050" y="5215929"/>
            <a:ext cx="345016" cy="347349"/>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es-ES" altLang="es-ES" sz="951">
              <a:solidFill>
                <a:srgbClr val="000000"/>
              </a:solidFill>
            </a:endParaRPr>
          </a:p>
        </p:txBody>
      </p:sp>
      <p:sp>
        <p:nvSpPr>
          <p:cNvPr id="15" name="AutoShape 1"/>
          <p:cNvSpPr>
            <a:spLocks/>
          </p:cNvSpPr>
          <p:nvPr/>
        </p:nvSpPr>
        <p:spPr bwMode="auto">
          <a:xfrm>
            <a:off x="6735089" y="5069849"/>
            <a:ext cx="4345517" cy="63950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Persconferentie</a:t>
            </a:r>
            <a:r>
              <a:rPr lang="fr-FR" altLang="es-ES" sz="1467" b="1" dirty="0">
                <a:solidFill>
                  <a:schemeClr val="tx1"/>
                </a:solidFill>
                <a:latin typeface="Calibri" panose="020F0502020204030204" pitchFamily="34" charset="0"/>
              </a:rPr>
              <a:t> en diner </a:t>
            </a:r>
            <a:r>
              <a:rPr lang="fr-FR" altLang="es-ES" sz="1107" dirty="0">
                <a:latin typeface="Calibri" panose="020F0502020204030204" pitchFamily="34" charset="0"/>
              </a:rPr>
              <a:t>in de SZ Bay Club in </a:t>
            </a:r>
            <a:r>
              <a:rPr lang="fr-FR" altLang="es-ES" sz="1107" dirty="0" err="1">
                <a:latin typeface="Calibri" panose="020F0502020204030204" pitchFamily="34" charset="0"/>
              </a:rPr>
              <a:t>aanwezigheid</a:t>
            </a:r>
            <a:r>
              <a:rPr lang="fr-FR" altLang="es-ES" sz="1107" dirty="0">
                <a:latin typeface="Calibri" panose="020F0502020204030204" pitchFamily="34" charset="0"/>
              </a:rPr>
              <a:t> van de </a:t>
            </a:r>
            <a:r>
              <a:rPr lang="fr-FR" altLang="es-ES" sz="1107" dirty="0" err="1">
                <a:latin typeface="Calibri" panose="020F0502020204030204" pitchFamily="34" charset="0"/>
              </a:rPr>
              <a:t>Belgische</a:t>
            </a:r>
            <a:r>
              <a:rPr lang="fr-FR" altLang="es-ES" sz="1107" dirty="0">
                <a:latin typeface="Calibri" panose="020F0502020204030204" pitchFamily="34" charset="0"/>
              </a:rPr>
              <a:t> Consul </a:t>
            </a:r>
            <a:r>
              <a:rPr lang="fr-FR" altLang="es-ES" sz="1107" dirty="0" err="1">
                <a:latin typeface="Calibri" panose="020F0502020204030204" pitchFamily="34" charset="0"/>
              </a:rPr>
              <a:t>Generaal</a:t>
            </a:r>
            <a:r>
              <a:rPr lang="fr-FR" altLang="es-ES" sz="1107" dirty="0">
                <a:latin typeface="Calibri" panose="020F0502020204030204" pitchFamily="34" charset="0"/>
              </a:rPr>
              <a:t> </a:t>
            </a:r>
            <a:r>
              <a:rPr lang="fr-FR" altLang="es-ES" sz="1107" dirty="0" err="1">
                <a:latin typeface="Calibri" panose="020F0502020204030204" pitchFamily="34" charset="0"/>
              </a:rPr>
              <a:t>dhr</a:t>
            </a:r>
            <a:r>
              <a:rPr lang="fr-FR" altLang="es-ES" sz="1107" dirty="0">
                <a:latin typeface="Calibri" panose="020F0502020204030204" pitchFamily="34" charset="0"/>
              </a:rPr>
              <a:t>. Joris Salden en de </a:t>
            </a:r>
            <a:r>
              <a:rPr lang="fr-FR" altLang="es-ES" sz="1107" dirty="0" err="1">
                <a:latin typeface="Calibri" panose="020F0502020204030204" pitchFamily="34" charset="0"/>
              </a:rPr>
              <a:t>nieuw</a:t>
            </a:r>
            <a:r>
              <a:rPr lang="fr-FR" altLang="es-ES" sz="1107" dirty="0">
                <a:latin typeface="Calibri" panose="020F0502020204030204" pitchFamily="34" charset="0"/>
              </a:rPr>
              <a:t> </a:t>
            </a:r>
            <a:r>
              <a:rPr lang="fr-FR" altLang="es-ES" sz="1107" dirty="0" err="1">
                <a:latin typeface="Calibri" panose="020F0502020204030204" pitchFamily="34" charset="0"/>
              </a:rPr>
              <a:t>aangestelde</a:t>
            </a:r>
            <a:r>
              <a:rPr lang="fr-FR" altLang="es-ES" sz="1107" dirty="0">
                <a:latin typeface="Calibri" panose="020F0502020204030204" pitchFamily="34" charset="0"/>
              </a:rPr>
              <a:t> </a:t>
            </a:r>
            <a:r>
              <a:rPr lang="fr-FR" altLang="es-ES" sz="1107" dirty="0" err="1">
                <a:latin typeface="Calibri" panose="020F0502020204030204" pitchFamily="34" charset="0"/>
              </a:rPr>
              <a:t>Belgische</a:t>
            </a:r>
            <a:r>
              <a:rPr lang="fr-FR" altLang="es-ES" sz="1107" dirty="0">
                <a:latin typeface="Calibri" panose="020F0502020204030204" pitchFamily="34" charset="0"/>
              </a:rPr>
              <a:t> ambassadeur in Beijing, </a:t>
            </a:r>
            <a:r>
              <a:rPr lang="fr-FR" altLang="es-ES" sz="1107" dirty="0" err="1">
                <a:latin typeface="Calibri" panose="020F0502020204030204" pitchFamily="34" charset="0"/>
              </a:rPr>
              <a:t>dhr</a:t>
            </a:r>
            <a:r>
              <a:rPr lang="fr-FR" altLang="es-ES" sz="1107" dirty="0">
                <a:latin typeface="Calibri" panose="020F0502020204030204" pitchFamily="34" charset="0"/>
              </a:rPr>
              <a:t>. Marc </a:t>
            </a:r>
            <a:r>
              <a:rPr lang="fr-FR" altLang="es-ES" sz="1107" dirty="0" err="1">
                <a:latin typeface="Calibri" panose="020F0502020204030204" pitchFamily="34" charset="0"/>
              </a:rPr>
              <a:t>Vinck</a:t>
            </a:r>
            <a:r>
              <a:rPr lang="fr-FR" altLang="es-ES" sz="1107" dirty="0">
                <a:latin typeface="Calibri" panose="020F0502020204030204" pitchFamily="34" charset="0"/>
              </a:rPr>
              <a:t>.</a:t>
            </a:r>
          </a:p>
        </p:txBody>
      </p:sp>
      <p:pic>
        <p:nvPicPr>
          <p:cNvPr id="4" name="Picture 2" descr="Afbeeldingsresultaat voor consul generaal joris salden"/>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912" y="3048000"/>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Imagen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1166" y="6089768"/>
            <a:ext cx="342900" cy="34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
          <p:cNvSpPr>
            <a:spLocks/>
          </p:cNvSpPr>
          <p:nvPr/>
        </p:nvSpPr>
        <p:spPr bwMode="auto">
          <a:xfrm>
            <a:off x="6735089" y="6089768"/>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Hilton </a:t>
            </a:r>
            <a:r>
              <a:rPr lang="fr-FR" altLang="es-ES" sz="1467" b="1" dirty="0" err="1">
                <a:solidFill>
                  <a:schemeClr val="tx1"/>
                </a:solidFill>
                <a:latin typeface="Calibri" panose="020F0502020204030204" pitchFamily="34" charset="0"/>
              </a:rPr>
              <a:t>Futian</a:t>
            </a:r>
            <a:r>
              <a:rPr lang="fr-FR" altLang="es-ES" sz="1467" b="1" dirty="0">
                <a:solidFill>
                  <a:schemeClr val="tx1"/>
                </a:solidFill>
                <a:latin typeface="Calibri" panose="020F0502020204030204" pitchFamily="34" charset="0"/>
              </a:rPr>
              <a:t> Shenzhen *****</a:t>
            </a:r>
          </a:p>
        </p:txBody>
      </p:sp>
      <p:pic>
        <p:nvPicPr>
          <p:cNvPr id="22" name="Picture 4" descr="\\SRV03\Shared Network\MARKETING\Presentations\Proposal templates 2015\Support Material\Icons\Services\Location.png">
            <a:extLst>
              <a:ext uri="{FF2B5EF4-FFF2-40B4-BE49-F238E27FC236}">
                <a16:creationId xmlns:a16="http://schemas.microsoft.com/office/drawing/2014/main" id="{213293A2-40C0-428D-B8DD-71269896C3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8640" y="4068023"/>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1">
            <a:extLst>
              <a:ext uri="{FF2B5EF4-FFF2-40B4-BE49-F238E27FC236}">
                <a16:creationId xmlns:a16="http://schemas.microsoft.com/office/drawing/2014/main" id="{EFDCE6EC-F766-4ACC-808A-558A88C67A38}"/>
              </a:ext>
            </a:extLst>
          </p:cNvPr>
          <p:cNvSpPr>
            <a:spLocks/>
          </p:cNvSpPr>
          <p:nvPr/>
        </p:nvSpPr>
        <p:spPr bwMode="auto">
          <a:xfrm>
            <a:off x="6744680" y="4003689"/>
            <a:ext cx="5338542" cy="5246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nl-BE" sz="1107" dirty="0">
                <a:latin typeface="Calibri" panose="020F0502020204030204" pitchFamily="34" charset="0"/>
              </a:rPr>
              <a:t>Lunch in Westers restaurant van </a:t>
            </a:r>
            <a:r>
              <a:rPr lang="nl-BE" sz="1107" dirty="0" err="1">
                <a:latin typeface="Calibri" panose="020F0502020204030204" pitchFamily="34" charset="0"/>
              </a:rPr>
              <a:t>Wanhua</a:t>
            </a:r>
            <a:r>
              <a:rPr lang="nl-BE" sz="1107" dirty="0">
                <a:latin typeface="Calibri" panose="020F0502020204030204" pitchFamily="34" charset="0"/>
              </a:rPr>
              <a:t> International Hotel </a:t>
            </a:r>
            <a:endParaRPr lang="fr-FR" altLang="es-ES" sz="1107" dirty="0">
              <a:latin typeface="Calibri" panose="020F0502020204030204" pitchFamily="34" charset="0"/>
            </a:endParaRPr>
          </a:p>
        </p:txBody>
      </p:sp>
      <p:pic>
        <p:nvPicPr>
          <p:cNvPr id="8" name="Afbeelding 7">
            <a:extLst>
              <a:ext uri="{FF2B5EF4-FFF2-40B4-BE49-F238E27FC236}">
                <a16:creationId xmlns:a16="http://schemas.microsoft.com/office/drawing/2014/main" id="{60EACD6A-034E-4296-A4BF-5FAB8C15C4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9063" y="3276009"/>
            <a:ext cx="2702706" cy="1412382"/>
          </a:xfrm>
          <a:prstGeom prst="rect">
            <a:avLst/>
          </a:prstGeom>
        </p:spPr>
      </p:pic>
    </p:spTree>
    <p:extLst>
      <p:ext uri="{BB962C8B-B14F-4D97-AF65-F5344CB8AC3E}">
        <p14:creationId xmlns:p14="http://schemas.microsoft.com/office/powerpoint/2010/main" val="362834637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0"/>
            <a:ext cx="12192000" cy="6858000"/>
          </a:xfrm>
          <a:prstGeom prst="rect">
            <a:avLst/>
          </a:prstGeom>
        </p:spPr>
      </p:pic>
      <p:pic>
        <p:nvPicPr>
          <p:cNvPr id="8" name="Afbeelding 7"/>
          <p:cNvPicPr>
            <a:picLocks noChangeAspect="1"/>
          </p:cNvPicPr>
          <p:nvPr/>
        </p:nvPicPr>
        <p:blipFill>
          <a:blip r:embed="rId4"/>
          <a:stretch>
            <a:fillRect/>
          </a:stretch>
        </p:blipFill>
        <p:spPr>
          <a:xfrm>
            <a:off x="4992528" y="2340769"/>
            <a:ext cx="2206943" cy="2176461"/>
          </a:xfrm>
          <a:prstGeom prst="rect">
            <a:avLst/>
          </a:prstGeom>
        </p:spPr>
      </p:pic>
      <p:sp>
        <p:nvSpPr>
          <p:cNvPr id="9" name="Rectángulo 2"/>
          <p:cNvSpPr>
            <a:spLocks noChangeArrowheads="1"/>
          </p:cNvSpPr>
          <p:nvPr/>
        </p:nvSpPr>
        <p:spPr bwMode="auto">
          <a:xfrm>
            <a:off x="5288693" y="3044823"/>
            <a:ext cx="2400204"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0"/>
                <a:headEnd/>
                <a:tailEnd/>
              </a14:hiddenLine>
            </a:ext>
          </a:extLst>
        </p:spPr>
        <p:txBody>
          <a:bodyPr lIns="67733" tIns="67733" rIns="67733" bIns="67733" anchor="ctr"/>
          <a:lstStyle>
            <a:lvl1pPr marL="228600" defTabSz="825500">
              <a:defRPr sz="1900">
                <a:solidFill>
                  <a:srgbClr val="000000"/>
                </a:solidFill>
                <a:latin typeface="Helvetica Light" charset="0"/>
                <a:ea typeface="MS PGothic" panose="020B0600070205080204" pitchFamily="34" charset="-128"/>
                <a:sym typeface="Helvetica Light" charset="0"/>
              </a:defRPr>
            </a:lvl1pPr>
            <a:lvl2pPr defTabSz="825500">
              <a:defRPr sz="1900">
                <a:solidFill>
                  <a:srgbClr val="000000"/>
                </a:solidFill>
                <a:latin typeface="Helvetica Light" charset="0"/>
                <a:ea typeface="MS PGothic" panose="020B0600070205080204" pitchFamily="34" charset="-128"/>
                <a:sym typeface="Helvetica Light" charset="0"/>
              </a:defRPr>
            </a:lvl2pPr>
            <a:lvl3pPr defTabSz="825500">
              <a:defRPr sz="1900">
                <a:solidFill>
                  <a:srgbClr val="000000"/>
                </a:solidFill>
                <a:latin typeface="Helvetica Light" charset="0"/>
                <a:ea typeface="MS PGothic" panose="020B0600070205080204" pitchFamily="34" charset="-128"/>
                <a:sym typeface="Helvetica Light" charset="0"/>
              </a:defRPr>
            </a:lvl3pPr>
            <a:lvl4pPr defTabSz="825500">
              <a:defRPr sz="1900">
                <a:solidFill>
                  <a:srgbClr val="000000"/>
                </a:solidFill>
                <a:latin typeface="Helvetica Light" charset="0"/>
                <a:ea typeface="MS PGothic" panose="020B0600070205080204" pitchFamily="34" charset="-128"/>
                <a:sym typeface="Helvetica Light" charset="0"/>
              </a:defRPr>
            </a:lvl4pPr>
            <a:lvl5pPr defTabSz="825500">
              <a:defRPr sz="1900">
                <a:solidFill>
                  <a:srgbClr val="000000"/>
                </a:solidFill>
                <a:latin typeface="Helvetica Light" charset="0"/>
                <a:ea typeface="MS PGothic" panose="020B0600070205080204" pitchFamily="34" charset="-128"/>
                <a:sym typeface="Helvetica Light" charset="0"/>
              </a:defRPr>
            </a:lvl5pPr>
            <a:lvl6pPr marL="8001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12573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17145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21717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eaLnBrk="1"/>
            <a:r>
              <a:rPr lang="es-ES" altLang="es-ES" sz="4400" b="1" dirty="0">
                <a:solidFill>
                  <a:schemeClr val="bg1"/>
                </a:solidFill>
                <a:latin typeface="Calibri" panose="020F0502020204030204" pitchFamily="34" charset="0"/>
              </a:rPr>
              <a:t>DAG</a:t>
            </a:r>
          </a:p>
          <a:p>
            <a:pPr algn="just" eaLnBrk="1"/>
            <a:r>
              <a:rPr lang="es-ES" altLang="es-ES" sz="4500" b="1" dirty="0">
                <a:solidFill>
                  <a:schemeClr val="bg1"/>
                </a:solidFill>
                <a:latin typeface="Calibri" panose="020F0502020204030204" pitchFamily="34" charset="0"/>
              </a:rPr>
              <a:t>   6</a:t>
            </a:r>
          </a:p>
        </p:txBody>
      </p:sp>
    </p:spTree>
    <p:extLst>
      <p:ext uri="{BB962C8B-B14F-4D97-AF65-F5344CB8AC3E}">
        <p14:creationId xmlns:p14="http://schemas.microsoft.com/office/powerpoint/2010/main" val="160133374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Donderdag</a:t>
            </a:r>
            <a:r>
              <a:rPr lang="en-US" sz="2133" dirty="0">
                <a:solidFill>
                  <a:srgbClr val="000000"/>
                </a:solidFill>
                <a:latin typeface="Andalus" panose="02020603050405020304" pitchFamily="18" charset="-78"/>
                <a:cs typeface="Andalus" panose="02020603050405020304" pitchFamily="18" charset="-78"/>
                <a:sym typeface="Helvetica Light" charset="0"/>
              </a:rPr>
              <a:t> 19 </a:t>
            </a:r>
            <a:r>
              <a:rPr lang="en-US" sz="2133" dirty="0" err="1">
                <a:solidFill>
                  <a:srgbClr val="000000"/>
                </a:solidFill>
                <a:latin typeface="Andalus" panose="02020603050405020304" pitchFamily="18" charset="-78"/>
                <a:cs typeface="Andalus" panose="02020603050405020304" pitchFamily="18" charset="-78"/>
                <a:sym typeface="Helvetica Light" charset="0"/>
              </a:rPr>
              <a:t>oktober</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pic>
        <p:nvPicPr>
          <p:cNvPr id="12" name="Picture 4" descr="\\SRV03\Shared Network\MARKETING\Presentations\Proposal templates 2015\Support Material\Icons\Services\Loc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6535" y="853835"/>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
          <p:cNvSpPr>
            <a:spLocks/>
          </p:cNvSpPr>
          <p:nvPr/>
        </p:nvSpPr>
        <p:spPr bwMode="auto">
          <a:xfrm>
            <a:off x="6648399" y="853834"/>
            <a:ext cx="4379409" cy="197809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Bezoek</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aan</a:t>
            </a:r>
            <a:r>
              <a:rPr lang="fr-FR" altLang="es-ES" sz="1467" b="1" dirty="0">
                <a:solidFill>
                  <a:schemeClr val="tx1"/>
                </a:solidFill>
                <a:latin typeface="Calibri" panose="020F0502020204030204" pitchFamily="34" charset="0"/>
              </a:rPr>
              <a:t> het </a:t>
            </a:r>
            <a:r>
              <a:rPr lang="fr-FR" altLang="es-ES" sz="1467" b="1" dirty="0" err="1">
                <a:solidFill>
                  <a:schemeClr val="tx1"/>
                </a:solidFill>
                <a:latin typeface="Calibri" panose="020F0502020204030204" pitchFamily="34" charset="0"/>
              </a:rPr>
              <a:t>hoofdkwartier</a:t>
            </a:r>
            <a:r>
              <a:rPr lang="fr-FR" altLang="es-ES" sz="1467" b="1" dirty="0">
                <a:solidFill>
                  <a:schemeClr val="tx1"/>
                </a:solidFill>
                <a:latin typeface="Calibri" panose="020F0502020204030204" pitchFamily="34" charset="0"/>
              </a:rPr>
              <a:t> van ZTE: </a:t>
            </a:r>
          </a:p>
          <a:p>
            <a:pPr marL="171450" indent="-171450">
              <a:buFont typeface="Arial" panose="020B0604020202020204" pitchFamily="34" charset="0"/>
              <a:buChar char="•"/>
            </a:pPr>
            <a:r>
              <a:rPr lang="nl-BE" altLang="es-ES" sz="1100" dirty="0">
                <a:solidFill>
                  <a:schemeClr val="tx1"/>
                </a:solidFill>
                <a:latin typeface="+mn-lt"/>
                <a:ea typeface="+mn-ea"/>
              </a:rPr>
              <a:t>Chinese multinational gespecialiseerd in telecommunicatieapparatuur</a:t>
            </a:r>
          </a:p>
          <a:p>
            <a:pPr marL="171450" indent="-171450">
              <a:buFont typeface="Arial" panose="020B0604020202020204" pitchFamily="34" charset="0"/>
              <a:buChar char="•"/>
            </a:pPr>
            <a:r>
              <a:rPr lang="nl-BE" altLang="es-ES" sz="1100" dirty="0">
                <a:solidFill>
                  <a:schemeClr val="tx1"/>
                </a:solidFill>
                <a:latin typeface="+mn-lt"/>
                <a:ea typeface="+mn-ea"/>
              </a:rPr>
              <a:t>actief in drie business units: carrier </a:t>
            </a:r>
            <a:r>
              <a:rPr lang="nl-BE" altLang="es-ES" sz="1100" dirty="0" err="1">
                <a:solidFill>
                  <a:schemeClr val="tx1"/>
                </a:solidFill>
                <a:latin typeface="+mn-lt"/>
                <a:ea typeface="+mn-ea"/>
              </a:rPr>
              <a:t>networks</a:t>
            </a:r>
            <a:r>
              <a:rPr lang="nl-BE" altLang="es-ES" sz="1100" dirty="0">
                <a:solidFill>
                  <a:schemeClr val="tx1"/>
                </a:solidFill>
                <a:latin typeface="+mn-lt"/>
                <a:ea typeface="+mn-ea"/>
              </a:rPr>
              <a:t> (54%), terminals (29%) en telecommunicatie (17%)</a:t>
            </a:r>
            <a:endParaRPr lang="en-US" altLang="es-ES" dirty="0">
              <a:ea typeface="+mn-ea"/>
            </a:endParaRPr>
          </a:p>
          <a:p>
            <a:pPr marL="171450" indent="-171450">
              <a:buFont typeface="Arial" panose="020B0604020202020204" pitchFamily="34" charset="0"/>
              <a:buChar char="•"/>
            </a:pPr>
            <a:r>
              <a:rPr lang="nl-BE" altLang="es-ES" sz="1110" dirty="0">
                <a:solidFill>
                  <a:schemeClr val="tx1"/>
                </a:solidFill>
                <a:latin typeface="+mn-lt"/>
                <a:ea typeface="+mn-ea"/>
              </a:rPr>
              <a:t>kernproducten zijn draadloos, uitwisseling, toegang, optische transmissie en data telecommunicatie apparatuur; gsm en telecommunicatie software</a:t>
            </a:r>
          </a:p>
          <a:p>
            <a:pPr marL="171450" indent="-171450">
              <a:buFont typeface="Arial" panose="020B0604020202020204" pitchFamily="34" charset="0"/>
              <a:buChar char="•"/>
            </a:pPr>
            <a:r>
              <a:rPr lang="nl-BE" altLang="es-ES" sz="1110" dirty="0">
                <a:solidFill>
                  <a:schemeClr val="tx1"/>
                </a:solidFill>
                <a:latin typeface="+mn-lt"/>
                <a:ea typeface="+mn-ea"/>
              </a:rPr>
              <a:t>ook producten die diensten leveren met toegevoegde waarde, zoals video op aanvraag en streaming media</a:t>
            </a:r>
          </a:p>
          <a:p>
            <a:pPr marL="171450" indent="-171450">
              <a:buFont typeface="Arial" panose="020B0604020202020204" pitchFamily="34" charset="0"/>
              <a:buChar char="•"/>
            </a:pPr>
            <a:r>
              <a:rPr lang="nl-BE" altLang="es-ES" sz="1110" dirty="0">
                <a:solidFill>
                  <a:schemeClr val="tx1"/>
                </a:solidFill>
                <a:latin typeface="+mn-lt"/>
                <a:ea typeface="+mn-ea"/>
              </a:rPr>
              <a:t>voornamelijk producten onder eigen naam maar het is ook een OEM (</a:t>
            </a:r>
            <a:r>
              <a:rPr lang="nl-BE" altLang="es-ES" sz="1110" dirty="0" err="1">
                <a:solidFill>
                  <a:schemeClr val="tx1"/>
                </a:solidFill>
                <a:latin typeface="+mn-lt"/>
                <a:ea typeface="+mn-ea"/>
              </a:rPr>
              <a:t>original</a:t>
            </a:r>
            <a:r>
              <a:rPr lang="nl-BE" altLang="es-ES" sz="1110" dirty="0">
                <a:solidFill>
                  <a:schemeClr val="tx1"/>
                </a:solidFill>
                <a:latin typeface="+mn-lt"/>
                <a:ea typeface="+mn-ea"/>
              </a:rPr>
              <a:t> equipment </a:t>
            </a:r>
            <a:r>
              <a:rPr lang="nl-BE" altLang="es-ES" sz="1110" dirty="0" err="1">
                <a:solidFill>
                  <a:schemeClr val="tx1"/>
                </a:solidFill>
                <a:latin typeface="+mn-lt"/>
                <a:ea typeface="+mn-ea"/>
              </a:rPr>
              <a:t>manufacturer</a:t>
            </a:r>
            <a:r>
              <a:rPr lang="nl-BE" altLang="es-ES" sz="1110" dirty="0">
                <a:solidFill>
                  <a:schemeClr val="tx1"/>
                </a:solidFill>
                <a:latin typeface="+mn-lt"/>
                <a:ea typeface="+mn-ea"/>
              </a:rPr>
              <a:t>)</a:t>
            </a:r>
          </a:p>
          <a:p>
            <a:pPr marL="171450" indent="-171450">
              <a:buFont typeface="Arial" panose="020B0604020202020204" pitchFamily="34" charset="0"/>
              <a:buChar char="•"/>
            </a:pPr>
            <a:r>
              <a:rPr lang="nl-BE" altLang="es-ES" sz="1110" dirty="0">
                <a:solidFill>
                  <a:schemeClr val="tx1"/>
                </a:solidFill>
                <a:latin typeface="+mn-lt"/>
                <a:ea typeface="+mn-ea"/>
              </a:rPr>
              <a:t>één van de top vijf grootste smartphone fabrikanten in haar thuismarkt</a:t>
            </a:r>
            <a:endParaRPr lang="fr-FR" altLang="es-ES" sz="1110" dirty="0">
              <a:solidFill>
                <a:schemeClr val="tx1"/>
              </a:solidFill>
              <a:latin typeface="+mn-lt"/>
              <a:ea typeface="+mn-ea"/>
            </a:endParaRPr>
          </a:p>
        </p:txBody>
      </p:sp>
      <p:pic>
        <p:nvPicPr>
          <p:cNvPr id="16" name="Picture 4" descr="\\SRV03\Shared Network\MARKETING\Presentations\Proposal templates 2015\Support Material\Icons\Services\Location.png">
            <a:extLst>
              <a:ext uri="{FF2B5EF4-FFF2-40B4-BE49-F238E27FC236}">
                <a16:creationId xmlns:a16="http://schemas.microsoft.com/office/drawing/2014/main" id="{3CE2E6F0-5A5F-44DE-85F8-F9928B0F91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5477" y="3871992"/>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
            <a:extLst>
              <a:ext uri="{FF2B5EF4-FFF2-40B4-BE49-F238E27FC236}">
                <a16:creationId xmlns:a16="http://schemas.microsoft.com/office/drawing/2014/main" id="{18C36B2C-5F31-46AC-8DC2-8F5DC3304B7B}"/>
              </a:ext>
            </a:extLst>
          </p:cNvPr>
          <p:cNvSpPr>
            <a:spLocks/>
          </p:cNvSpPr>
          <p:nvPr/>
        </p:nvSpPr>
        <p:spPr bwMode="auto">
          <a:xfrm>
            <a:off x="6682291" y="4002907"/>
            <a:ext cx="4345517" cy="6418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Bezoek</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aan</a:t>
            </a:r>
            <a:r>
              <a:rPr lang="fr-FR" altLang="es-ES" sz="1467" b="1" dirty="0">
                <a:solidFill>
                  <a:schemeClr val="tx1"/>
                </a:solidFill>
                <a:latin typeface="Calibri" panose="020F0502020204030204" pitchFamily="34" charset="0"/>
              </a:rPr>
              <a:t> het </a:t>
            </a:r>
            <a:r>
              <a:rPr lang="fr-FR" altLang="es-ES" sz="1467" b="1" dirty="0" err="1">
                <a:solidFill>
                  <a:schemeClr val="tx1"/>
                </a:solidFill>
                <a:latin typeface="Calibri" panose="020F0502020204030204" pitchFamily="34" charset="0"/>
              </a:rPr>
              <a:t>hoofdkwartier</a:t>
            </a:r>
            <a:r>
              <a:rPr lang="fr-FR" altLang="es-ES" sz="1467" b="1" dirty="0">
                <a:solidFill>
                  <a:schemeClr val="tx1"/>
                </a:solidFill>
                <a:latin typeface="Calibri" panose="020F0502020204030204" pitchFamily="34" charset="0"/>
              </a:rPr>
              <a:t> van </a:t>
            </a:r>
            <a:r>
              <a:rPr lang="fr-FR" altLang="es-ES" sz="1467" b="1" dirty="0" err="1">
                <a:solidFill>
                  <a:schemeClr val="tx1"/>
                </a:solidFill>
                <a:latin typeface="Calibri" panose="020F0502020204030204" pitchFamily="34" charset="0"/>
              </a:rPr>
              <a:t>Tencent</a:t>
            </a:r>
            <a:endParaRPr lang="fr-FR" altLang="es-ES" sz="1467" b="1" dirty="0">
              <a:solidFill>
                <a:schemeClr val="tx1"/>
              </a:solidFill>
              <a:latin typeface="Calibri" panose="020F0502020204030204" pitchFamily="34" charset="0"/>
            </a:endParaRPr>
          </a:p>
          <a:p>
            <a:r>
              <a:rPr lang="nl-BE" altLang="es-ES" sz="1100" dirty="0">
                <a:solidFill>
                  <a:schemeClr val="tx1"/>
                </a:solidFill>
                <a:latin typeface="Calibri" panose="020F0502020204030204" pitchFamily="34" charset="0"/>
              </a:rPr>
              <a:t>Chinees technologiebedrijf. Het is het op vier na grootste internetbedrijf ter wereld, na Google, Amazon.com, eBay en Facebook en is de oprichter van </a:t>
            </a:r>
            <a:r>
              <a:rPr lang="nl-BE" altLang="es-ES" sz="1100" dirty="0" err="1">
                <a:solidFill>
                  <a:schemeClr val="tx1"/>
                </a:solidFill>
                <a:latin typeface="Calibri" panose="020F0502020204030204" pitchFamily="34" charset="0"/>
              </a:rPr>
              <a:t>Wechat</a:t>
            </a:r>
            <a:r>
              <a:rPr lang="nl-BE" altLang="es-ES" sz="1100" dirty="0">
                <a:solidFill>
                  <a:schemeClr val="tx1"/>
                </a:solidFill>
                <a:latin typeface="Calibri" panose="020F0502020204030204" pitchFamily="34" charset="0"/>
              </a:rPr>
              <a:t>.</a:t>
            </a:r>
          </a:p>
          <a:p>
            <a:endParaRPr lang="fr-FR" altLang="es-ES" sz="1100" dirty="0">
              <a:solidFill>
                <a:schemeClr val="tx1"/>
              </a:solidFill>
              <a:latin typeface="Calibri" panose="020F0502020204030204" pitchFamily="34" charset="0"/>
            </a:endParaRPr>
          </a:p>
        </p:txBody>
      </p:sp>
      <p:sp>
        <p:nvSpPr>
          <p:cNvPr id="26" name="AutoShape 1">
            <a:extLst>
              <a:ext uri="{FF2B5EF4-FFF2-40B4-BE49-F238E27FC236}">
                <a16:creationId xmlns:a16="http://schemas.microsoft.com/office/drawing/2014/main" id="{FD654ED0-2A5D-4357-868A-6C6D96C7F52B}"/>
              </a:ext>
            </a:extLst>
          </p:cNvPr>
          <p:cNvSpPr>
            <a:spLocks/>
          </p:cNvSpPr>
          <p:nvPr/>
        </p:nvSpPr>
        <p:spPr bwMode="auto">
          <a:xfrm>
            <a:off x="6682291" y="5787420"/>
            <a:ext cx="4345517" cy="64014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endParaRPr lang="fr-FR" altLang="es-ES" sz="1110" dirty="0">
              <a:solidFill>
                <a:schemeClr val="tx1"/>
              </a:solidFill>
              <a:latin typeface="+mn-lt"/>
              <a:ea typeface="+mn-ea"/>
            </a:endParaRPr>
          </a:p>
        </p:txBody>
      </p:sp>
      <p:pic>
        <p:nvPicPr>
          <p:cNvPr id="14" name="Picture 4" descr="\\SRV03\Shared Network\MARKETING\Presentations\Proposal templates 2015\Support Material\Icons\Services\Location.png">
            <a:extLst>
              <a:ext uri="{FF2B5EF4-FFF2-40B4-BE49-F238E27FC236}">
                <a16:creationId xmlns:a16="http://schemas.microsoft.com/office/drawing/2014/main" id="{45EBE888-A369-4799-AC75-842485899A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5477" y="5529779"/>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
            <a:extLst>
              <a:ext uri="{FF2B5EF4-FFF2-40B4-BE49-F238E27FC236}">
                <a16:creationId xmlns:a16="http://schemas.microsoft.com/office/drawing/2014/main" id="{C9A33305-9D58-4414-BE85-2E9B5A99E78E}"/>
              </a:ext>
            </a:extLst>
          </p:cNvPr>
          <p:cNvSpPr>
            <a:spLocks/>
          </p:cNvSpPr>
          <p:nvPr/>
        </p:nvSpPr>
        <p:spPr bwMode="auto">
          <a:xfrm>
            <a:off x="6661226" y="5700460"/>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Bezoek</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aan</a:t>
            </a:r>
            <a:r>
              <a:rPr lang="fr-FR" altLang="es-ES" sz="1467" b="1" dirty="0">
                <a:solidFill>
                  <a:schemeClr val="tx1"/>
                </a:solidFill>
                <a:latin typeface="Calibri" panose="020F0502020204030204" pitchFamily="34" charset="0"/>
              </a:rPr>
              <a:t> Shenzhen </a:t>
            </a:r>
            <a:r>
              <a:rPr lang="fr-FR" altLang="es-ES" sz="1467" b="1" dirty="0" err="1">
                <a:solidFill>
                  <a:schemeClr val="tx1"/>
                </a:solidFill>
                <a:latin typeface="Calibri" panose="020F0502020204030204" pitchFamily="34" charset="0"/>
              </a:rPr>
              <a:t>university</a:t>
            </a:r>
            <a:endParaRPr lang="fr-FR" altLang="es-ES" sz="1467" b="1" dirty="0">
              <a:solidFill>
                <a:schemeClr val="tx1"/>
              </a:solidFill>
              <a:latin typeface="Calibri" panose="020F0502020204030204" pitchFamily="34" charset="0"/>
            </a:endParaRPr>
          </a:p>
          <a:p>
            <a:pPr marL="285750" indent="-285750">
              <a:buFont typeface="Arial" panose="020B0604020202020204" pitchFamily="34" charset="0"/>
              <a:buChar char="•"/>
            </a:pPr>
            <a:r>
              <a:rPr lang="fr-FR" altLang="es-ES" sz="1100" dirty="0" err="1">
                <a:solidFill>
                  <a:schemeClr val="tx1"/>
                </a:solidFill>
                <a:latin typeface="Calibri" panose="020F0502020204030204" pitchFamily="34" charset="0"/>
              </a:rPr>
              <a:t>Bezoek</a:t>
            </a:r>
            <a:r>
              <a:rPr lang="fr-FR" altLang="es-ES" sz="1100" dirty="0">
                <a:solidFill>
                  <a:schemeClr val="tx1"/>
                </a:solidFill>
                <a:latin typeface="Calibri" panose="020F0502020204030204" pitchFamily="34" charset="0"/>
              </a:rPr>
              <a:t> </a:t>
            </a:r>
            <a:r>
              <a:rPr lang="fr-FR" altLang="es-ES" sz="1100" dirty="0" err="1">
                <a:solidFill>
                  <a:schemeClr val="tx1"/>
                </a:solidFill>
                <a:latin typeface="Calibri" panose="020F0502020204030204" pitchFamily="34" charset="0"/>
              </a:rPr>
              <a:t>aan</a:t>
            </a:r>
            <a:r>
              <a:rPr lang="fr-FR" altLang="es-ES" sz="1100" dirty="0">
                <a:solidFill>
                  <a:schemeClr val="tx1"/>
                </a:solidFill>
                <a:latin typeface="Calibri" panose="020F0502020204030204" pitchFamily="34" charset="0"/>
              </a:rPr>
              <a:t> het R&amp;D </a:t>
            </a:r>
            <a:r>
              <a:rPr lang="fr-FR" altLang="es-ES" sz="1100" dirty="0" err="1">
                <a:solidFill>
                  <a:schemeClr val="tx1"/>
                </a:solidFill>
                <a:latin typeface="Calibri" panose="020F0502020204030204" pitchFamily="34" charset="0"/>
              </a:rPr>
              <a:t>departement</a:t>
            </a:r>
            <a:endParaRPr lang="fr-FR" altLang="es-ES" sz="1100" dirty="0">
              <a:solidFill>
                <a:schemeClr val="tx1"/>
              </a:solidFill>
              <a:latin typeface="Calibri" panose="020F0502020204030204" pitchFamily="34" charset="0"/>
            </a:endParaRPr>
          </a:p>
          <a:p>
            <a:pPr marL="285750" indent="-285750">
              <a:buFont typeface="Arial" panose="020B0604020202020204" pitchFamily="34" charset="0"/>
              <a:buChar char="•"/>
            </a:pPr>
            <a:r>
              <a:rPr lang="fr-FR" altLang="es-ES" sz="1100" dirty="0" err="1">
                <a:solidFill>
                  <a:schemeClr val="tx1"/>
                </a:solidFill>
                <a:latin typeface="Calibri" panose="020F0502020204030204" pitchFamily="34" charset="0"/>
              </a:rPr>
              <a:t>Werken</a:t>
            </a:r>
            <a:r>
              <a:rPr lang="fr-FR" altLang="es-ES" sz="1100" dirty="0">
                <a:solidFill>
                  <a:schemeClr val="tx1"/>
                </a:solidFill>
                <a:latin typeface="Calibri" panose="020F0502020204030204" pitchFamily="34" charset="0"/>
              </a:rPr>
              <a:t> </a:t>
            </a:r>
            <a:r>
              <a:rPr lang="fr-FR" altLang="es-ES" sz="1100" dirty="0" err="1">
                <a:solidFill>
                  <a:schemeClr val="tx1"/>
                </a:solidFill>
                <a:latin typeface="Calibri" panose="020F0502020204030204" pitchFamily="34" charset="0"/>
              </a:rPr>
              <a:t>samen</a:t>
            </a:r>
            <a:r>
              <a:rPr lang="fr-FR" altLang="es-ES" sz="1100" dirty="0">
                <a:solidFill>
                  <a:schemeClr val="tx1"/>
                </a:solidFill>
                <a:latin typeface="Calibri" panose="020F0502020204030204" pitchFamily="34" charset="0"/>
              </a:rPr>
              <a:t> met </a:t>
            </a:r>
            <a:r>
              <a:rPr lang="fr-FR" altLang="es-ES" sz="1100" dirty="0" err="1">
                <a:solidFill>
                  <a:schemeClr val="tx1"/>
                </a:solidFill>
                <a:latin typeface="Calibri" panose="020F0502020204030204" pitchFamily="34" charset="0"/>
              </a:rPr>
              <a:t>privébedrijven</a:t>
            </a:r>
            <a:r>
              <a:rPr lang="fr-FR" altLang="es-ES" sz="1100" dirty="0">
                <a:solidFill>
                  <a:schemeClr val="tx1"/>
                </a:solidFill>
                <a:latin typeface="Calibri" panose="020F0502020204030204" pitchFamily="34" charset="0"/>
              </a:rPr>
              <a:t> </a:t>
            </a:r>
            <a:r>
              <a:rPr lang="fr-FR" altLang="es-ES" sz="1100" dirty="0" err="1">
                <a:solidFill>
                  <a:schemeClr val="tx1"/>
                </a:solidFill>
                <a:latin typeface="Calibri" panose="020F0502020204030204" pitchFamily="34" charset="0"/>
              </a:rPr>
              <a:t>zoals</a:t>
            </a:r>
            <a:r>
              <a:rPr lang="fr-FR" altLang="es-ES" sz="1100" dirty="0">
                <a:solidFill>
                  <a:schemeClr val="tx1"/>
                </a:solidFill>
                <a:latin typeface="Calibri" panose="020F0502020204030204" pitchFamily="34" charset="0"/>
              </a:rPr>
              <a:t> </a:t>
            </a:r>
            <a:r>
              <a:rPr lang="fr-FR" altLang="es-ES" sz="1100" dirty="0" err="1">
                <a:solidFill>
                  <a:schemeClr val="tx1"/>
                </a:solidFill>
                <a:latin typeface="Calibri" panose="020F0502020204030204" pitchFamily="34" charset="0"/>
              </a:rPr>
              <a:t>Tencent</a:t>
            </a:r>
            <a:r>
              <a:rPr lang="fr-FR" altLang="es-ES" sz="1100" dirty="0">
                <a:solidFill>
                  <a:schemeClr val="tx1"/>
                </a:solidFill>
                <a:latin typeface="Calibri" panose="020F0502020204030204" pitchFamily="34" charset="0"/>
              </a:rPr>
              <a:t>, Huawei, ZTE,… </a:t>
            </a:r>
          </a:p>
          <a:p>
            <a:pPr marL="285750" indent="-285750">
              <a:buFont typeface="Arial" panose="020B0604020202020204" pitchFamily="34" charset="0"/>
              <a:buChar char="•"/>
            </a:pPr>
            <a:r>
              <a:rPr lang="fr-FR" altLang="es-ES" sz="1100" dirty="0" err="1">
                <a:solidFill>
                  <a:schemeClr val="tx1"/>
                </a:solidFill>
                <a:latin typeface="Calibri" panose="020F0502020204030204" pitchFamily="34" charset="0"/>
              </a:rPr>
              <a:t>Rondleiding</a:t>
            </a:r>
            <a:r>
              <a:rPr lang="fr-FR" altLang="es-ES" sz="1100" dirty="0">
                <a:solidFill>
                  <a:schemeClr val="tx1"/>
                </a:solidFill>
                <a:latin typeface="Calibri" panose="020F0502020204030204" pitchFamily="34" charset="0"/>
              </a:rPr>
              <a:t> in de </a:t>
            </a:r>
            <a:r>
              <a:rPr lang="fr-FR" altLang="es-ES" sz="1100" dirty="0" err="1">
                <a:solidFill>
                  <a:schemeClr val="tx1"/>
                </a:solidFill>
                <a:latin typeface="Calibri" panose="020F0502020204030204" pitchFamily="34" charset="0"/>
              </a:rPr>
              <a:t>laboratoria</a:t>
            </a:r>
            <a:endParaRPr lang="fr-FR" altLang="es-ES" sz="1100" dirty="0">
              <a:solidFill>
                <a:schemeClr val="tx1"/>
              </a:solidFill>
              <a:latin typeface="Calibri" panose="020F0502020204030204" pitchFamily="34" charset="0"/>
            </a:endParaRPr>
          </a:p>
        </p:txBody>
      </p:sp>
      <p:pic>
        <p:nvPicPr>
          <p:cNvPr id="17" name="Picture 4" descr="\\SRV03\Shared Network\MARKETING\Presentations\Proposal templates 2015\Support Material\Icons\Services\Location.png">
            <a:extLst>
              <a:ext uri="{FF2B5EF4-FFF2-40B4-BE49-F238E27FC236}">
                <a16:creationId xmlns:a16="http://schemas.microsoft.com/office/drawing/2014/main" id="{BD72B944-A83D-44A5-8006-A46FC37CE6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5477" y="3078956"/>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
            <a:extLst>
              <a:ext uri="{FF2B5EF4-FFF2-40B4-BE49-F238E27FC236}">
                <a16:creationId xmlns:a16="http://schemas.microsoft.com/office/drawing/2014/main" id="{221A68EC-D2B7-482B-B519-A3B38EDD9A2D}"/>
              </a:ext>
            </a:extLst>
          </p:cNvPr>
          <p:cNvSpPr>
            <a:spLocks/>
          </p:cNvSpPr>
          <p:nvPr/>
        </p:nvSpPr>
        <p:spPr bwMode="auto">
          <a:xfrm>
            <a:off x="6665344" y="3107791"/>
            <a:ext cx="4345517" cy="730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Bezoek</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aan</a:t>
            </a:r>
            <a:r>
              <a:rPr lang="fr-FR" altLang="es-ES" sz="1467" b="1" dirty="0">
                <a:solidFill>
                  <a:schemeClr val="tx1"/>
                </a:solidFill>
                <a:latin typeface="Calibri" panose="020F0502020204030204" pitchFamily="34" charset="0"/>
              </a:rPr>
              <a:t> het </a:t>
            </a:r>
            <a:r>
              <a:rPr lang="fr-FR" altLang="es-ES" sz="1467" b="1" dirty="0" err="1">
                <a:solidFill>
                  <a:schemeClr val="tx1"/>
                </a:solidFill>
                <a:latin typeface="Calibri" panose="020F0502020204030204" pitchFamily="34" charset="0"/>
              </a:rPr>
              <a:t>hoofdkwartier</a:t>
            </a:r>
            <a:r>
              <a:rPr lang="fr-FR" altLang="es-ES" sz="1467" b="1" dirty="0">
                <a:solidFill>
                  <a:schemeClr val="tx1"/>
                </a:solidFill>
                <a:latin typeface="Calibri" panose="020F0502020204030204" pitchFamily="34" charset="0"/>
              </a:rPr>
              <a:t> van DJI</a:t>
            </a:r>
          </a:p>
          <a:p>
            <a:r>
              <a:rPr lang="fr-FR" altLang="es-ES" sz="1110" dirty="0" err="1">
                <a:solidFill>
                  <a:schemeClr val="tx1"/>
                </a:solidFill>
                <a:latin typeface="+mn-lt"/>
                <a:ea typeface="+mn-ea"/>
              </a:rPr>
              <a:t>Wereldleider</a:t>
            </a:r>
            <a:r>
              <a:rPr lang="fr-FR" altLang="es-ES" sz="1110" dirty="0">
                <a:solidFill>
                  <a:schemeClr val="tx1"/>
                </a:solidFill>
                <a:latin typeface="+mn-lt"/>
                <a:ea typeface="+mn-ea"/>
              </a:rPr>
              <a:t> in </a:t>
            </a:r>
            <a:r>
              <a:rPr lang="fr-FR" altLang="es-ES" sz="1110" dirty="0" err="1">
                <a:solidFill>
                  <a:schemeClr val="tx1"/>
                </a:solidFill>
                <a:latin typeface="+mn-lt"/>
                <a:ea typeface="+mn-ea"/>
              </a:rPr>
              <a:t>burgerlijke</a:t>
            </a:r>
            <a:r>
              <a:rPr lang="fr-FR" altLang="es-ES" sz="1110" dirty="0">
                <a:solidFill>
                  <a:schemeClr val="tx1"/>
                </a:solidFill>
                <a:latin typeface="+mn-lt"/>
                <a:ea typeface="+mn-ea"/>
              </a:rPr>
              <a:t> drone industrie</a:t>
            </a:r>
          </a:p>
          <a:p>
            <a:r>
              <a:rPr lang="fr-FR" altLang="es-ES" sz="1110" dirty="0">
                <a:solidFill>
                  <a:schemeClr val="tx1"/>
                </a:solidFill>
                <a:latin typeface="+mn-lt"/>
                <a:ea typeface="+mn-ea"/>
              </a:rPr>
              <a:t>70% van de globale </a:t>
            </a:r>
            <a:r>
              <a:rPr lang="fr-FR" altLang="es-ES" sz="1110" dirty="0" err="1">
                <a:solidFill>
                  <a:schemeClr val="tx1"/>
                </a:solidFill>
                <a:latin typeface="+mn-lt"/>
                <a:ea typeface="+mn-ea"/>
              </a:rPr>
              <a:t>consumenten</a:t>
            </a:r>
            <a:r>
              <a:rPr lang="fr-FR" altLang="es-ES" sz="1110" dirty="0">
                <a:solidFill>
                  <a:schemeClr val="tx1"/>
                </a:solidFill>
                <a:latin typeface="+mn-lt"/>
                <a:ea typeface="+mn-ea"/>
              </a:rPr>
              <a:t> drones </a:t>
            </a:r>
            <a:r>
              <a:rPr lang="fr-FR" altLang="es-ES" sz="1110" dirty="0" err="1">
                <a:solidFill>
                  <a:schemeClr val="tx1"/>
                </a:solidFill>
                <a:latin typeface="+mn-lt"/>
                <a:ea typeface="+mn-ea"/>
              </a:rPr>
              <a:t>markt</a:t>
            </a:r>
            <a:endParaRPr lang="fr-FR" altLang="es-ES" sz="1110" dirty="0">
              <a:solidFill>
                <a:schemeClr val="tx1"/>
              </a:solidFill>
              <a:latin typeface="+mn-lt"/>
              <a:ea typeface="+mn-ea"/>
            </a:endParaRPr>
          </a:p>
          <a:p>
            <a:endParaRPr lang="fr-FR" altLang="es-ES" sz="1467" b="1" dirty="0">
              <a:solidFill>
                <a:schemeClr val="tx1"/>
              </a:solidFill>
              <a:latin typeface="Calibri" panose="020F0502020204030204" pitchFamily="34" charset="0"/>
            </a:endParaRPr>
          </a:p>
        </p:txBody>
      </p:sp>
      <p:pic>
        <p:nvPicPr>
          <p:cNvPr id="3" name="Afbeelding 2" descr="Afbeelding met lucht, buiten, gebouw&#10;&#10;Beschrijving is gegenereerd met zeer hoge betrouwbaarheid">
            <a:extLst>
              <a:ext uri="{FF2B5EF4-FFF2-40B4-BE49-F238E27FC236}">
                <a16:creationId xmlns:a16="http://schemas.microsoft.com/office/drawing/2014/main" id="{B29DF935-4762-4576-909C-0866D2CC6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35" y="614910"/>
            <a:ext cx="2143125" cy="2133600"/>
          </a:xfrm>
          <a:prstGeom prst="rect">
            <a:avLst/>
          </a:prstGeom>
        </p:spPr>
      </p:pic>
      <p:pic>
        <p:nvPicPr>
          <p:cNvPr id="5" name="Afbeelding 4" descr="Afbeelding met lucht, buiten, grond, stoel&#10;&#10;Beschrijving is gegenereerd met zeer hoge betrouwbaarheid">
            <a:extLst>
              <a:ext uri="{FF2B5EF4-FFF2-40B4-BE49-F238E27FC236}">
                <a16:creationId xmlns:a16="http://schemas.microsoft.com/office/drawing/2014/main" id="{2F70AAC8-E633-41F0-9193-8D7E1BFF89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1470" y="2831934"/>
            <a:ext cx="3286291" cy="2421478"/>
          </a:xfrm>
          <a:prstGeom prst="rect">
            <a:avLst/>
          </a:prstGeom>
        </p:spPr>
      </p:pic>
      <p:pic>
        <p:nvPicPr>
          <p:cNvPr id="7" name="Afbeelding 6" descr="Afbeelding met illustratie&#10;&#10;Beschrijving is gegenereerd met hoge betrouwbaarheid">
            <a:extLst>
              <a:ext uri="{FF2B5EF4-FFF2-40B4-BE49-F238E27FC236}">
                <a16:creationId xmlns:a16="http://schemas.microsoft.com/office/drawing/2014/main" id="{0CA7766F-7D3B-4EA4-AB30-58CC9DA9C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1954" y="612053"/>
            <a:ext cx="2834385" cy="2125789"/>
          </a:xfrm>
          <a:prstGeom prst="rect">
            <a:avLst/>
          </a:prstGeom>
        </p:spPr>
      </p:pic>
      <p:pic>
        <p:nvPicPr>
          <p:cNvPr id="24" name="Picture 4" descr="\\SRV03\Shared Network\MARKETING\Presentations\Proposal templates 2015\Support Material\Icons\Services\Location.png">
            <a:extLst>
              <a:ext uri="{FF2B5EF4-FFF2-40B4-BE49-F238E27FC236}">
                <a16:creationId xmlns:a16="http://schemas.microsoft.com/office/drawing/2014/main" id="{E501987E-1414-452F-B2D7-95CB817469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5477" y="4846928"/>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1">
            <a:extLst>
              <a:ext uri="{FF2B5EF4-FFF2-40B4-BE49-F238E27FC236}">
                <a16:creationId xmlns:a16="http://schemas.microsoft.com/office/drawing/2014/main" id="{0BD9A9C5-9621-4068-AFC9-DDE3FB2D9FA6}"/>
              </a:ext>
            </a:extLst>
          </p:cNvPr>
          <p:cNvSpPr>
            <a:spLocks/>
          </p:cNvSpPr>
          <p:nvPr/>
        </p:nvSpPr>
        <p:spPr bwMode="auto">
          <a:xfrm>
            <a:off x="6661226" y="4769811"/>
            <a:ext cx="4345517" cy="6418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Lunch</a:t>
            </a:r>
          </a:p>
          <a:p>
            <a:endParaRPr lang="fr-FR" altLang="es-ES" sz="11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64301579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Donderdag</a:t>
            </a:r>
            <a:r>
              <a:rPr lang="en-US" sz="2133" dirty="0">
                <a:solidFill>
                  <a:srgbClr val="000000"/>
                </a:solidFill>
                <a:latin typeface="Andalus" panose="02020603050405020304" pitchFamily="18" charset="-78"/>
                <a:cs typeface="Andalus" panose="02020603050405020304" pitchFamily="18" charset="-78"/>
                <a:sym typeface="Helvetica Light" charset="0"/>
              </a:rPr>
              <a:t> 19 </a:t>
            </a:r>
            <a:r>
              <a:rPr lang="en-US" sz="2133" dirty="0" err="1">
                <a:solidFill>
                  <a:srgbClr val="000000"/>
                </a:solidFill>
                <a:latin typeface="Andalus" panose="02020603050405020304" pitchFamily="18" charset="-78"/>
                <a:cs typeface="Andalus" panose="02020603050405020304" pitchFamily="18" charset="-78"/>
                <a:sym typeface="Helvetica Light" charset="0"/>
              </a:rPr>
              <a:t>oktober</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pic>
        <p:nvPicPr>
          <p:cNvPr id="17" name="Afbeelding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292" y="970739"/>
            <a:ext cx="347502" cy="384081"/>
          </a:xfrm>
          <a:prstGeom prst="rect">
            <a:avLst/>
          </a:prstGeom>
        </p:spPr>
      </p:pic>
      <p:pic>
        <p:nvPicPr>
          <p:cNvPr id="4098" name="Picture 2" descr="Afbeeldingsresultaat voor ferr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5500" y="1012752"/>
            <a:ext cx="267086" cy="267086"/>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1"/>
          <p:cNvSpPr>
            <a:spLocks/>
          </p:cNvSpPr>
          <p:nvPr/>
        </p:nvSpPr>
        <p:spPr bwMode="auto">
          <a:xfrm>
            <a:off x="6735089" y="962289"/>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Ferry </a:t>
            </a:r>
            <a:r>
              <a:rPr lang="fr-FR" altLang="es-ES" sz="1467" b="1" dirty="0" err="1">
                <a:solidFill>
                  <a:schemeClr val="tx1"/>
                </a:solidFill>
                <a:latin typeface="Calibri" panose="020F0502020204030204" pitchFamily="34" charset="0"/>
              </a:rPr>
              <a:t>overtocht</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naar</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Macau</a:t>
            </a:r>
            <a:endParaRPr lang="fr-FR" altLang="es-ES" sz="1467" b="1" dirty="0">
              <a:solidFill>
                <a:schemeClr val="tx1"/>
              </a:solidFill>
              <a:latin typeface="Calibri" panose="020F0502020204030204" pitchFamily="34" charset="0"/>
            </a:endParaRPr>
          </a:p>
        </p:txBody>
      </p:sp>
      <p:pic>
        <p:nvPicPr>
          <p:cNvPr id="4100" name="Picture 4" descr="Afbeeldingsresultaat voor ferry shenzhen mac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1" y="905018"/>
            <a:ext cx="5683250" cy="2346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Imagen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9894" y="4487712"/>
            <a:ext cx="342900" cy="34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p:cNvSpPr txBox="1"/>
          <p:nvPr/>
        </p:nvSpPr>
        <p:spPr>
          <a:xfrm>
            <a:off x="6648400" y="1571477"/>
            <a:ext cx="5083722" cy="2312941"/>
          </a:xfrm>
          <a:prstGeom prst="rect">
            <a:avLst/>
          </a:prstGeom>
          <a:noFill/>
        </p:spPr>
        <p:txBody>
          <a:bodyPr wrap="square" rtlCol="0">
            <a:spAutoFit/>
          </a:bodyPr>
          <a:lstStyle/>
          <a:p>
            <a:pPr algn="just"/>
            <a:r>
              <a:rPr lang="en-US" sz="1110" dirty="0"/>
              <a:t>Macau is, net </a:t>
            </a:r>
            <a:r>
              <a:rPr lang="en-US" sz="1110" dirty="0" err="1"/>
              <a:t>als</a:t>
            </a:r>
            <a:r>
              <a:rPr lang="en-US" sz="1110" dirty="0"/>
              <a:t> Hongkong, </a:t>
            </a:r>
            <a:r>
              <a:rPr lang="en-US" sz="1110" dirty="0" err="1"/>
              <a:t>een</a:t>
            </a:r>
            <a:r>
              <a:rPr lang="en-US" sz="1110" dirty="0"/>
              <a:t> </a:t>
            </a:r>
            <a:r>
              <a:rPr lang="en-US" sz="1110" dirty="0" err="1"/>
              <a:t>Speciale</a:t>
            </a:r>
            <a:r>
              <a:rPr lang="en-US" sz="1110" dirty="0"/>
              <a:t> </a:t>
            </a:r>
            <a:r>
              <a:rPr lang="en-US" sz="1110" dirty="0" err="1"/>
              <a:t>Administratieve</a:t>
            </a:r>
            <a:r>
              <a:rPr lang="en-US" sz="1110" dirty="0"/>
              <a:t> </a:t>
            </a:r>
            <a:r>
              <a:rPr lang="en-US" sz="1110" dirty="0" err="1"/>
              <a:t>regio</a:t>
            </a:r>
            <a:r>
              <a:rPr lang="en-US" sz="1110" dirty="0"/>
              <a:t> van China. Macau was 400 </a:t>
            </a:r>
            <a:r>
              <a:rPr lang="en-US" sz="1110" dirty="0" err="1"/>
              <a:t>jaar</a:t>
            </a:r>
            <a:r>
              <a:rPr lang="en-US" sz="1110" dirty="0"/>
              <a:t> </a:t>
            </a:r>
            <a:r>
              <a:rPr lang="en-US" sz="1110" dirty="0" err="1"/>
              <a:t>geleden</a:t>
            </a:r>
            <a:r>
              <a:rPr lang="en-US" sz="1110" dirty="0"/>
              <a:t> </a:t>
            </a:r>
            <a:r>
              <a:rPr lang="en-US" sz="1110" dirty="0" err="1"/>
              <a:t>een</a:t>
            </a:r>
            <a:r>
              <a:rPr lang="en-US" sz="1110" dirty="0"/>
              <a:t> </a:t>
            </a:r>
            <a:r>
              <a:rPr lang="en-US" sz="1110" dirty="0" err="1"/>
              <a:t>Portugese</a:t>
            </a:r>
            <a:r>
              <a:rPr lang="en-US" sz="1110" dirty="0"/>
              <a:t> </a:t>
            </a:r>
            <a:r>
              <a:rPr lang="en-US" sz="1110" dirty="0" err="1"/>
              <a:t>kolonie</a:t>
            </a:r>
            <a:r>
              <a:rPr lang="en-US" sz="1110" dirty="0"/>
              <a:t>. </a:t>
            </a:r>
          </a:p>
          <a:p>
            <a:pPr algn="just"/>
            <a:r>
              <a:rPr lang="en-US" sz="1110" dirty="0"/>
              <a:t>Pas in 1999 is het </a:t>
            </a:r>
            <a:r>
              <a:rPr lang="en-US" sz="1110" dirty="0" err="1"/>
              <a:t>overgedragen</a:t>
            </a:r>
            <a:r>
              <a:rPr lang="en-US" sz="1110" dirty="0"/>
              <a:t> </a:t>
            </a:r>
            <a:r>
              <a:rPr lang="en-US" sz="1110" dirty="0" err="1"/>
              <a:t>aan</a:t>
            </a:r>
            <a:r>
              <a:rPr lang="en-US" sz="1110" dirty="0"/>
              <a:t> China met </a:t>
            </a:r>
            <a:r>
              <a:rPr lang="en-US" sz="1110" dirty="0" err="1"/>
              <a:t>als</a:t>
            </a:r>
            <a:r>
              <a:rPr lang="en-US" sz="1110" dirty="0"/>
              <a:t> </a:t>
            </a:r>
            <a:r>
              <a:rPr lang="en-US" sz="1110" dirty="0" err="1"/>
              <a:t>gevolg</a:t>
            </a:r>
            <a:r>
              <a:rPr lang="en-US" sz="1110" dirty="0"/>
              <a:t> </a:t>
            </a:r>
            <a:r>
              <a:rPr lang="en-US" sz="1110" dirty="0" err="1"/>
              <a:t>dat</a:t>
            </a:r>
            <a:r>
              <a:rPr lang="en-US" sz="1110" dirty="0"/>
              <a:t> de </a:t>
            </a:r>
            <a:r>
              <a:rPr lang="en-US" sz="1110" dirty="0" err="1"/>
              <a:t>cultuur</a:t>
            </a:r>
            <a:r>
              <a:rPr lang="en-US" sz="1110" dirty="0"/>
              <a:t> in Macau </a:t>
            </a:r>
            <a:r>
              <a:rPr lang="en-US" sz="1110" dirty="0" err="1"/>
              <a:t>onmiskenbaar</a:t>
            </a:r>
            <a:r>
              <a:rPr lang="en-US" sz="1110" dirty="0"/>
              <a:t> </a:t>
            </a:r>
            <a:r>
              <a:rPr lang="en-US" sz="1110" dirty="0" err="1"/>
              <a:t>een</a:t>
            </a:r>
            <a:r>
              <a:rPr lang="en-US" sz="1110" dirty="0"/>
              <a:t> mix is van </a:t>
            </a:r>
            <a:r>
              <a:rPr lang="en-US" sz="1110" dirty="0" err="1"/>
              <a:t>Portugese</a:t>
            </a:r>
            <a:r>
              <a:rPr lang="en-US" sz="1110" dirty="0"/>
              <a:t> </a:t>
            </a:r>
            <a:r>
              <a:rPr lang="en-US" sz="1110" dirty="0" err="1"/>
              <a:t>en</a:t>
            </a:r>
            <a:r>
              <a:rPr lang="en-US" sz="1110" dirty="0"/>
              <a:t> Chinese </a:t>
            </a:r>
            <a:r>
              <a:rPr lang="en-US" sz="1110" dirty="0" err="1"/>
              <a:t>invloeden</a:t>
            </a:r>
            <a:r>
              <a:rPr lang="en-US" sz="1110" dirty="0"/>
              <a:t>. De </a:t>
            </a:r>
            <a:r>
              <a:rPr lang="en-US" sz="1110" dirty="0" err="1"/>
              <a:t>smalle</a:t>
            </a:r>
            <a:r>
              <a:rPr lang="en-US" sz="1110" dirty="0"/>
              <a:t> </a:t>
            </a:r>
            <a:r>
              <a:rPr lang="en-US" sz="1110" dirty="0" err="1"/>
              <a:t>straatjes</a:t>
            </a:r>
            <a:r>
              <a:rPr lang="en-US" sz="1110" dirty="0"/>
              <a:t>, </a:t>
            </a:r>
            <a:r>
              <a:rPr lang="en-US" sz="1110" dirty="0" err="1"/>
              <a:t>sommige</a:t>
            </a:r>
            <a:r>
              <a:rPr lang="en-US" sz="1110" dirty="0"/>
              <a:t> </a:t>
            </a:r>
            <a:r>
              <a:rPr lang="en-US" sz="1110" dirty="0" err="1"/>
              <a:t>gebouwen</a:t>
            </a:r>
            <a:r>
              <a:rPr lang="en-US" sz="1110" dirty="0"/>
              <a:t> </a:t>
            </a:r>
            <a:r>
              <a:rPr lang="en-US" sz="1110" dirty="0" err="1"/>
              <a:t>en</a:t>
            </a:r>
            <a:r>
              <a:rPr lang="en-US" sz="1110" dirty="0"/>
              <a:t> </a:t>
            </a:r>
            <a:r>
              <a:rPr lang="en-US" sz="1110" dirty="0" err="1"/>
              <a:t>pleinen</a:t>
            </a:r>
            <a:r>
              <a:rPr lang="en-US" sz="1110" dirty="0"/>
              <a:t> </a:t>
            </a:r>
            <a:r>
              <a:rPr lang="en-US" sz="1110" dirty="0" err="1"/>
              <a:t>doen</a:t>
            </a:r>
            <a:r>
              <a:rPr lang="en-US" sz="1110" dirty="0"/>
              <a:t> </a:t>
            </a:r>
            <a:r>
              <a:rPr lang="en-US" sz="1110" dirty="0" err="1"/>
              <a:t>je</a:t>
            </a:r>
            <a:r>
              <a:rPr lang="en-US" sz="1110" dirty="0"/>
              <a:t> </a:t>
            </a:r>
            <a:r>
              <a:rPr lang="en-US" sz="1110" dirty="0" err="1"/>
              <a:t>aan</a:t>
            </a:r>
            <a:r>
              <a:rPr lang="en-US" sz="1110" dirty="0"/>
              <a:t> Portugal </a:t>
            </a:r>
            <a:r>
              <a:rPr lang="en-US" sz="1110" dirty="0" err="1"/>
              <a:t>denken</a:t>
            </a:r>
            <a:r>
              <a:rPr lang="en-US" sz="1110" dirty="0"/>
              <a:t>. </a:t>
            </a:r>
          </a:p>
          <a:p>
            <a:pPr algn="just"/>
            <a:endParaRPr lang="en-US" sz="1110" dirty="0"/>
          </a:p>
          <a:p>
            <a:pPr algn="just"/>
            <a:r>
              <a:rPr lang="en-US" sz="1110" dirty="0"/>
              <a:t>In Macau, Taipa </a:t>
            </a:r>
            <a:r>
              <a:rPr lang="en-US" sz="1110" dirty="0" err="1"/>
              <a:t>en</a:t>
            </a:r>
            <a:r>
              <a:rPr lang="en-US" sz="1110" dirty="0"/>
              <a:t> </a:t>
            </a:r>
            <a:r>
              <a:rPr lang="en-US" sz="1110" dirty="0" err="1"/>
              <a:t>Cotai</a:t>
            </a:r>
            <a:r>
              <a:rPr lang="en-US" sz="1110" dirty="0"/>
              <a:t> </a:t>
            </a:r>
            <a:r>
              <a:rPr lang="en-US" sz="1110" dirty="0" err="1"/>
              <a:t>staan</a:t>
            </a:r>
            <a:r>
              <a:rPr lang="en-US" sz="1110" dirty="0"/>
              <a:t> </a:t>
            </a:r>
            <a:r>
              <a:rPr lang="en-US" sz="1110" dirty="0" err="1"/>
              <a:t>er</a:t>
            </a:r>
            <a:r>
              <a:rPr lang="en-US" sz="1110" dirty="0"/>
              <a:t> </a:t>
            </a:r>
            <a:r>
              <a:rPr lang="en-US" sz="1110" dirty="0" err="1"/>
              <a:t>tientallen</a:t>
            </a:r>
            <a:r>
              <a:rPr lang="en-US" sz="1110" dirty="0"/>
              <a:t> casino’s die </a:t>
            </a:r>
            <a:r>
              <a:rPr lang="en-US" sz="1110" dirty="0" err="1"/>
              <a:t>vrijwel</a:t>
            </a:r>
            <a:r>
              <a:rPr lang="en-US" sz="1110" dirty="0"/>
              <a:t> </a:t>
            </a:r>
            <a:r>
              <a:rPr lang="en-US" sz="1110" dirty="0" err="1"/>
              <a:t>allemaal</a:t>
            </a:r>
            <a:r>
              <a:rPr lang="en-US" sz="1110" dirty="0"/>
              <a:t> 24u per dag </a:t>
            </a:r>
            <a:r>
              <a:rPr lang="en-US" sz="1110" dirty="0" err="1"/>
              <a:t>geopend</a:t>
            </a:r>
            <a:r>
              <a:rPr lang="en-US" sz="1110" dirty="0"/>
              <a:t> </a:t>
            </a:r>
            <a:r>
              <a:rPr lang="en-US" sz="1110" dirty="0" err="1"/>
              <a:t>zijn</a:t>
            </a:r>
            <a:r>
              <a:rPr lang="en-US" sz="1110" dirty="0"/>
              <a:t>. </a:t>
            </a:r>
            <a:r>
              <a:rPr lang="en-US" sz="1110" dirty="0" err="1"/>
              <a:t>Hier</a:t>
            </a:r>
            <a:r>
              <a:rPr lang="en-US" sz="1110" dirty="0"/>
              <a:t> </a:t>
            </a:r>
            <a:r>
              <a:rPr lang="en-US" sz="1110" dirty="0" err="1"/>
              <a:t>komen</a:t>
            </a:r>
            <a:r>
              <a:rPr lang="en-US" sz="1110" dirty="0"/>
              <a:t> </a:t>
            </a:r>
            <a:r>
              <a:rPr lang="en-US" sz="1110" dirty="0" err="1"/>
              <a:t>mensen</a:t>
            </a:r>
            <a:r>
              <a:rPr lang="en-US" sz="1110" dirty="0"/>
              <a:t> </a:t>
            </a:r>
            <a:r>
              <a:rPr lang="en-US" sz="1110" dirty="0" err="1"/>
              <a:t>uit</a:t>
            </a:r>
            <a:r>
              <a:rPr lang="en-US" sz="1110" dirty="0"/>
              <a:t> China, Hongkong, Taiwan </a:t>
            </a:r>
            <a:r>
              <a:rPr lang="en-US" sz="1110" dirty="0" err="1"/>
              <a:t>en</a:t>
            </a:r>
            <a:r>
              <a:rPr lang="en-US" sz="1110" dirty="0"/>
              <a:t> </a:t>
            </a:r>
            <a:r>
              <a:rPr lang="en-US" sz="1110" dirty="0" err="1"/>
              <a:t>omringende</a:t>
            </a:r>
            <a:r>
              <a:rPr lang="en-US" sz="1110" dirty="0"/>
              <a:t> </a:t>
            </a:r>
            <a:r>
              <a:rPr lang="en-US" sz="1110" dirty="0" err="1"/>
              <a:t>landen</a:t>
            </a:r>
            <a:r>
              <a:rPr lang="en-US" sz="1110" dirty="0"/>
              <a:t> </a:t>
            </a:r>
            <a:r>
              <a:rPr lang="en-US" sz="1110" dirty="0" err="1"/>
              <a:t>naartoe</a:t>
            </a:r>
            <a:r>
              <a:rPr lang="en-US" sz="1110" dirty="0"/>
              <a:t> om </a:t>
            </a:r>
            <a:r>
              <a:rPr lang="en-US" sz="1110" dirty="0" err="1"/>
              <a:t>te</a:t>
            </a:r>
            <a:r>
              <a:rPr lang="en-US" sz="1110" dirty="0"/>
              <a:t> </a:t>
            </a:r>
            <a:r>
              <a:rPr lang="en-US" sz="1110" dirty="0" err="1"/>
              <a:t>gokken</a:t>
            </a:r>
            <a:r>
              <a:rPr lang="en-US" sz="1110" dirty="0"/>
              <a:t>. </a:t>
            </a:r>
          </a:p>
          <a:p>
            <a:pPr algn="just"/>
            <a:r>
              <a:rPr lang="en-US" sz="1110" dirty="0"/>
              <a:t>Macau </a:t>
            </a:r>
            <a:r>
              <a:rPr lang="en-US" sz="1110" dirty="0" err="1"/>
              <a:t>wordt</a:t>
            </a:r>
            <a:r>
              <a:rPr lang="en-US" sz="1110" dirty="0"/>
              <a:t> </a:t>
            </a:r>
            <a:r>
              <a:rPr lang="en-US" sz="1110" dirty="0" err="1"/>
              <a:t>hierdoor</a:t>
            </a:r>
            <a:r>
              <a:rPr lang="en-US" sz="1110" dirty="0"/>
              <a:t> </a:t>
            </a:r>
            <a:r>
              <a:rPr lang="en-US" sz="1110" dirty="0" err="1"/>
              <a:t>ook</a:t>
            </a:r>
            <a:r>
              <a:rPr lang="en-US" sz="1110" dirty="0"/>
              <a:t> </a:t>
            </a:r>
            <a:r>
              <a:rPr lang="en-US" sz="1110" dirty="0" err="1"/>
              <a:t>wel</a:t>
            </a:r>
            <a:r>
              <a:rPr lang="en-US" sz="1110" dirty="0"/>
              <a:t> het Las Vegas van het </a:t>
            </a:r>
            <a:r>
              <a:rPr lang="en-US" sz="1110" dirty="0" err="1"/>
              <a:t>Oosten</a:t>
            </a:r>
            <a:r>
              <a:rPr lang="en-US" sz="1110" dirty="0"/>
              <a:t> </a:t>
            </a:r>
            <a:r>
              <a:rPr lang="en-US" sz="1110" dirty="0" err="1"/>
              <a:t>genoemd</a:t>
            </a:r>
            <a:r>
              <a:rPr lang="en-US" sz="1110" dirty="0"/>
              <a:t>. </a:t>
            </a:r>
          </a:p>
          <a:p>
            <a:pPr algn="just"/>
            <a:endParaRPr lang="en-US" sz="1110" dirty="0"/>
          </a:p>
          <a:p>
            <a:pPr algn="just"/>
            <a:r>
              <a:rPr lang="en-US" sz="1110" dirty="0" err="1"/>
              <a:t>Sinds</a:t>
            </a:r>
            <a:r>
              <a:rPr lang="en-US" sz="1110" dirty="0"/>
              <a:t> de </a:t>
            </a:r>
            <a:r>
              <a:rPr lang="en-US" sz="1110" dirty="0" err="1"/>
              <a:t>historische</a:t>
            </a:r>
            <a:r>
              <a:rPr lang="en-US" sz="1110" dirty="0"/>
              <a:t> </a:t>
            </a:r>
            <a:r>
              <a:rPr lang="en-US" sz="1110" dirty="0" err="1"/>
              <a:t>binnenstad</a:t>
            </a:r>
            <a:r>
              <a:rPr lang="en-US" sz="1110" dirty="0"/>
              <a:t> op de </a:t>
            </a:r>
            <a:r>
              <a:rPr lang="en-US" sz="1110" dirty="0" err="1"/>
              <a:t>werelderfgoedlijst</a:t>
            </a:r>
            <a:r>
              <a:rPr lang="en-US" sz="1110" dirty="0"/>
              <a:t> van </a:t>
            </a:r>
            <a:r>
              <a:rPr lang="en-US" sz="1110" dirty="0" err="1"/>
              <a:t>Unesco</a:t>
            </a:r>
            <a:r>
              <a:rPr lang="en-US" sz="1110" dirty="0"/>
              <a:t> </a:t>
            </a:r>
            <a:r>
              <a:rPr lang="en-US" sz="1110" dirty="0" err="1"/>
              <a:t>staat</a:t>
            </a:r>
            <a:r>
              <a:rPr lang="en-US" sz="1110" dirty="0"/>
              <a:t> </a:t>
            </a:r>
            <a:r>
              <a:rPr lang="en-US" sz="1110" dirty="0" err="1"/>
              <a:t>groeit</a:t>
            </a:r>
            <a:r>
              <a:rPr lang="en-US" sz="1110" dirty="0"/>
              <a:t> </a:t>
            </a:r>
            <a:r>
              <a:rPr lang="en-US" sz="1110" dirty="0" err="1"/>
              <a:t>ook</a:t>
            </a:r>
            <a:r>
              <a:rPr lang="en-US" sz="1110" dirty="0"/>
              <a:t> de </a:t>
            </a:r>
            <a:r>
              <a:rPr lang="en-US" sz="1110" dirty="0" err="1"/>
              <a:t>belangstelling</a:t>
            </a:r>
            <a:r>
              <a:rPr lang="en-US" sz="1110" dirty="0"/>
              <a:t> </a:t>
            </a:r>
            <a:r>
              <a:rPr lang="en-US" sz="1110" dirty="0" err="1"/>
              <a:t>voor</a:t>
            </a:r>
            <a:r>
              <a:rPr lang="en-US" sz="1110" dirty="0"/>
              <a:t> de </a:t>
            </a:r>
            <a:r>
              <a:rPr lang="en-US" sz="1110" dirty="0" err="1"/>
              <a:t>interessante</a:t>
            </a:r>
            <a:r>
              <a:rPr lang="en-US" sz="1110" dirty="0"/>
              <a:t> </a:t>
            </a:r>
            <a:r>
              <a:rPr lang="en-US" sz="1110" dirty="0" err="1"/>
              <a:t>cultuur</a:t>
            </a:r>
            <a:r>
              <a:rPr lang="en-US" sz="1110" dirty="0"/>
              <a:t> van Macau.</a:t>
            </a:r>
          </a:p>
        </p:txBody>
      </p:sp>
      <p:sp>
        <p:nvSpPr>
          <p:cNvPr id="24" name="AutoShape 1"/>
          <p:cNvSpPr>
            <a:spLocks/>
          </p:cNvSpPr>
          <p:nvPr/>
        </p:nvSpPr>
        <p:spPr bwMode="auto">
          <a:xfrm>
            <a:off x="6735089" y="4451728"/>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Sheraton Grand </a:t>
            </a:r>
            <a:r>
              <a:rPr lang="fr-FR" altLang="es-ES" sz="1467" b="1" dirty="0" err="1">
                <a:solidFill>
                  <a:schemeClr val="tx1"/>
                </a:solidFill>
                <a:latin typeface="Calibri" panose="020F0502020204030204" pitchFamily="34" charset="0"/>
              </a:rPr>
              <a:t>Macau</a:t>
            </a:r>
            <a:r>
              <a:rPr lang="fr-FR" altLang="es-ES" sz="1467" b="1" dirty="0">
                <a:solidFill>
                  <a:schemeClr val="tx1"/>
                </a:solidFill>
                <a:latin typeface="Calibri" panose="020F0502020204030204" pitchFamily="34" charset="0"/>
              </a:rPr>
              <a:t> *****</a:t>
            </a:r>
          </a:p>
        </p:txBody>
      </p:sp>
    </p:spTree>
    <p:extLst>
      <p:ext uri="{BB962C8B-B14F-4D97-AF65-F5344CB8AC3E}">
        <p14:creationId xmlns:p14="http://schemas.microsoft.com/office/powerpoint/2010/main" val="408104906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0"/>
            <a:ext cx="12192000" cy="6858000"/>
          </a:xfrm>
          <a:prstGeom prst="rect">
            <a:avLst/>
          </a:prstGeom>
        </p:spPr>
      </p:pic>
      <p:pic>
        <p:nvPicPr>
          <p:cNvPr id="8" name="Afbeelding 7"/>
          <p:cNvPicPr>
            <a:picLocks noChangeAspect="1"/>
          </p:cNvPicPr>
          <p:nvPr/>
        </p:nvPicPr>
        <p:blipFill>
          <a:blip r:embed="rId4"/>
          <a:stretch>
            <a:fillRect/>
          </a:stretch>
        </p:blipFill>
        <p:spPr>
          <a:xfrm>
            <a:off x="4992528" y="2340769"/>
            <a:ext cx="2206943" cy="2176461"/>
          </a:xfrm>
          <a:prstGeom prst="rect">
            <a:avLst/>
          </a:prstGeom>
        </p:spPr>
      </p:pic>
      <p:sp>
        <p:nvSpPr>
          <p:cNvPr id="9" name="Rectángulo 2"/>
          <p:cNvSpPr>
            <a:spLocks noChangeArrowheads="1"/>
          </p:cNvSpPr>
          <p:nvPr/>
        </p:nvSpPr>
        <p:spPr bwMode="auto">
          <a:xfrm>
            <a:off x="5288693" y="3044823"/>
            <a:ext cx="2400204"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0"/>
                <a:headEnd/>
                <a:tailEnd/>
              </a14:hiddenLine>
            </a:ext>
          </a:extLst>
        </p:spPr>
        <p:txBody>
          <a:bodyPr lIns="67733" tIns="67733" rIns="67733" bIns="67733" anchor="ctr"/>
          <a:lstStyle>
            <a:lvl1pPr marL="228600" defTabSz="825500">
              <a:defRPr sz="1900">
                <a:solidFill>
                  <a:srgbClr val="000000"/>
                </a:solidFill>
                <a:latin typeface="Helvetica Light" charset="0"/>
                <a:ea typeface="MS PGothic" panose="020B0600070205080204" pitchFamily="34" charset="-128"/>
                <a:sym typeface="Helvetica Light" charset="0"/>
              </a:defRPr>
            </a:lvl1pPr>
            <a:lvl2pPr defTabSz="825500">
              <a:defRPr sz="1900">
                <a:solidFill>
                  <a:srgbClr val="000000"/>
                </a:solidFill>
                <a:latin typeface="Helvetica Light" charset="0"/>
                <a:ea typeface="MS PGothic" panose="020B0600070205080204" pitchFamily="34" charset="-128"/>
                <a:sym typeface="Helvetica Light" charset="0"/>
              </a:defRPr>
            </a:lvl2pPr>
            <a:lvl3pPr defTabSz="825500">
              <a:defRPr sz="1900">
                <a:solidFill>
                  <a:srgbClr val="000000"/>
                </a:solidFill>
                <a:latin typeface="Helvetica Light" charset="0"/>
                <a:ea typeface="MS PGothic" panose="020B0600070205080204" pitchFamily="34" charset="-128"/>
                <a:sym typeface="Helvetica Light" charset="0"/>
              </a:defRPr>
            </a:lvl3pPr>
            <a:lvl4pPr defTabSz="825500">
              <a:defRPr sz="1900">
                <a:solidFill>
                  <a:srgbClr val="000000"/>
                </a:solidFill>
                <a:latin typeface="Helvetica Light" charset="0"/>
                <a:ea typeface="MS PGothic" panose="020B0600070205080204" pitchFamily="34" charset="-128"/>
                <a:sym typeface="Helvetica Light" charset="0"/>
              </a:defRPr>
            </a:lvl4pPr>
            <a:lvl5pPr defTabSz="825500">
              <a:defRPr sz="1900">
                <a:solidFill>
                  <a:srgbClr val="000000"/>
                </a:solidFill>
                <a:latin typeface="Helvetica Light" charset="0"/>
                <a:ea typeface="MS PGothic" panose="020B0600070205080204" pitchFamily="34" charset="-128"/>
                <a:sym typeface="Helvetica Light" charset="0"/>
              </a:defRPr>
            </a:lvl5pPr>
            <a:lvl6pPr marL="8001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12573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17145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21717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eaLnBrk="1"/>
            <a:r>
              <a:rPr lang="es-ES" altLang="es-ES" sz="4400" b="1" dirty="0">
                <a:solidFill>
                  <a:schemeClr val="bg1"/>
                </a:solidFill>
                <a:latin typeface="Calibri" panose="020F0502020204030204" pitchFamily="34" charset="0"/>
              </a:rPr>
              <a:t>DAG</a:t>
            </a:r>
          </a:p>
          <a:p>
            <a:pPr algn="just" eaLnBrk="1"/>
            <a:r>
              <a:rPr lang="es-ES" altLang="es-ES" sz="4500" b="1" dirty="0">
                <a:solidFill>
                  <a:schemeClr val="bg1"/>
                </a:solidFill>
                <a:latin typeface="Calibri" panose="020F0502020204030204" pitchFamily="34" charset="0"/>
              </a:rPr>
              <a:t>   7</a:t>
            </a:r>
          </a:p>
        </p:txBody>
      </p:sp>
    </p:spTree>
    <p:extLst>
      <p:ext uri="{BB962C8B-B14F-4D97-AF65-F5344CB8AC3E}">
        <p14:creationId xmlns:p14="http://schemas.microsoft.com/office/powerpoint/2010/main" val="156573558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sp>
        <p:nvSpPr>
          <p:cNvPr id="11268" name="AutoShape 1"/>
          <p:cNvSpPr>
            <a:spLocks/>
          </p:cNvSpPr>
          <p:nvPr/>
        </p:nvSpPr>
        <p:spPr bwMode="auto">
          <a:xfrm>
            <a:off x="6735089" y="944946"/>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Macau</a:t>
            </a:r>
            <a:endParaRPr lang="fr-FR" altLang="es-ES" sz="1467" b="1" dirty="0">
              <a:solidFill>
                <a:schemeClr val="tx1"/>
              </a:solidFill>
              <a:latin typeface="Calibri" panose="020F0502020204030204" pitchFamily="34" charset="0"/>
            </a:endParaRPr>
          </a:p>
        </p:txBody>
      </p:sp>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Vrijdag</a:t>
            </a:r>
            <a:r>
              <a:rPr lang="en-US" sz="2133" dirty="0">
                <a:solidFill>
                  <a:srgbClr val="000000"/>
                </a:solidFill>
                <a:latin typeface="Andalus" panose="02020603050405020304" pitchFamily="18" charset="-78"/>
                <a:cs typeface="Andalus" panose="02020603050405020304" pitchFamily="18" charset="-78"/>
                <a:sym typeface="Helvetica Light" charset="0"/>
              </a:rPr>
              <a:t> 20 </a:t>
            </a:r>
            <a:r>
              <a:rPr lang="en-US" sz="2133" dirty="0" err="1">
                <a:solidFill>
                  <a:srgbClr val="000000"/>
                </a:solidFill>
                <a:latin typeface="Andalus" panose="02020603050405020304" pitchFamily="18" charset="-78"/>
                <a:cs typeface="Andalus" panose="02020603050405020304" pitchFamily="18" charset="-78"/>
                <a:sym typeface="Helvetica Light" charset="0"/>
              </a:rPr>
              <a:t>oktober</a:t>
            </a:r>
            <a:r>
              <a:rPr lang="en-US" sz="2133" dirty="0">
                <a:solidFill>
                  <a:srgbClr val="000000"/>
                </a:solidFill>
                <a:latin typeface="Andalus" panose="02020603050405020304" pitchFamily="18" charset="-78"/>
                <a:cs typeface="Andalus" panose="02020603050405020304" pitchFamily="18" charset="-78"/>
                <a:sym typeface="Helvetica Light" charset="0"/>
              </a:rPr>
              <a:t> </a:t>
            </a:r>
            <a:r>
              <a:rPr lang="en-US" sz="2133" dirty="0" err="1">
                <a:solidFill>
                  <a:srgbClr val="000000"/>
                </a:solidFill>
                <a:latin typeface="Andalus" panose="02020603050405020304" pitchFamily="18" charset="-78"/>
                <a:cs typeface="Andalus" panose="02020603050405020304" pitchFamily="18" charset="-78"/>
                <a:sym typeface="Helvetica Light" charset="0"/>
              </a:rPr>
              <a:t>voormiddag</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sp>
        <p:nvSpPr>
          <p:cNvPr id="2" name="Rechthoek 1"/>
          <p:cNvSpPr/>
          <p:nvPr/>
        </p:nvSpPr>
        <p:spPr>
          <a:xfrm>
            <a:off x="6698722" y="979060"/>
            <a:ext cx="5264679" cy="5045997"/>
          </a:xfrm>
          <a:prstGeom prst="rect">
            <a:avLst/>
          </a:prstGeom>
        </p:spPr>
        <p:txBody>
          <a:bodyPr wrap="square" anchor="t">
            <a:spAutoFit/>
          </a:bodyPr>
          <a:lstStyle/>
          <a:p>
            <a:pPr algn="just"/>
            <a:endParaRPr lang="en-US" sz="1110" dirty="0"/>
          </a:p>
          <a:p>
            <a:pPr algn="just"/>
            <a:endParaRPr lang="en-US" sz="1110" dirty="0"/>
          </a:p>
          <a:p>
            <a:r>
              <a:rPr lang="en-US" sz="1110" dirty="0"/>
              <a:t>09:30-11:00        </a:t>
            </a:r>
          </a:p>
          <a:p>
            <a:r>
              <a:rPr lang="en-US" sz="1100" dirty="0" err="1"/>
              <a:t>Wandeling</a:t>
            </a:r>
            <a:r>
              <a:rPr lang="en-US" sz="1100" dirty="0"/>
              <a:t> van 1,5u  (St Paul Ruin  </a:t>
            </a:r>
            <a:r>
              <a:rPr lang="en-US" sz="1100" dirty="0">
                <a:sym typeface="Wingdings" panose="05000000000000000000" pitchFamily="2" charset="2"/>
              </a:rPr>
              <a:t></a:t>
            </a:r>
            <a:r>
              <a:rPr lang="en-US" sz="1100" dirty="0"/>
              <a:t> Mount Fortress </a:t>
            </a:r>
            <a:r>
              <a:rPr lang="en-US" sz="1100" dirty="0">
                <a:sym typeface="Wingdings" panose="05000000000000000000" pitchFamily="2" charset="2"/>
              </a:rPr>
              <a:t></a:t>
            </a:r>
            <a:r>
              <a:rPr lang="en-US" sz="1100" dirty="0"/>
              <a:t> </a:t>
            </a:r>
            <a:r>
              <a:rPr lang="en-US" sz="1100" dirty="0" err="1"/>
              <a:t>Lisboa</a:t>
            </a:r>
            <a:r>
              <a:rPr lang="en-US" sz="1100" dirty="0"/>
              <a:t> Hotel)  </a:t>
            </a:r>
          </a:p>
          <a:p>
            <a:r>
              <a:rPr lang="en-US" sz="1110" dirty="0"/>
              <a:t> </a:t>
            </a:r>
          </a:p>
          <a:p>
            <a:r>
              <a:rPr lang="en-US" sz="1110" dirty="0"/>
              <a:t>11:00-12:00         </a:t>
            </a:r>
          </a:p>
          <a:p>
            <a:r>
              <a:rPr lang="en-US" sz="1110" dirty="0"/>
              <a:t>Rickshaw </a:t>
            </a:r>
            <a:r>
              <a:rPr lang="en-US" sz="1110" dirty="0" err="1"/>
              <a:t>toer</a:t>
            </a:r>
            <a:r>
              <a:rPr lang="en-US" sz="1110" dirty="0"/>
              <a:t> van 1u (</a:t>
            </a:r>
            <a:r>
              <a:rPr lang="en-US" sz="1110" dirty="0" err="1"/>
              <a:t>Lisboa</a:t>
            </a:r>
            <a:r>
              <a:rPr lang="en-US" sz="1110" dirty="0"/>
              <a:t> Hotel </a:t>
            </a:r>
            <a:r>
              <a:rPr lang="en-US" sz="1110" dirty="0">
                <a:sym typeface="Wingdings" panose="05000000000000000000" pitchFamily="2" charset="2"/>
              </a:rPr>
              <a:t></a:t>
            </a:r>
            <a:r>
              <a:rPr lang="en-US" sz="1110" dirty="0"/>
              <a:t> </a:t>
            </a:r>
            <a:r>
              <a:rPr lang="en-US" sz="1110" dirty="0" err="1"/>
              <a:t>Nanwan</a:t>
            </a:r>
            <a:r>
              <a:rPr lang="en-US" sz="1110" dirty="0"/>
              <a:t> Lake </a:t>
            </a:r>
            <a:r>
              <a:rPr lang="en-US" sz="1110" dirty="0">
                <a:sym typeface="Wingdings" panose="05000000000000000000" pitchFamily="2" charset="2"/>
              </a:rPr>
              <a:t></a:t>
            </a:r>
            <a:r>
              <a:rPr lang="en-US" sz="1110" dirty="0"/>
              <a:t> Macau Tower) </a:t>
            </a:r>
          </a:p>
          <a:p>
            <a:r>
              <a:rPr lang="en-US" sz="1110" dirty="0"/>
              <a:t> </a:t>
            </a:r>
          </a:p>
          <a:p>
            <a:r>
              <a:rPr lang="en-US" sz="1110" dirty="0"/>
              <a:t>12:00-13:30        </a:t>
            </a:r>
          </a:p>
          <a:p>
            <a:r>
              <a:rPr lang="en-US" sz="1110" dirty="0"/>
              <a:t>Macau Tower:  </a:t>
            </a:r>
            <a:r>
              <a:rPr lang="en-US" sz="1110" dirty="0" err="1"/>
              <a:t>bezoek</a:t>
            </a:r>
            <a:r>
              <a:rPr lang="en-US" sz="1110" dirty="0"/>
              <a:t> </a:t>
            </a:r>
            <a:r>
              <a:rPr lang="en-US" sz="1110" dirty="0" err="1"/>
              <a:t>aan</a:t>
            </a:r>
            <a:r>
              <a:rPr lang="en-US" sz="1110" dirty="0"/>
              <a:t> de </a:t>
            </a:r>
            <a:r>
              <a:rPr lang="en-US" sz="1110" dirty="0" err="1"/>
              <a:t>toren</a:t>
            </a:r>
            <a:r>
              <a:rPr lang="en-US" sz="1110" dirty="0"/>
              <a:t> +  1,5u </a:t>
            </a:r>
            <a:r>
              <a:rPr lang="en-US" sz="1110" dirty="0" err="1"/>
              <a:t>nodig</a:t>
            </a:r>
            <a:r>
              <a:rPr lang="en-US" sz="1110" dirty="0"/>
              <a:t> </a:t>
            </a:r>
            <a:r>
              <a:rPr lang="en-US" sz="1110" dirty="0" err="1"/>
              <a:t>voor</a:t>
            </a:r>
            <a:r>
              <a:rPr lang="en-US" sz="1110" dirty="0"/>
              <a:t> </a:t>
            </a:r>
            <a:r>
              <a:rPr lang="en-US" sz="1110" dirty="0" err="1"/>
              <a:t>wie</a:t>
            </a:r>
            <a:r>
              <a:rPr lang="en-US" sz="1110" dirty="0"/>
              <a:t> de sky walk </a:t>
            </a:r>
            <a:r>
              <a:rPr lang="en-US" sz="1110" dirty="0" err="1"/>
              <a:t>doet</a:t>
            </a:r>
            <a:endParaRPr lang="en-US" sz="1110" dirty="0"/>
          </a:p>
          <a:p>
            <a:endParaRPr lang="en-US" sz="1110" dirty="0"/>
          </a:p>
          <a:p>
            <a:r>
              <a:rPr lang="en-US" sz="1110" dirty="0"/>
              <a:t>Ticket </a:t>
            </a:r>
            <a:r>
              <a:rPr lang="en-US" sz="1110" dirty="0" err="1"/>
              <a:t>voor</a:t>
            </a:r>
            <a:r>
              <a:rPr lang="en-US" sz="1110" dirty="0"/>
              <a:t> de skywalk </a:t>
            </a:r>
            <a:r>
              <a:rPr lang="en-US" sz="1110" dirty="0" err="1"/>
              <a:t>moet</a:t>
            </a:r>
            <a:r>
              <a:rPr lang="en-US" sz="1110" dirty="0"/>
              <a:t> </a:t>
            </a:r>
            <a:r>
              <a:rPr lang="en-US" sz="1110" dirty="0" err="1"/>
              <a:t>vooraf</a:t>
            </a:r>
            <a:r>
              <a:rPr lang="en-US" sz="1110" dirty="0"/>
              <a:t> </a:t>
            </a:r>
            <a:r>
              <a:rPr lang="en-US" sz="1110" dirty="0" err="1"/>
              <a:t>gereserveerd</a:t>
            </a:r>
            <a:r>
              <a:rPr lang="en-US" sz="1110" dirty="0"/>
              <a:t> </a:t>
            </a:r>
            <a:r>
              <a:rPr lang="en-US" sz="1110" dirty="0" err="1"/>
              <a:t>worden</a:t>
            </a:r>
            <a:r>
              <a:rPr lang="en-US" sz="1110" dirty="0"/>
              <a:t> want </a:t>
            </a:r>
            <a:r>
              <a:rPr lang="en-US" sz="1110" dirty="0" err="1"/>
              <a:t>ter</a:t>
            </a:r>
            <a:r>
              <a:rPr lang="en-US" sz="1110" dirty="0"/>
              <a:t> </a:t>
            </a:r>
            <a:r>
              <a:rPr lang="en-US" sz="1110" dirty="0" err="1"/>
              <a:t>plaatse</a:t>
            </a:r>
            <a:r>
              <a:rPr lang="en-US" sz="1110" dirty="0"/>
              <a:t> </a:t>
            </a:r>
            <a:r>
              <a:rPr lang="en-US" sz="1110" dirty="0" err="1"/>
              <a:t>duurt</a:t>
            </a:r>
            <a:r>
              <a:rPr lang="en-US" sz="1110" dirty="0"/>
              <a:t> </a:t>
            </a:r>
            <a:r>
              <a:rPr lang="en-US" sz="1110" dirty="0" err="1"/>
              <a:t>te</a:t>
            </a:r>
            <a:r>
              <a:rPr lang="en-US" sz="1110" dirty="0"/>
              <a:t> lang.</a:t>
            </a:r>
          </a:p>
          <a:p>
            <a:r>
              <a:rPr lang="en-US" sz="1110" dirty="0" err="1"/>
              <a:t>Deze</a:t>
            </a:r>
            <a:r>
              <a:rPr lang="en-US" sz="1110" dirty="0"/>
              <a:t> 338m </a:t>
            </a:r>
            <a:r>
              <a:rPr lang="en-US" sz="1110" dirty="0" err="1"/>
              <a:t>hoog</a:t>
            </a:r>
            <a:r>
              <a:rPr lang="en-US" sz="1110" dirty="0"/>
              <a:t> </a:t>
            </a:r>
            <a:r>
              <a:rPr lang="en-US" sz="1110" dirty="0" err="1"/>
              <a:t>tellende</a:t>
            </a:r>
            <a:r>
              <a:rPr lang="en-US" sz="1110" dirty="0"/>
              <a:t> </a:t>
            </a:r>
            <a:r>
              <a:rPr lang="en-US" sz="1110" dirty="0" err="1"/>
              <a:t>toren</a:t>
            </a:r>
            <a:r>
              <a:rPr lang="en-US" sz="1110" dirty="0"/>
              <a:t> </a:t>
            </a:r>
            <a:r>
              <a:rPr lang="en-US" sz="1110" dirty="0" err="1"/>
              <a:t>biedt</a:t>
            </a:r>
            <a:r>
              <a:rPr lang="en-US" sz="1110" dirty="0"/>
              <a:t> het </a:t>
            </a:r>
            <a:r>
              <a:rPr lang="en-US" sz="1110" dirty="0" err="1"/>
              <a:t>meest</a:t>
            </a:r>
            <a:r>
              <a:rPr lang="en-US" sz="1110" dirty="0"/>
              <a:t> </a:t>
            </a:r>
            <a:r>
              <a:rPr lang="en-US" sz="1110" dirty="0" err="1"/>
              <a:t>overweldigende</a:t>
            </a:r>
            <a:r>
              <a:rPr lang="en-US" sz="1110" dirty="0"/>
              <a:t> </a:t>
            </a:r>
            <a:r>
              <a:rPr lang="en-US" sz="1110" dirty="0" err="1"/>
              <a:t>uitzicht</a:t>
            </a:r>
            <a:r>
              <a:rPr lang="en-US" sz="1110" dirty="0"/>
              <a:t> over de </a:t>
            </a:r>
            <a:r>
              <a:rPr lang="en-US" sz="1110" dirty="0" err="1"/>
              <a:t>stad</a:t>
            </a:r>
            <a:r>
              <a:rPr lang="en-US" sz="1110" dirty="0"/>
              <a:t> Macau. De </a:t>
            </a:r>
            <a:r>
              <a:rPr lang="en-US" sz="1110" dirty="0" err="1"/>
              <a:t>toren</a:t>
            </a:r>
            <a:r>
              <a:rPr lang="en-US" sz="1110" dirty="0"/>
              <a:t> </a:t>
            </a:r>
            <a:r>
              <a:rPr lang="en-US" sz="1110" dirty="0" err="1"/>
              <a:t>heeft</a:t>
            </a:r>
            <a:r>
              <a:rPr lang="en-US" sz="1110" dirty="0"/>
              <a:t> </a:t>
            </a:r>
            <a:r>
              <a:rPr lang="en-US" sz="1110" dirty="0" err="1"/>
              <a:t>naast</a:t>
            </a:r>
            <a:r>
              <a:rPr lang="en-US" sz="1110" dirty="0"/>
              <a:t> de </a:t>
            </a:r>
            <a:r>
              <a:rPr lang="en-US" sz="1110" dirty="0" err="1"/>
              <a:t>commerciële</a:t>
            </a:r>
            <a:r>
              <a:rPr lang="en-US" sz="1110" dirty="0"/>
              <a:t> </a:t>
            </a:r>
            <a:r>
              <a:rPr lang="en-US" sz="1110" dirty="0" err="1"/>
              <a:t>invulling</a:t>
            </a:r>
            <a:r>
              <a:rPr lang="en-US" sz="1110" dirty="0"/>
              <a:t> met </a:t>
            </a:r>
            <a:r>
              <a:rPr lang="en-US" sz="1110" dirty="0" err="1"/>
              <a:t>onder</a:t>
            </a:r>
            <a:r>
              <a:rPr lang="en-US" sz="1110" dirty="0"/>
              <a:t> </a:t>
            </a:r>
            <a:r>
              <a:rPr lang="en-US" sz="1110" dirty="0" err="1"/>
              <a:t>andere</a:t>
            </a:r>
            <a:r>
              <a:rPr lang="en-US" sz="1110" dirty="0"/>
              <a:t>  restaurants, </a:t>
            </a:r>
            <a:r>
              <a:rPr lang="en-US" sz="1110" dirty="0" err="1"/>
              <a:t>winkelcentra</a:t>
            </a:r>
            <a:r>
              <a:rPr lang="en-US" sz="1110" dirty="0"/>
              <a:t>, theaters </a:t>
            </a:r>
            <a:r>
              <a:rPr lang="en-US" sz="1110" dirty="0" err="1"/>
              <a:t>en</a:t>
            </a:r>
            <a:r>
              <a:rPr lang="en-US" sz="1110" dirty="0"/>
              <a:t> </a:t>
            </a:r>
            <a:r>
              <a:rPr lang="en-US" sz="1110" dirty="0" err="1"/>
              <a:t>een</a:t>
            </a:r>
            <a:r>
              <a:rPr lang="en-US" sz="1110" dirty="0"/>
              <a:t> </a:t>
            </a:r>
            <a:r>
              <a:rPr lang="en-US" sz="1110" dirty="0" err="1"/>
              <a:t>grote</a:t>
            </a:r>
            <a:r>
              <a:rPr lang="en-US" sz="1110" dirty="0"/>
              <a:t> </a:t>
            </a:r>
            <a:r>
              <a:rPr lang="en-US" sz="1110" dirty="0" err="1"/>
              <a:t>wandelpromenade</a:t>
            </a:r>
            <a:r>
              <a:rPr lang="en-US" sz="1110" dirty="0"/>
              <a:t> </a:t>
            </a:r>
            <a:r>
              <a:rPr lang="en-US" sz="1110" dirty="0" err="1"/>
              <a:t>rondom</a:t>
            </a:r>
            <a:r>
              <a:rPr lang="en-US" sz="1110" dirty="0"/>
              <a:t> </a:t>
            </a:r>
            <a:r>
              <a:rPr lang="en-US" sz="1110" dirty="0" err="1"/>
              <a:t>ook</a:t>
            </a:r>
            <a:r>
              <a:rPr lang="en-US" sz="1110" dirty="0"/>
              <a:t> </a:t>
            </a:r>
            <a:r>
              <a:rPr lang="en-US" sz="1110" dirty="0" err="1"/>
              <a:t>een</a:t>
            </a:r>
            <a:r>
              <a:rPr lang="en-US" sz="1110" dirty="0"/>
              <a:t> </a:t>
            </a:r>
            <a:r>
              <a:rPr lang="en-US" sz="1110" dirty="0" err="1"/>
              <a:t>functie</a:t>
            </a:r>
            <a:r>
              <a:rPr lang="en-US" sz="1110" dirty="0"/>
              <a:t> </a:t>
            </a:r>
            <a:r>
              <a:rPr lang="en-US" sz="1110" dirty="0" err="1"/>
              <a:t>als</a:t>
            </a:r>
            <a:r>
              <a:rPr lang="en-US" sz="1110" dirty="0"/>
              <a:t> </a:t>
            </a:r>
            <a:r>
              <a:rPr lang="en-US" sz="1110" dirty="0" err="1"/>
              <a:t>communicatietoren</a:t>
            </a:r>
            <a:r>
              <a:rPr lang="en-US" sz="1110" dirty="0"/>
              <a:t>. Het </a:t>
            </a:r>
            <a:r>
              <a:rPr lang="en-US" sz="1110" dirty="0" err="1"/>
              <a:t>idee</a:t>
            </a:r>
            <a:r>
              <a:rPr lang="en-US" sz="1110" dirty="0"/>
              <a:t> van </a:t>
            </a:r>
            <a:r>
              <a:rPr lang="en-US" sz="1110" dirty="0" err="1"/>
              <a:t>deze</a:t>
            </a:r>
            <a:r>
              <a:rPr lang="en-US" sz="1110" dirty="0"/>
              <a:t> </a:t>
            </a:r>
            <a:r>
              <a:rPr lang="en-US" sz="1110" dirty="0" err="1"/>
              <a:t>toren</a:t>
            </a:r>
            <a:r>
              <a:rPr lang="en-US" sz="1110" dirty="0"/>
              <a:t> is </a:t>
            </a:r>
            <a:r>
              <a:rPr lang="en-US" sz="1110" dirty="0" err="1"/>
              <a:t>afkomstig</a:t>
            </a:r>
            <a:r>
              <a:rPr lang="en-US" sz="1110" dirty="0"/>
              <a:t> van de Sky Tower in Auckland in </a:t>
            </a:r>
            <a:r>
              <a:rPr lang="en-US" sz="1110" dirty="0" err="1"/>
              <a:t>Nieuw</a:t>
            </a:r>
            <a:r>
              <a:rPr lang="en-US" sz="1110" dirty="0"/>
              <a:t>-Zeeland. Net </a:t>
            </a:r>
            <a:r>
              <a:rPr lang="en-US" sz="1110" dirty="0" err="1"/>
              <a:t>zoals</a:t>
            </a:r>
            <a:r>
              <a:rPr lang="en-US" sz="1110" dirty="0"/>
              <a:t> </a:t>
            </a:r>
            <a:r>
              <a:rPr lang="en-US" sz="1110" dirty="0" err="1"/>
              <a:t>daar</a:t>
            </a:r>
            <a:r>
              <a:rPr lang="en-US" sz="1110" dirty="0"/>
              <a:t> is de Macau </a:t>
            </a:r>
            <a:r>
              <a:rPr lang="en-US" sz="1110" dirty="0" err="1"/>
              <a:t>Toren</a:t>
            </a:r>
            <a:r>
              <a:rPr lang="en-US" sz="1110" dirty="0"/>
              <a:t> ‘s </a:t>
            </a:r>
            <a:r>
              <a:rPr lang="en-US" sz="1110" dirty="0" err="1"/>
              <a:t>avonds</a:t>
            </a:r>
            <a:r>
              <a:rPr lang="en-US" sz="1110" dirty="0"/>
              <a:t> </a:t>
            </a:r>
            <a:r>
              <a:rPr lang="en-US" sz="1110" dirty="0" err="1"/>
              <a:t>spectaculair</a:t>
            </a:r>
            <a:r>
              <a:rPr lang="en-US" sz="1110" dirty="0"/>
              <a:t> </a:t>
            </a:r>
            <a:r>
              <a:rPr lang="en-US" sz="1110" dirty="0" err="1"/>
              <a:t>verlicht</a:t>
            </a:r>
            <a:r>
              <a:rPr lang="en-US" sz="1110" dirty="0"/>
              <a:t>. </a:t>
            </a:r>
            <a:r>
              <a:rPr lang="en-US" sz="1110" dirty="0" err="1"/>
              <a:t>Wie</a:t>
            </a:r>
            <a:r>
              <a:rPr lang="en-US" sz="1110" dirty="0"/>
              <a:t> </a:t>
            </a:r>
            <a:r>
              <a:rPr lang="en-US" sz="1110" dirty="0" err="1"/>
              <a:t>graag</a:t>
            </a:r>
            <a:r>
              <a:rPr lang="en-US" sz="1110" dirty="0"/>
              <a:t> de spanning </a:t>
            </a:r>
            <a:r>
              <a:rPr lang="en-US" sz="1110" dirty="0" err="1"/>
              <a:t>opzoekt</a:t>
            </a:r>
            <a:r>
              <a:rPr lang="en-US" sz="1110" dirty="0"/>
              <a:t> zit </a:t>
            </a:r>
            <a:r>
              <a:rPr lang="en-US" sz="1110" dirty="0" err="1"/>
              <a:t>ook</a:t>
            </a:r>
            <a:r>
              <a:rPr lang="en-US" sz="1110" dirty="0"/>
              <a:t> </a:t>
            </a:r>
            <a:r>
              <a:rPr lang="en-US" sz="1110" dirty="0" err="1"/>
              <a:t>goed</a:t>
            </a:r>
            <a:r>
              <a:rPr lang="en-US" sz="1110" dirty="0"/>
              <a:t>. Het </a:t>
            </a:r>
            <a:r>
              <a:rPr lang="en-US" sz="1110" dirty="0" err="1"/>
              <a:t>behoort</a:t>
            </a:r>
            <a:r>
              <a:rPr lang="en-US" sz="1110" dirty="0"/>
              <a:t> </a:t>
            </a:r>
            <a:r>
              <a:rPr lang="en-US" sz="1110" dirty="0" err="1"/>
              <a:t>namelijk</a:t>
            </a:r>
            <a:r>
              <a:rPr lang="en-US" sz="1110" dirty="0"/>
              <a:t> tot de </a:t>
            </a:r>
            <a:r>
              <a:rPr lang="en-US" sz="1110" dirty="0" err="1"/>
              <a:t>mogelijkheden</a:t>
            </a:r>
            <a:r>
              <a:rPr lang="en-US" sz="1110" dirty="0"/>
              <a:t> om </a:t>
            </a:r>
            <a:r>
              <a:rPr lang="en-US" sz="1110" dirty="0" err="1"/>
              <a:t>er</a:t>
            </a:r>
            <a:r>
              <a:rPr lang="en-US" sz="1110" dirty="0"/>
              <a:t> </a:t>
            </a:r>
            <a:r>
              <a:rPr lang="en-US" sz="1110" dirty="0" err="1"/>
              <a:t>te</a:t>
            </a:r>
            <a:r>
              <a:rPr lang="en-US" sz="1110" dirty="0"/>
              <a:t> ‘bungee </a:t>
            </a:r>
            <a:r>
              <a:rPr lang="en-US" sz="1110" dirty="0" err="1"/>
              <a:t>jumpen</a:t>
            </a:r>
            <a:r>
              <a:rPr lang="en-US" sz="1110" dirty="0"/>
              <a:t>’.</a:t>
            </a:r>
          </a:p>
          <a:p>
            <a:r>
              <a:rPr lang="en-US" sz="1110" dirty="0"/>
              <a:t> </a:t>
            </a:r>
          </a:p>
          <a:p>
            <a:r>
              <a:rPr lang="en-US" sz="1110" dirty="0"/>
              <a:t>13:30-14:00        </a:t>
            </a:r>
          </a:p>
          <a:p>
            <a:r>
              <a:rPr lang="en-US" sz="1110" dirty="0"/>
              <a:t>Transfer Macau Tower </a:t>
            </a:r>
            <a:r>
              <a:rPr lang="en-US" sz="1110" dirty="0">
                <a:sym typeface="Wingdings" panose="05000000000000000000" pitchFamily="2" charset="2"/>
              </a:rPr>
              <a:t></a:t>
            </a:r>
            <a:r>
              <a:rPr lang="en-US" sz="1110" dirty="0"/>
              <a:t> Studio City</a:t>
            </a:r>
          </a:p>
          <a:p>
            <a:endParaRPr lang="en-US" sz="1110" dirty="0"/>
          </a:p>
          <a:p>
            <a:r>
              <a:rPr lang="en-US" sz="1110" dirty="0"/>
              <a:t>14:00 -15:00</a:t>
            </a:r>
          </a:p>
          <a:p>
            <a:r>
              <a:rPr lang="en-US" sz="1100" dirty="0"/>
              <a:t>Lunch in het 'fast food' Din Tai Feng, het </a:t>
            </a:r>
            <a:r>
              <a:rPr lang="en-US" sz="1100" dirty="0" err="1"/>
              <a:t>HongKong</a:t>
            </a:r>
            <a:r>
              <a:rPr lang="en-US" sz="1100" dirty="0"/>
              <a:t> </a:t>
            </a:r>
            <a:r>
              <a:rPr lang="en-US" sz="1100" dirty="0" err="1"/>
              <a:t>broertje</a:t>
            </a:r>
            <a:r>
              <a:rPr lang="en-US" sz="1100" dirty="0"/>
              <a:t> </a:t>
            </a:r>
            <a:r>
              <a:rPr lang="en-US" sz="1100" dirty="0" err="1"/>
              <a:t>heeft</a:t>
            </a:r>
            <a:r>
              <a:rPr lang="en-US" sz="1100" dirty="0"/>
              <a:t> reeds 5 </a:t>
            </a:r>
            <a:r>
              <a:rPr lang="en-US" sz="1100" dirty="0" err="1"/>
              <a:t>jaar</a:t>
            </a:r>
            <a:r>
              <a:rPr lang="en-US" sz="1100" dirty="0"/>
              <a:t> op </a:t>
            </a:r>
            <a:r>
              <a:rPr lang="en-US" sz="1100" dirty="0" err="1"/>
              <a:t>rij</a:t>
            </a:r>
            <a:r>
              <a:rPr lang="en-US" sz="1100" dirty="0"/>
              <a:t> </a:t>
            </a:r>
            <a:r>
              <a:rPr lang="en-US" sz="1100" dirty="0" err="1"/>
              <a:t>een</a:t>
            </a:r>
            <a:r>
              <a:rPr lang="en-US" sz="1100" dirty="0"/>
              <a:t> Michelin ster.</a:t>
            </a:r>
          </a:p>
          <a:p>
            <a:br>
              <a:rPr lang="en-US" sz="1110" dirty="0">
                <a:latin typeface="+mn-ea"/>
                <a:cs typeface="+mn-ea"/>
              </a:rPr>
            </a:br>
            <a:endParaRPr lang="en-US" sz="1110" dirty="0"/>
          </a:p>
        </p:txBody>
      </p:sp>
      <p:pic>
        <p:nvPicPr>
          <p:cNvPr id="23" name="Picture 4" descr="\\SRV03\Shared Network\MARKETING\Presentations\Proposal templates 2015\Support Material\Icons\Services\Loc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049" y="990405"/>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p:cNvPicPr preferRelativeResize="0">
            <a:picLocks/>
          </p:cNvPicPr>
          <p:nvPr/>
        </p:nvPicPr>
        <p:blipFill>
          <a:blip r:embed="rId4"/>
          <a:stretch>
            <a:fillRect/>
          </a:stretch>
        </p:blipFill>
        <p:spPr>
          <a:xfrm>
            <a:off x="340339" y="990404"/>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Afbeelding 3"/>
          <p:cNvPicPr preferRelativeResize="0">
            <a:picLocks/>
          </p:cNvPicPr>
          <p:nvPr/>
        </p:nvPicPr>
        <p:blipFill>
          <a:blip r:embed="rId5"/>
          <a:stretch>
            <a:fillRect/>
          </a:stretch>
        </p:blipFill>
        <p:spPr>
          <a:xfrm>
            <a:off x="3323658" y="990958"/>
            <a:ext cx="2800800" cy="18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196" name="Picture 4" descr="Afbeeldingsresultaat voor &quot;skywalk macau&quot;">
            <a:extLst>
              <a:ext uri="{FF2B5EF4-FFF2-40B4-BE49-F238E27FC236}">
                <a16:creationId xmlns:a16="http://schemas.microsoft.com/office/drawing/2014/main" id="{123C26FB-F50B-47F5-ABE1-E150F6D303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3949" y="4331667"/>
            <a:ext cx="4287650" cy="2383889"/>
          </a:xfrm>
          <a:prstGeom prst="rect">
            <a:avLst/>
          </a:prstGeom>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pic>
        <p:nvPicPr>
          <p:cNvPr id="8194" name="Picture 2" descr="Afbeeldingsresultaat voor &quot;skywalk macau&quot;">
            <a:extLst>
              <a:ext uri="{FF2B5EF4-FFF2-40B4-BE49-F238E27FC236}">
                <a16:creationId xmlns:a16="http://schemas.microsoft.com/office/drawing/2014/main" id="{BF881147-DFBE-496B-A524-E3387F3DA6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339" y="3174266"/>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83295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881" y="5328820"/>
            <a:ext cx="347502" cy="384081"/>
          </a:xfrm>
          <a:prstGeom prst="rect">
            <a:avLst/>
          </a:prstGeom>
        </p:spPr>
      </p:pic>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sp>
        <p:nvSpPr>
          <p:cNvPr id="11268" name="AutoShape 1"/>
          <p:cNvSpPr>
            <a:spLocks/>
          </p:cNvSpPr>
          <p:nvPr/>
        </p:nvSpPr>
        <p:spPr bwMode="auto">
          <a:xfrm>
            <a:off x="6735089" y="944946"/>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err="1">
                <a:solidFill>
                  <a:schemeClr val="tx1"/>
                </a:solidFill>
                <a:latin typeface="Calibri" panose="020F0502020204030204" pitchFamily="34" charset="0"/>
              </a:rPr>
              <a:t>Macau</a:t>
            </a:r>
            <a:endParaRPr lang="fr-FR" altLang="es-ES" sz="1467" b="1" dirty="0">
              <a:solidFill>
                <a:schemeClr val="tx1"/>
              </a:solidFill>
              <a:latin typeface="Calibri" panose="020F0502020204030204" pitchFamily="34" charset="0"/>
            </a:endParaRPr>
          </a:p>
        </p:txBody>
      </p:sp>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Vrijdag</a:t>
            </a:r>
            <a:r>
              <a:rPr lang="en-US" sz="2133" dirty="0">
                <a:solidFill>
                  <a:srgbClr val="000000"/>
                </a:solidFill>
                <a:latin typeface="Andalus" panose="02020603050405020304" pitchFamily="18" charset="-78"/>
                <a:cs typeface="Andalus" panose="02020603050405020304" pitchFamily="18" charset="-78"/>
                <a:sym typeface="Helvetica Light" charset="0"/>
              </a:rPr>
              <a:t> 20 </a:t>
            </a:r>
            <a:r>
              <a:rPr lang="en-US" sz="2133" dirty="0" err="1">
                <a:solidFill>
                  <a:srgbClr val="000000"/>
                </a:solidFill>
                <a:latin typeface="Andalus" panose="02020603050405020304" pitchFamily="18" charset="-78"/>
                <a:cs typeface="Andalus" panose="02020603050405020304" pitchFamily="18" charset="-78"/>
                <a:sym typeface="Helvetica Light" charset="0"/>
              </a:rPr>
              <a:t>oktober</a:t>
            </a:r>
            <a:r>
              <a:rPr lang="en-US" sz="2133" dirty="0">
                <a:solidFill>
                  <a:srgbClr val="000000"/>
                </a:solidFill>
                <a:latin typeface="Andalus" panose="02020603050405020304" pitchFamily="18" charset="-78"/>
                <a:cs typeface="Andalus" panose="02020603050405020304" pitchFamily="18" charset="-78"/>
                <a:sym typeface="Helvetica Light" charset="0"/>
              </a:rPr>
              <a:t> </a:t>
            </a:r>
            <a:r>
              <a:rPr lang="en-US" sz="2133" dirty="0" err="1">
                <a:solidFill>
                  <a:srgbClr val="000000"/>
                </a:solidFill>
                <a:latin typeface="Andalus" panose="02020603050405020304" pitchFamily="18" charset="-78"/>
                <a:cs typeface="Andalus" panose="02020603050405020304" pitchFamily="18" charset="-78"/>
                <a:sym typeface="Helvetica Light" charset="0"/>
              </a:rPr>
              <a:t>namiddag</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sp>
        <p:nvSpPr>
          <p:cNvPr id="2" name="Rechthoek 1"/>
          <p:cNvSpPr/>
          <p:nvPr/>
        </p:nvSpPr>
        <p:spPr>
          <a:xfrm>
            <a:off x="6698722" y="979060"/>
            <a:ext cx="5264679" cy="3508653"/>
          </a:xfrm>
          <a:prstGeom prst="rect">
            <a:avLst/>
          </a:prstGeom>
        </p:spPr>
        <p:txBody>
          <a:bodyPr wrap="square">
            <a:spAutoFit/>
          </a:bodyPr>
          <a:lstStyle/>
          <a:p>
            <a:endParaRPr lang="en-US" sz="1110" dirty="0"/>
          </a:p>
          <a:p>
            <a:br>
              <a:rPr lang="en-US" sz="1110" dirty="0"/>
            </a:br>
            <a:r>
              <a:rPr lang="en-US" sz="1110" dirty="0"/>
              <a:t>15:00-16:15</a:t>
            </a:r>
          </a:p>
          <a:p>
            <a:r>
              <a:rPr lang="en-US" sz="1110" dirty="0" err="1"/>
              <a:t>Bezoek</a:t>
            </a:r>
            <a:r>
              <a:rPr lang="en-US" sz="1110" dirty="0"/>
              <a:t> </a:t>
            </a:r>
            <a:r>
              <a:rPr lang="en-US" sz="1110" dirty="0" err="1"/>
              <a:t>aan</a:t>
            </a:r>
            <a:r>
              <a:rPr lang="en-US" sz="1110" dirty="0"/>
              <a:t> Old </a:t>
            </a:r>
            <a:r>
              <a:rPr lang="en-US" sz="1110" dirty="0" err="1"/>
              <a:t>Tiapa</a:t>
            </a:r>
            <a:r>
              <a:rPr lang="en-US" sz="1110" dirty="0"/>
              <a:t> Village (</a:t>
            </a:r>
            <a:r>
              <a:rPr lang="en-US" sz="1110" dirty="0" err="1"/>
              <a:t>cultureel</a:t>
            </a:r>
            <a:r>
              <a:rPr lang="en-US" sz="1110" dirty="0"/>
              <a:t> </a:t>
            </a:r>
            <a:r>
              <a:rPr lang="en-US" sz="1110" dirty="0" err="1"/>
              <a:t>rijke</a:t>
            </a:r>
            <a:r>
              <a:rPr lang="en-US" sz="1110" dirty="0"/>
              <a:t> </a:t>
            </a:r>
            <a:r>
              <a:rPr lang="en-US" sz="1110" dirty="0" err="1"/>
              <a:t>en</a:t>
            </a:r>
            <a:r>
              <a:rPr lang="en-US" sz="1110" dirty="0"/>
              <a:t> </a:t>
            </a:r>
            <a:r>
              <a:rPr lang="en-US" sz="1110" dirty="0" err="1"/>
              <a:t>hippe</a:t>
            </a:r>
            <a:r>
              <a:rPr lang="en-US" sz="1110" dirty="0"/>
              <a:t> </a:t>
            </a:r>
            <a:r>
              <a:rPr lang="en-US" sz="1110" dirty="0" err="1"/>
              <a:t>wijk</a:t>
            </a:r>
            <a:r>
              <a:rPr lang="en-US" sz="1110" dirty="0"/>
              <a:t> </a:t>
            </a:r>
            <a:r>
              <a:rPr lang="en-US" sz="1110" dirty="0" err="1"/>
              <a:t>weg</a:t>
            </a:r>
            <a:r>
              <a:rPr lang="en-US" sz="1110" dirty="0"/>
              <a:t> van de gaming </a:t>
            </a:r>
            <a:r>
              <a:rPr lang="en-US" sz="1110" dirty="0" err="1"/>
              <a:t>industrie</a:t>
            </a:r>
            <a:r>
              <a:rPr lang="en-US" sz="1110" dirty="0"/>
              <a:t>) of </a:t>
            </a:r>
            <a:r>
              <a:rPr lang="en-US" sz="1110" dirty="0" err="1"/>
              <a:t>vrije</a:t>
            </a:r>
            <a:r>
              <a:rPr lang="en-US" sz="1110" dirty="0"/>
              <a:t> </a:t>
            </a:r>
            <a:r>
              <a:rPr lang="en-US" sz="1110" dirty="0" err="1"/>
              <a:t>tijd</a:t>
            </a:r>
            <a:endParaRPr lang="en-US" sz="1110" dirty="0"/>
          </a:p>
          <a:p>
            <a:endParaRPr lang="en-US" sz="1110" dirty="0"/>
          </a:p>
          <a:p>
            <a:r>
              <a:rPr lang="en-US" sz="1110" dirty="0"/>
              <a:t>16:15-17:00 </a:t>
            </a:r>
          </a:p>
          <a:p>
            <a:r>
              <a:rPr lang="en-US" sz="1110" dirty="0"/>
              <a:t>Transfer </a:t>
            </a:r>
            <a:r>
              <a:rPr lang="en-US" sz="1110" dirty="0" err="1"/>
              <a:t>naar</a:t>
            </a:r>
            <a:r>
              <a:rPr lang="en-US" sz="1110" dirty="0"/>
              <a:t> city of dreams</a:t>
            </a:r>
          </a:p>
          <a:p>
            <a:endParaRPr lang="en-US" sz="1110" dirty="0"/>
          </a:p>
          <a:p>
            <a:r>
              <a:rPr lang="en-US" sz="1110" dirty="0"/>
              <a:t>17:00 – 18:00</a:t>
            </a:r>
          </a:p>
          <a:p>
            <a:r>
              <a:rPr lang="en-US" sz="1110" dirty="0"/>
              <a:t>Start </a:t>
            </a:r>
            <a:r>
              <a:rPr lang="en-US" sz="1110" dirty="0" err="1"/>
              <a:t>theatervoorstellilng</a:t>
            </a:r>
            <a:r>
              <a:rPr lang="en-US" sz="1110" dirty="0"/>
              <a:t> ‘House of dancing Water’</a:t>
            </a:r>
          </a:p>
          <a:p>
            <a:endParaRPr lang="en-US" sz="1110" dirty="0"/>
          </a:p>
          <a:p>
            <a:pPr algn="just"/>
            <a:r>
              <a:rPr lang="en-US" sz="1110" dirty="0"/>
              <a:t>In 2010 </a:t>
            </a:r>
            <a:r>
              <a:rPr lang="en-US" sz="1110" dirty="0" err="1"/>
              <a:t>ging</a:t>
            </a:r>
            <a:r>
              <a:rPr lang="en-US" sz="1110" dirty="0"/>
              <a:t> </a:t>
            </a:r>
            <a:r>
              <a:rPr lang="en-US" sz="1110" dirty="0" err="1"/>
              <a:t>deze</a:t>
            </a:r>
            <a:r>
              <a:rPr lang="en-US" sz="1110" dirty="0"/>
              <a:t> </a:t>
            </a:r>
            <a:r>
              <a:rPr lang="en-US" sz="1110" dirty="0" err="1"/>
              <a:t>spectaculaire</a:t>
            </a:r>
            <a:r>
              <a:rPr lang="en-US" sz="1110" dirty="0"/>
              <a:t> show van de </a:t>
            </a:r>
            <a:r>
              <a:rPr lang="en-US" sz="1110" dirty="0" err="1"/>
              <a:t>Belgisch-Italiaanse</a:t>
            </a:r>
            <a:r>
              <a:rPr lang="en-US" sz="1110" dirty="0"/>
              <a:t> </a:t>
            </a:r>
            <a:r>
              <a:rPr lang="en-US" sz="1110" dirty="0" err="1"/>
              <a:t>topchoreograaf</a:t>
            </a:r>
            <a:r>
              <a:rPr lang="en-US" sz="1110" dirty="0"/>
              <a:t> Franco </a:t>
            </a:r>
            <a:r>
              <a:rPr lang="en-US" sz="1110" dirty="0" err="1"/>
              <a:t>Dragone</a:t>
            </a:r>
            <a:r>
              <a:rPr lang="en-US" sz="1110" dirty="0"/>
              <a:t> in première. </a:t>
            </a:r>
            <a:r>
              <a:rPr lang="en-US" sz="1110" dirty="0" err="1"/>
              <a:t>Er</a:t>
            </a:r>
            <a:r>
              <a:rPr lang="en-US" sz="1110" dirty="0"/>
              <a:t> is maar </a:t>
            </a:r>
            <a:r>
              <a:rPr lang="en-US" sz="1110" dirty="0" err="1"/>
              <a:t>liefst</a:t>
            </a:r>
            <a:r>
              <a:rPr lang="en-US" sz="1110" dirty="0"/>
              <a:t> 5 </a:t>
            </a:r>
            <a:r>
              <a:rPr lang="en-US" sz="1110" dirty="0" err="1"/>
              <a:t>jaar</a:t>
            </a:r>
            <a:r>
              <a:rPr lang="en-US" sz="1110" dirty="0"/>
              <a:t> </a:t>
            </a:r>
            <a:r>
              <a:rPr lang="en-US" sz="1110" dirty="0" err="1"/>
              <a:t>lang</a:t>
            </a:r>
            <a:r>
              <a:rPr lang="en-US" sz="1110" dirty="0"/>
              <a:t> </a:t>
            </a:r>
            <a:r>
              <a:rPr lang="en-US" sz="1110" dirty="0" err="1"/>
              <a:t>gewerkt</a:t>
            </a:r>
            <a:r>
              <a:rPr lang="en-US" sz="1110" dirty="0"/>
              <a:t> </a:t>
            </a:r>
            <a:r>
              <a:rPr lang="en-US" sz="1110" dirty="0" err="1"/>
              <a:t>aan</a:t>
            </a:r>
            <a:r>
              <a:rPr lang="en-US" sz="1110" dirty="0"/>
              <a:t> de show. </a:t>
            </a:r>
          </a:p>
          <a:p>
            <a:pPr algn="just"/>
            <a:r>
              <a:rPr lang="en-US" sz="1110" dirty="0">
                <a:solidFill>
                  <a:srgbClr val="000000"/>
                </a:solidFill>
                <a:latin typeface="Calibri" panose="020F0502020204030204" pitchFamily="34" charset="0"/>
                <a:ea typeface="MS PGothic" panose="020B0600070205080204" pitchFamily="34" charset="-128"/>
              </a:rPr>
              <a:t>De </a:t>
            </a:r>
            <a:r>
              <a:rPr lang="en-US" sz="1110" dirty="0" err="1">
                <a:solidFill>
                  <a:srgbClr val="000000"/>
                </a:solidFill>
                <a:latin typeface="Calibri" panose="020F0502020204030204" pitchFamily="34" charset="0"/>
                <a:ea typeface="MS PGothic" panose="020B0600070205080204" pitchFamily="34" charset="-128"/>
              </a:rPr>
              <a:t>voorstelling</a:t>
            </a:r>
            <a:r>
              <a:rPr lang="en-US" sz="1110" dirty="0">
                <a:solidFill>
                  <a:srgbClr val="000000"/>
                </a:solidFill>
                <a:latin typeface="Calibri" panose="020F0502020204030204" pitchFamily="34" charset="0"/>
                <a:ea typeface="MS PGothic" panose="020B0600070205080204" pitchFamily="34" charset="-128"/>
              </a:rPr>
              <a:t> is met 192 </a:t>
            </a:r>
            <a:r>
              <a:rPr lang="en-US" sz="1110" dirty="0" err="1">
                <a:solidFill>
                  <a:srgbClr val="000000"/>
                </a:solidFill>
                <a:latin typeface="Calibri" panose="020F0502020204030204" pitchFamily="34" charset="0"/>
                <a:ea typeface="MS PGothic" panose="020B0600070205080204" pitchFamily="34" charset="-128"/>
              </a:rPr>
              <a:t>miljoen</a:t>
            </a:r>
            <a:r>
              <a:rPr lang="en-US" sz="1110" dirty="0">
                <a:solidFill>
                  <a:srgbClr val="000000"/>
                </a:solidFill>
                <a:latin typeface="Calibri" panose="020F0502020204030204" pitchFamily="34" charset="0"/>
                <a:ea typeface="MS PGothic" panose="020B0600070205080204" pitchFamily="34" charset="-128"/>
              </a:rPr>
              <a:t> euro de </a:t>
            </a:r>
            <a:r>
              <a:rPr lang="en-US" sz="1110" dirty="0" err="1">
                <a:solidFill>
                  <a:srgbClr val="000000"/>
                </a:solidFill>
                <a:latin typeface="Calibri" panose="020F0502020204030204" pitchFamily="34" charset="0"/>
                <a:ea typeface="MS PGothic" panose="020B0600070205080204" pitchFamily="34" charset="-128"/>
              </a:rPr>
              <a:t>duurste</a:t>
            </a:r>
            <a:r>
              <a:rPr lang="en-US" sz="1110" dirty="0">
                <a:solidFill>
                  <a:srgbClr val="000000"/>
                </a:solidFill>
                <a:latin typeface="Calibri" panose="020F0502020204030204" pitchFamily="34" charset="0"/>
                <a:ea typeface="MS PGothic" panose="020B0600070205080204" pitchFamily="34" charset="-128"/>
              </a:rPr>
              <a:t> die </a:t>
            </a:r>
            <a:r>
              <a:rPr lang="en-US" sz="1110" dirty="0" err="1">
                <a:solidFill>
                  <a:srgbClr val="000000"/>
                </a:solidFill>
                <a:latin typeface="Calibri" panose="020F0502020204030204" pitchFamily="34" charset="0"/>
                <a:ea typeface="MS PGothic" panose="020B0600070205080204" pitchFamily="34" charset="-128"/>
              </a:rPr>
              <a:t>artistiek</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directeur</a:t>
            </a:r>
            <a:r>
              <a:rPr lang="en-US" sz="1110" dirty="0">
                <a:solidFill>
                  <a:srgbClr val="000000"/>
                </a:solidFill>
                <a:latin typeface="Calibri" panose="020F0502020204030204" pitchFamily="34" charset="0"/>
                <a:ea typeface="MS PGothic" panose="020B0600070205080204" pitchFamily="34" charset="-128"/>
              </a:rPr>
              <a:t> Franco </a:t>
            </a:r>
            <a:r>
              <a:rPr lang="en-US" sz="1110" dirty="0" err="1">
                <a:solidFill>
                  <a:srgbClr val="000000"/>
                </a:solidFill>
                <a:latin typeface="Calibri" panose="020F0502020204030204" pitchFamily="34" charset="0"/>
                <a:ea typeface="MS PGothic" panose="020B0600070205080204" pitchFamily="34" charset="-128"/>
              </a:rPr>
              <a:t>Dragone</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ooit</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heeft</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gemaakt</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Voor</a:t>
            </a:r>
            <a:r>
              <a:rPr lang="en-US" sz="1110" dirty="0">
                <a:solidFill>
                  <a:srgbClr val="000000"/>
                </a:solidFill>
                <a:latin typeface="Calibri" panose="020F0502020204030204" pitchFamily="34" charset="0"/>
                <a:ea typeface="MS PGothic" panose="020B0600070205080204" pitchFamily="34" charset="-128"/>
              </a:rPr>
              <a:t> de </a:t>
            </a:r>
            <a:r>
              <a:rPr lang="en-US" sz="1110" dirty="0" err="1">
                <a:solidFill>
                  <a:srgbClr val="000000"/>
                </a:solidFill>
                <a:latin typeface="Calibri" panose="020F0502020204030204" pitchFamily="34" charset="0"/>
                <a:ea typeface="MS PGothic" panose="020B0600070205080204" pitchFamily="34" charset="-128"/>
              </a:rPr>
              <a:t>voorstelling</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werd</a:t>
            </a:r>
            <a:r>
              <a:rPr lang="en-US" sz="1110" dirty="0">
                <a:solidFill>
                  <a:srgbClr val="000000"/>
                </a:solidFill>
                <a:latin typeface="Calibri" panose="020F0502020204030204" pitchFamily="34" charset="0"/>
                <a:ea typeface="MS PGothic" panose="020B0600070205080204" pitchFamily="34" charset="-128"/>
              </a:rPr>
              <a:t> special </a:t>
            </a:r>
            <a:r>
              <a:rPr lang="en-US" sz="1110" dirty="0" err="1">
                <a:solidFill>
                  <a:srgbClr val="000000"/>
                </a:solidFill>
                <a:latin typeface="Calibri" panose="020F0502020204030204" pitchFamily="34" charset="0"/>
                <a:ea typeface="MS PGothic" panose="020B0600070205080204" pitchFamily="34" charset="-128"/>
              </a:rPr>
              <a:t>een</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nieuwe</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zaal</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gebouwd</a:t>
            </a:r>
            <a:r>
              <a:rPr lang="en-US" sz="1110" dirty="0">
                <a:solidFill>
                  <a:srgbClr val="000000"/>
                </a:solidFill>
                <a:latin typeface="Calibri" panose="020F0502020204030204" pitchFamily="34" charset="0"/>
                <a:ea typeface="MS PGothic" panose="020B0600070205080204" pitchFamily="34" charset="-128"/>
              </a:rPr>
              <a:t> met </a:t>
            </a:r>
            <a:r>
              <a:rPr lang="en-US" sz="1110" dirty="0" err="1">
                <a:solidFill>
                  <a:srgbClr val="000000"/>
                </a:solidFill>
                <a:latin typeface="Calibri" panose="020F0502020204030204" pitchFamily="34" charset="0"/>
                <a:ea typeface="MS PGothic" panose="020B0600070205080204" pitchFamily="34" charset="-128"/>
              </a:rPr>
              <a:t>waterbassins</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samen</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goed</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voor</a:t>
            </a:r>
            <a:r>
              <a:rPr lang="en-US" sz="1110" dirty="0">
                <a:solidFill>
                  <a:srgbClr val="000000"/>
                </a:solidFill>
                <a:latin typeface="Calibri" panose="020F0502020204030204" pitchFamily="34" charset="0"/>
                <a:ea typeface="MS PGothic" panose="020B0600070205080204" pitchFamily="34" charset="-128"/>
              </a:rPr>
              <a:t> 9 </a:t>
            </a:r>
            <a:r>
              <a:rPr lang="en-US" sz="1110" dirty="0" err="1">
                <a:solidFill>
                  <a:srgbClr val="000000"/>
                </a:solidFill>
                <a:latin typeface="Calibri" panose="020F0502020204030204" pitchFamily="34" charset="0"/>
                <a:ea typeface="MS PGothic" panose="020B0600070205080204" pitchFamily="34" charset="-128"/>
              </a:rPr>
              <a:t>olympische</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zwembaden</a:t>
            </a:r>
            <a:r>
              <a:rPr lang="en-US" sz="1110" dirty="0">
                <a:solidFill>
                  <a:srgbClr val="000000"/>
                </a:solidFill>
                <a:latin typeface="Calibri" panose="020F0502020204030204" pitchFamily="34" charset="0"/>
                <a:ea typeface="MS PGothic" panose="020B0600070205080204" pitchFamily="34" charset="-128"/>
              </a:rPr>
              <a:t>. De </a:t>
            </a:r>
            <a:r>
              <a:rPr lang="en-US" sz="1110" dirty="0" err="1">
                <a:solidFill>
                  <a:srgbClr val="000000"/>
                </a:solidFill>
                <a:latin typeface="Calibri" panose="020F0502020204030204" pitchFamily="34" charset="0"/>
                <a:ea typeface="MS PGothic" panose="020B0600070205080204" pitchFamily="34" charset="-128"/>
              </a:rPr>
              <a:t>bassins</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kunnen</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verplaatst</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worden</a:t>
            </a:r>
            <a:r>
              <a:rPr lang="en-US" sz="1110" dirty="0">
                <a:solidFill>
                  <a:srgbClr val="000000"/>
                </a:solidFill>
                <a:latin typeface="Calibri" panose="020F0502020204030204" pitchFamily="34" charset="0"/>
                <a:ea typeface="MS PGothic" panose="020B0600070205080204" pitchFamily="34" charset="-128"/>
              </a:rPr>
              <a:t> met </a:t>
            </a:r>
            <a:r>
              <a:rPr lang="en-US" sz="1110" dirty="0" err="1">
                <a:solidFill>
                  <a:srgbClr val="000000"/>
                </a:solidFill>
                <a:latin typeface="Calibri" panose="020F0502020204030204" pitchFamily="34" charset="0"/>
                <a:ea typeface="MS PGothic" panose="020B0600070205080204" pitchFamily="34" charset="-128"/>
              </a:rPr>
              <a:t>liften</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en</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kunnen</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leeglopen</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en</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gevuld</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worden</a:t>
            </a:r>
            <a:r>
              <a:rPr lang="en-US" sz="1110" dirty="0">
                <a:solidFill>
                  <a:srgbClr val="000000"/>
                </a:solidFill>
                <a:latin typeface="Calibri" panose="020F0502020204030204" pitchFamily="34" charset="0"/>
                <a:ea typeface="MS PGothic" panose="020B0600070205080204" pitchFamily="34" charset="-128"/>
              </a:rPr>
              <a:t> in 1 </a:t>
            </a:r>
            <a:r>
              <a:rPr lang="en-US" sz="1110" dirty="0" err="1">
                <a:solidFill>
                  <a:srgbClr val="000000"/>
                </a:solidFill>
                <a:latin typeface="Calibri" panose="020F0502020204030204" pitchFamily="34" charset="0"/>
                <a:ea typeface="MS PGothic" panose="020B0600070205080204" pitchFamily="34" charset="-128"/>
              </a:rPr>
              <a:t>minuut</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Deze</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voorstelling</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speelt</a:t>
            </a:r>
            <a:r>
              <a:rPr lang="en-US" sz="1110" dirty="0">
                <a:solidFill>
                  <a:srgbClr val="000000"/>
                </a:solidFill>
                <a:latin typeface="Calibri" panose="020F0502020204030204" pitchFamily="34" charset="0"/>
                <a:ea typeface="MS PGothic" panose="020B0600070205080204" pitchFamily="34" charset="-128"/>
              </a:rPr>
              <a:t> </a:t>
            </a:r>
            <a:r>
              <a:rPr lang="en-US" sz="1110" dirty="0" err="1">
                <a:solidFill>
                  <a:srgbClr val="000000"/>
                </a:solidFill>
                <a:latin typeface="Calibri" panose="020F0502020204030204" pitchFamily="34" charset="0"/>
                <a:ea typeface="MS PGothic" panose="020B0600070205080204" pitchFamily="34" charset="-128"/>
              </a:rPr>
              <a:t>enkel</a:t>
            </a:r>
            <a:r>
              <a:rPr lang="en-US" sz="1110" dirty="0">
                <a:solidFill>
                  <a:srgbClr val="000000"/>
                </a:solidFill>
                <a:latin typeface="Calibri" panose="020F0502020204030204" pitchFamily="34" charset="0"/>
                <a:ea typeface="MS PGothic" panose="020B0600070205080204" pitchFamily="34" charset="-128"/>
              </a:rPr>
              <a:t> in Macau.</a:t>
            </a:r>
            <a:endParaRPr lang="nl-BE" sz="1107" dirty="0">
              <a:solidFill>
                <a:srgbClr val="000000"/>
              </a:solidFill>
              <a:latin typeface="Calibri" panose="020F0502020204030204" pitchFamily="34" charset="0"/>
              <a:ea typeface="MS PGothic" panose="020B0600070205080204" pitchFamily="34" charset="-128"/>
            </a:endParaRPr>
          </a:p>
          <a:p>
            <a:pPr algn="just"/>
            <a:endParaRPr lang="en-US" sz="1110" dirty="0"/>
          </a:p>
        </p:txBody>
      </p:sp>
      <p:pic>
        <p:nvPicPr>
          <p:cNvPr id="23" name="Picture 4" descr="\\SRV03\Shared Network\MARKETING\Presentations\Proposal templates 2015\Support Material\Icons\Services\Loc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9049" y="990405"/>
            <a:ext cx="335426" cy="3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hoek 12"/>
          <p:cNvSpPr/>
          <p:nvPr/>
        </p:nvSpPr>
        <p:spPr>
          <a:xfrm>
            <a:off x="6698721" y="3082563"/>
            <a:ext cx="5264679" cy="433517"/>
          </a:xfrm>
          <a:prstGeom prst="rect">
            <a:avLst/>
          </a:prstGeom>
        </p:spPr>
        <p:txBody>
          <a:bodyPr wrap="square">
            <a:spAutoFit/>
          </a:bodyPr>
          <a:lstStyle/>
          <a:p>
            <a:pPr algn="just"/>
            <a:br>
              <a:rPr lang="en-US" sz="1110" dirty="0"/>
            </a:br>
            <a:endParaRPr lang="nl-BE" sz="1107" dirty="0">
              <a:solidFill>
                <a:srgbClr val="000000"/>
              </a:solidFill>
              <a:latin typeface="Calibri" panose="020F0502020204030204" pitchFamily="34" charset="0"/>
              <a:ea typeface="MS PGothic" panose="020B0600070205080204" pitchFamily="34" charset="-128"/>
            </a:endParaRPr>
          </a:p>
        </p:txBody>
      </p:sp>
      <p:pic>
        <p:nvPicPr>
          <p:cNvPr id="5" name="Afbeelding 4"/>
          <p:cNvPicPr preferRelativeResize="0">
            <a:picLocks/>
          </p:cNvPicPr>
          <p:nvPr/>
        </p:nvPicPr>
        <p:blipFill>
          <a:blip r:embed="rId5"/>
          <a:stretch>
            <a:fillRect/>
          </a:stretch>
        </p:blipFill>
        <p:spPr>
          <a:xfrm>
            <a:off x="284969" y="3662269"/>
            <a:ext cx="5806800" cy="278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Afbeelding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181" y="4669588"/>
            <a:ext cx="347502" cy="384081"/>
          </a:xfrm>
          <a:prstGeom prst="rect">
            <a:avLst/>
          </a:prstGeom>
        </p:spPr>
      </p:pic>
      <p:pic>
        <p:nvPicPr>
          <p:cNvPr id="17" name="Picture 2" descr="Afbeeldingsresultaat voor ferry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7389" y="4728086"/>
            <a:ext cx="267086" cy="267086"/>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1"/>
          <p:cNvSpPr>
            <a:spLocks/>
          </p:cNvSpPr>
          <p:nvPr/>
        </p:nvSpPr>
        <p:spPr bwMode="auto">
          <a:xfrm>
            <a:off x="6735089" y="4672669"/>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Ferry </a:t>
            </a:r>
            <a:r>
              <a:rPr lang="fr-FR" altLang="es-ES" sz="1467" b="1" dirty="0" err="1">
                <a:solidFill>
                  <a:schemeClr val="tx1"/>
                </a:solidFill>
                <a:latin typeface="Calibri" panose="020F0502020204030204" pitchFamily="34" charset="0"/>
              </a:rPr>
              <a:t>overtocht</a:t>
            </a:r>
            <a:r>
              <a:rPr lang="fr-FR" altLang="es-ES" sz="1467" b="1" dirty="0">
                <a:solidFill>
                  <a:schemeClr val="tx1"/>
                </a:solidFill>
                <a:latin typeface="Calibri" panose="020F0502020204030204" pitchFamily="34" charset="0"/>
              </a:rPr>
              <a:t> </a:t>
            </a:r>
            <a:r>
              <a:rPr lang="fr-FR" altLang="es-ES" sz="1467" b="1" dirty="0" err="1">
                <a:solidFill>
                  <a:schemeClr val="tx1"/>
                </a:solidFill>
                <a:latin typeface="Calibri" panose="020F0502020204030204" pitchFamily="34" charset="0"/>
              </a:rPr>
              <a:t>naar</a:t>
            </a:r>
            <a:r>
              <a:rPr lang="fr-FR" altLang="es-ES" sz="1467" b="1" dirty="0">
                <a:solidFill>
                  <a:schemeClr val="tx1"/>
                </a:solidFill>
                <a:latin typeface="Calibri" panose="020F0502020204030204" pitchFamily="34" charset="0"/>
              </a:rPr>
              <a:t> Hongkong International Airport</a:t>
            </a:r>
          </a:p>
        </p:txBody>
      </p:sp>
      <p:pic>
        <p:nvPicPr>
          <p:cNvPr id="25" name="Picture 6" descr="Gerelateerde afbeeld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0683" y="5370953"/>
            <a:ext cx="213792" cy="309301"/>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1"/>
          <p:cNvSpPr>
            <a:spLocks/>
          </p:cNvSpPr>
          <p:nvPr/>
        </p:nvSpPr>
        <p:spPr bwMode="auto">
          <a:xfrm>
            <a:off x="6735089" y="5328820"/>
            <a:ext cx="4345517" cy="38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r>
              <a:rPr lang="fr-FR" altLang="es-ES" sz="1467" b="1" dirty="0">
                <a:solidFill>
                  <a:schemeClr val="tx1"/>
                </a:solidFill>
                <a:latin typeface="Calibri" panose="020F0502020204030204" pitchFamily="34" charset="0"/>
              </a:rPr>
              <a:t>Check-in </a:t>
            </a:r>
            <a:r>
              <a:rPr lang="fr-FR" altLang="es-ES" sz="1467" b="1" dirty="0" err="1">
                <a:solidFill>
                  <a:schemeClr val="tx1"/>
                </a:solidFill>
                <a:latin typeface="Calibri" panose="020F0502020204030204" pitchFamily="34" charset="0"/>
              </a:rPr>
              <a:t>terugvlucht</a:t>
            </a:r>
            <a:r>
              <a:rPr lang="fr-FR" altLang="es-ES" sz="1467" b="1" dirty="0">
                <a:solidFill>
                  <a:schemeClr val="tx1"/>
                </a:solidFill>
                <a:latin typeface="Calibri" panose="020F0502020204030204" pitchFamily="34" charset="0"/>
              </a:rPr>
              <a:t> Hongkong – Helsinki – Brussel </a:t>
            </a:r>
          </a:p>
        </p:txBody>
      </p:sp>
      <p:pic>
        <p:nvPicPr>
          <p:cNvPr id="29" name="Afbeelding 28" descr="http://2.bp.blogspot.com/-7nczMnlxvbU/T0ZEq440CMI/AAAAAAAABDA/wcGSeZkAMQE/s1600/IMG_4466.JPG">
            <a:extLst>
              <a:ext uri="{FF2B5EF4-FFF2-40B4-BE49-F238E27FC236}">
                <a16:creationId xmlns:a16="http://schemas.microsoft.com/office/drawing/2014/main" id="{91EA0CE4-E63B-449E-8B3A-70CA7DC1D233}"/>
              </a:ext>
            </a:extLst>
          </p:cNvPr>
          <p:cNvPicPr/>
          <p:nvPr/>
        </p:nvPicPr>
        <p:blipFill rotWithShape="1">
          <a:blip r:embed="rId8">
            <a:extLst>
              <a:ext uri="{28A0092B-C50C-407E-A947-70E740481C1C}">
                <a14:useLocalDpi xmlns:a14="http://schemas.microsoft.com/office/drawing/2010/main" val="0"/>
              </a:ext>
            </a:extLst>
          </a:blip>
          <a:srcRect b="15600"/>
          <a:stretch/>
        </p:blipFill>
        <p:spPr bwMode="auto">
          <a:xfrm>
            <a:off x="536350" y="953600"/>
            <a:ext cx="5122816" cy="25624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622630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http://www.ibizaisland.info/ibiza-photos/activities-in-ibiza-ibiza-cala-sant-vicent-beach-with-kayaks-san-juan-at-balearic-islands-of-spain-689-2f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4967" y="2357967"/>
            <a:ext cx="2142067" cy="214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descr="http://nyulocal.com/wp-content/uploads/2013/10/The-plane-flying-at-sunset-airliner-photography_1920x10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584"/>
            <a:ext cx="12211051"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ángulo 2"/>
          <p:cNvSpPr>
            <a:spLocks noChangeArrowheads="1"/>
          </p:cNvSpPr>
          <p:nvPr/>
        </p:nvSpPr>
        <p:spPr bwMode="auto">
          <a:xfrm>
            <a:off x="5728748" y="3549215"/>
            <a:ext cx="1202267"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0"/>
                <a:headEnd/>
                <a:tailEnd/>
              </a14:hiddenLine>
            </a:ext>
          </a:extLst>
        </p:spPr>
        <p:txBody>
          <a:bodyPr lIns="67733" tIns="67733" rIns="67733" bIns="67733" anchor="ctr"/>
          <a:lstStyle>
            <a:lvl1pPr marL="228600" defTabSz="825500">
              <a:defRPr sz="1900">
                <a:solidFill>
                  <a:srgbClr val="000000"/>
                </a:solidFill>
                <a:latin typeface="Helvetica Light" charset="0"/>
                <a:ea typeface="MS PGothic" panose="020B0600070205080204" pitchFamily="34" charset="-128"/>
                <a:sym typeface="Helvetica Light" charset="0"/>
              </a:defRPr>
            </a:lvl1pPr>
            <a:lvl2pPr defTabSz="825500">
              <a:defRPr sz="1900">
                <a:solidFill>
                  <a:srgbClr val="000000"/>
                </a:solidFill>
                <a:latin typeface="Helvetica Light" charset="0"/>
                <a:ea typeface="MS PGothic" panose="020B0600070205080204" pitchFamily="34" charset="-128"/>
                <a:sym typeface="Helvetica Light" charset="0"/>
              </a:defRPr>
            </a:lvl2pPr>
            <a:lvl3pPr defTabSz="825500">
              <a:defRPr sz="1900">
                <a:solidFill>
                  <a:srgbClr val="000000"/>
                </a:solidFill>
                <a:latin typeface="Helvetica Light" charset="0"/>
                <a:ea typeface="MS PGothic" panose="020B0600070205080204" pitchFamily="34" charset="-128"/>
                <a:sym typeface="Helvetica Light" charset="0"/>
              </a:defRPr>
            </a:lvl3pPr>
            <a:lvl4pPr defTabSz="825500">
              <a:defRPr sz="1900">
                <a:solidFill>
                  <a:srgbClr val="000000"/>
                </a:solidFill>
                <a:latin typeface="Helvetica Light" charset="0"/>
                <a:ea typeface="MS PGothic" panose="020B0600070205080204" pitchFamily="34" charset="-128"/>
                <a:sym typeface="Helvetica Light" charset="0"/>
              </a:defRPr>
            </a:lvl4pPr>
            <a:lvl5pPr defTabSz="825500">
              <a:defRPr sz="1900">
                <a:solidFill>
                  <a:srgbClr val="000000"/>
                </a:solidFill>
                <a:latin typeface="Helvetica Light" charset="0"/>
                <a:ea typeface="MS PGothic" panose="020B0600070205080204" pitchFamily="34" charset="-128"/>
                <a:sym typeface="Helvetica Light" charset="0"/>
              </a:defRPr>
            </a:lvl5pPr>
            <a:lvl6pPr marL="8001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12573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17145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21717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eaLnBrk="1"/>
            <a:endParaRPr lang="es-ES" altLang="es-ES" sz="4500" b="1" dirty="0">
              <a:solidFill>
                <a:schemeClr val="bg1"/>
              </a:solidFill>
              <a:latin typeface="Calibri" panose="020F0502020204030204" pitchFamily="34" charset="0"/>
            </a:endParaRPr>
          </a:p>
        </p:txBody>
      </p:sp>
      <p:graphicFrame>
        <p:nvGraphicFramePr>
          <p:cNvPr id="2" name="Tabel 1">
            <a:extLst>
              <a:ext uri="{FF2B5EF4-FFF2-40B4-BE49-F238E27FC236}">
                <a16:creationId xmlns:a16="http://schemas.microsoft.com/office/drawing/2014/main" id="{D4DFB39E-EFD0-4D0B-911C-81B72C830945}"/>
              </a:ext>
            </a:extLst>
          </p:cNvPr>
          <p:cNvGraphicFramePr>
            <a:graphicFrameLocks noGrp="1"/>
          </p:cNvGraphicFramePr>
          <p:nvPr>
            <p:extLst>
              <p:ext uri="{D42A27DB-BD31-4B8C-83A1-F6EECF244321}">
                <p14:modId xmlns:p14="http://schemas.microsoft.com/office/powerpoint/2010/main" val="446307160"/>
              </p:ext>
            </p:extLst>
          </p:nvPr>
        </p:nvGraphicFramePr>
        <p:xfrm>
          <a:off x="5994654" y="142526"/>
          <a:ext cx="6075426" cy="1665874"/>
        </p:xfrm>
        <a:graphic>
          <a:graphicData uri="http://schemas.openxmlformats.org/drawingml/2006/table">
            <a:tbl>
              <a:tblPr/>
              <a:tblGrid>
                <a:gridCol w="1005929">
                  <a:extLst>
                    <a:ext uri="{9D8B030D-6E8A-4147-A177-3AD203B41FA5}">
                      <a16:colId xmlns:a16="http://schemas.microsoft.com/office/drawing/2014/main" val="4123073504"/>
                    </a:ext>
                  </a:extLst>
                </a:gridCol>
                <a:gridCol w="3096377">
                  <a:extLst>
                    <a:ext uri="{9D8B030D-6E8A-4147-A177-3AD203B41FA5}">
                      <a16:colId xmlns:a16="http://schemas.microsoft.com/office/drawing/2014/main" val="1667810760"/>
                    </a:ext>
                  </a:extLst>
                </a:gridCol>
                <a:gridCol w="1973120">
                  <a:extLst>
                    <a:ext uri="{9D8B030D-6E8A-4147-A177-3AD203B41FA5}">
                      <a16:colId xmlns:a16="http://schemas.microsoft.com/office/drawing/2014/main" val="1621437517"/>
                    </a:ext>
                  </a:extLst>
                </a:gridCol>
              </a:tblGrid>
              <a:tr h="467074">
                <a:tc>
                  <a:txBody>
                    <a:bodyPr/>
                    <a:lstStyle/>
                    <a:p>
                      <a:pPr algn="l" rtl="0" fontAlgn="base"/>
                      <a:r>
                        <a:rPr lang="en-US" sz="1100" b="0" i="0" dirty="0">
                          <a:solidFill>
                            <a:srgbClr val="000000"/>
                          </a:solidFill>
                          <a:effectLst/>
                          <a:latin typeface="Calibri" panose="020F0502020204030204" pitchFamily="34" charset="0"/>
                        </a:rPr>
                        <a:t>00u25</a:t>
                      </a:r>
                      <a:r>
                        <a:rPr lang="en-US" sz="1100" b="0" i="0" dirty="0">
                          <a:effectLst/>
                          <a:latin typeface="Calibri" panose="020F0502020204030204" pitchFamily="34" charset="0"/>
                        </a:rPr>
                        <a:t> </a:t>
                      </a:r>
                      <a:endParaRPr lang="en-US"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100" b="0" i="0" dirty="0" err="1">
                          <a:effectLst/>
                          <a:latin typeface="Calibri" panose="020F0502020204030204" pitchFamily="34" charset="0"/>
                        </a:rPr>
                        <a:t>Vertrek</a:t>
                      </a:r>
                      <a:r>
                        <a:rPr lang="en-US" sz="1100" b="0" i="0" dirty="0">
                          <a:effectLst/>
                          <a:latin typeface="Calibri" panose="020F0502020204030204" pitchFamily="34" charset="0"/>
                        </a:rPr>
                        <a:t> </a:t>
                      </a:r>
                      <a:r>
                        <a:rPr lang="en-US" sz="1100" b="0" i="0" dirty="0" err="1">
                          <a:effectLst/>
                          <a:latin typeface="Calibri" panose="020F0502020204030204" pitchFamily="34" charset="0"/>
                        </a:rPr>
                        <a:t>vlucht</a:t>
                      </a:r>
                      <a:r>
                        <a:rPr lang="en-US" sz="1100" b="0" i="0" dirty="0">
                          <a:effectLst/>
                          <a:latin typeface="Calibri" panose="020F0502020204030204" pitchFamily="34" charset="0"/>
                        </a:rPr>
                        <a:t> </a:t>
                      </a:r>
                      <a:r>
                        <a:rPr lang="en-US" sz="1100" b="1" i="0" dirty="0">
                          <a:effectLst/>
                          <a:latin typeface="Calibri" panose="020F0502020204030204" pitchFamily="34" charset="0"/>
                        </a:rPr>
                        <a:t>Hongkong</a:t>
                      </a:r>
                      <a:r>
                        <a:rPr lang="en-US" sz="1100" b="0" i="0" dirty="0">
                          <a:effectLst/>
                          <a:latin typeface="Calibri" panose="020F0502020204030204" pitchFamily="34" charset="0"/>
                        </a:rPr>
                        <a:t> </a:t>
                      </a:r>
                      <a:r>
                        <a:rPr lang="en-US" sz="1100" b="0" i="0" dirty="0">
                          <a:effectLst/>
                          <a:latin typeface="Calibri" panose="020F0502020204030204" pitchFamily="34" charset="0"/>
                          <a:sym typeface="Wingdings" panose="05000000000000000000" pitchFamily="2" charset="2"/>
                        </a:rPr>
                        <a:t></a:t>
                      </a:r>
                      <a:r>
                        <a:rPr lang="en-US" sz="1100" b="0" i="0" dirty="0">
                          <a:effectLst/>
                          <a:latin typeface="Calibri" panose="020F0502020204030204" pitchFamily="34" charset="0"/>
                        </a:rPr>
                        <a:t> </a:t>
                      </a:r>
                      <a:r>
                        <a:rPr lang="en-US" sz="1100" b="1" i="0" dirty="0">
                          <a:effectLst/>
                          <a:latin typeface="Calibri" panose="020F0502020204030204" pitchFamily="34" charset="0"/>
                        </a:rPr>
                        <a:t>Helsinki</a:t>
                      </a:r>
                      <a:r>
                        <a:rPr lang="en-US" sz="1100" b="0" i="0" dirty="0">
                          <a:effectLst/>
                          <a:latin typeface="Calibri" panose="020F0502020204030204" pitchFamily="34" charset="0"/>
                        </a:rPr>
                        <a:t>  </a:t>
                      </a:r>
                      <a:endParaRPr lang="en-US" b="0" i="0" dirty="0">
                        <a:effectLst/>
                      </a:endParaRPr>
                    </a:p>
                    <a:p>
                      <a:pPr algn="l" rtl="0" fontAlgn="base"/>
                      <a:endParaRPr lang="en-US" sz="1100" b="0" i="0" dirty="0">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100" b="1" i="0" dirty="0" err="1">
                          <a:effectLst/>
                          <a:latin typeface="Calibri" panose="020F0502020204030204" pitchFamily="34" charset="0"/>
                        </a:rPr>
                        <a:t>Vlucht</a:t>
                      </a:r>
                      <a:r>
                        <a:rPr lang="en-US" sz="1100" b="1" i="0" dirty="0">
                          <a:effectLst/>
                          <a:latin typeface="Calibri" panose="020F0502020204030204" pitchFamily="34" charset="0"/>
                        </a:rPr>
                        <a:t> </a:t>
                      </a:r>
                      <a:r>
                        <a:rPr lang="en-US" sz="1100" b="1" i="0" dirty="0" err="1">
                          <a:effectLst/>
                          <a:latin typeface="Calibri" panose="020F0502020204030204" pitchFamily="34" charset="0"/>
                        </a:rPr>
                        <a:t>nummer</a:t>
                      </a:r>
                      <a:r>
                        <a:rPr lang="en-US" sz="1100" b="1" i="0" dirty="0">
                          <a:effectLst/>
                          <a:latin typeface="Calibri" panose="020F0502020204030204" pitchFamily="34" charset="0"/>
                        </a:rPr>
                        <a:t>: </a:t>
                      </a:r>
                      <a:r>
                        <a:rPr lang="en-US" sz="1000" b="0" i="0" dirty="0">
                          <a:effectLst/>
                          <a:latin typeface="Calibri" panose="020F0502020204030204" pitchFamily="34" charset="0"/>
                        </a:rPr>
                        <a:t>AY70 </a:t>
                      </a:r>
                      <a:endParaRPr lang="en-US"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2042252"/>
                  </a:ext>
                </a:extLst>
              </a:tr>
              <a:tr h="399600">
                <a:tc>
                  <a:txBody>
                    <a:bodyPr/>
                    <a:lstStyle/>
                    <a:p>
                      <a:pPr algn="l" rtl="0" fontAlgn="base"/>
                      <a:r>
                        <a:rPr lang="en-US" sz="1100" b="0" i="0" dirty="0">
                          <a:solidFill>
                            <a:srgbClr val="000000"/>
                          </a:solidFill>
                          <a:effectLst/>
                          <a:latin typeface="Calibri" panose="020F0502020204030204" pitchFamily="34" charset="0"/>
                        </a:rPr>
                        <a:t>06u00</a:t>
                      </a:r>
                      <a:r>
                        <a:rPr lang="en-US" sz="1100" b="0" i="0" dirty="0">
                          <a:effectLst/>
                          <a:latin typeface="Calibri" panose="020F0502020204030204" pitchFamily="34" charset="0"/>
                        </a:rPr>
                        <a:t> </a:t>
                      </a:r>
                      <a:endParaRPr lang="en-US"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100" b="0" i="0" dirty="0" err="1">
                          <a:effectLst/>
                          <a:latin typeface="Calibri" panose="020F0502020204030204" pitchFamily="34" charset="0"/>
                        </a:rPr>
                        <a:t>Aankomst</a:t>
                      </a:r>
                      <a:r>
                        <a:rPr lang="en-US" sz="1100" b="0" i="0" dirty="0">
                          <a:effectLst/>
                          <a:latin typeface="Calibri" panose="020F0502020204030204" pitchFamily="34" charset="0"/>
                        </a:rPr>
                        <a:t> in Helsinki </a:t>
                      </a:r>
                      <a:r>
                        <a:rPr lang="en-US" sz="1100" b="0" i="0" dirty="0" err="1">
                          <a:effectLst/>
                          <a:latin typeface="Calibri" panose="020F0502020204030204" pitchFamily="34" charset="0"/>
                        </a:rPr>
                        <a:t>luchthaven</a:t>
                      </a:r>
                      <a:r>
                        <a:rPr lang="en-US" sz="1100" b="0" i="0" dirty="0">
                          <a:effectLst/>
                          <a:latin typeface="Calibri" panose="020F0502020204030204" pitchFamily="34" charset="0"/>
                        </a:rPr>
                        <a:t> </a:t>
                      </a:r>
                      <a:endParaRPr lang="en-US"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100" b="1" i="0" dirty="0">
                          <a:effectLst/>
                          <a:latin typeface="Calibri" panose="020F050202020403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0508121"/>
                  </a:ext>
                </a:extLst>
              </a:tr>
              <a:tr h="399600">
                <a:tc>
                  <a:txBody>
                    <a:bodyPr/>
                    <a:lstStyle/>
                    <a:p>
                      <a:pPr algn="l" rtl="0" fontAlgn="base"/>
                      <a:r>
                        <a:rPr lang="en-US" sz="1100" b="0" i="0" dirty="0">
                          <a:solidFill>
                            <a:srgbClr val="000000"/>
                          </a:solidFill>
                          <a:effectLst/>
                          <a:latin typeface="Calibri" panose="020F0502020204030204" pitchFamily="34" charset="0"/>
                        </a:rPr>
                        <a:t>09u10</a:t>
                      </a:r>
                      <a:r>
                        <a:rPr lang="en-US" sz="1100" b="0" i="0" dirty="0">
                          <a:effectLst/>
                          <a:latin typeface="Calibri" panose="020F0502020204030204" pitchFamily="34" charset="0"/>
                        </a:rPr>
                        <a:t> </a:t>
                      </a:r>
                      <a:endParaRPr lang="en-US"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100" b="0" i="0" dirty="0" err="1">
                          <a:effectLst/>
                          <a:latin typeface="Calibri" panose="020F0502020204030204" pitchFamily="34" charset="0"/>
                        </a:rPr>
                        <a:t>Vertrek</a:t>
                      </a:r>
                      <a:r>
                        <a:rPr lang="en-US" sz="1100" b="0" i="0" dirty="0">
                          <a:effectLst/>
                          <a:latin typeface="Calibri" panose="020F0502020204030204" pitchFamily="34" charset="0"/>
                        </a:rPr>
                        <a:t> </a:t>
                      </a:r>
                      <a:r>
                        <a:rPr lang="en-US" sz="1100" b="0" i="0" dirty="0" err="1">
                          <a:effectLst/>
                          <a:latin typeface="Calibri" panose="020F0502020204030204" pitchFamily="34" charset="0"/>
                        </a:rPr>
                        <a:t>vlucht</a:t>
                      </a:r>
                      <a:r>
                        <a:rPr lang="en-US" sz="1100" b="0" i="0" dirty="0">
                          <a:effectLst/>
                          <a:latin typeface="Calibri" panose="020F0502020204030204" pitchFamily="34" charset="0"/>
                        </a:rPr>
                        <a:t> van </a:t>
                      </a:r>
                      <a:r>
                        <a:rPr lang="en-US" sz="1100" b="1" i="0" dirty="0">
                          <a:effectLst/>
                          <a:latin typeface="Calibri" panose="020F0502020204030204" pitchFamily="34" charset="0"/>
                        </a:rPr>
                        <a:t>Helsinki</a:t>
                      </a:r>
                      <a:r>
                        <a:rPr lang="en-US" sz="1100" b="0" i="0" dirty="0">
                          <a:effectLst/>
                          <a:latin typeface="Calibri" panose="020F0502020204030204" pitchFamily="34" charset="0"/>
                        </a:rPr>
                        <a:t> </a:t>
                      </a:r>
                      <a:r>
                        <a:rPr lang="en-US" sz="1100" b="0" i="0" dirty="0">
                          <a:effectLst/>
                          <a:latin typeface="Calibri" panose="020F0502020204030204" pitchFamily="34" charset="0"/>
                          <a:sym typeface="Wingdings" panose="05000000000000000000" pitchFamily="2" charset="2"/>
                        </a:rPr>
                        <a:t></a:t>
                      </a:r>
                      <a:r>
                        <a:rPr lang="en-US" sz="1100" b="0" i="0" dirty="0">
                          <a:effectLst/>
                          <a:latin typeface="Calibri" panose="020F0502020204030204" pitchFamily="34" charset="0"/>
                        </a:rPr>
                        <a:t> </a:t>
                      </a:r>
                      <a:r>
                        <a:rPr lang="en-US" sz="1100" b="1" i="0" dirty="0">
                          <a:effectLst/>
                          <a:latin typeface="Calibri" panose="020F0502020204030204" pitchFamily="34" charset="0"/>
                        </a:rPr>
                        <a:t>Brussel</a:t>
                      </a:r>
                      <a:r>
                        <a:rPr lang="en-US" sz="1100" b="0" i="0" dirty="0">
                          <a:effectLst/>
                          <a:latin typeface="Calibri" panose="020F0502020204030204" pitchFamily="34" charset="0"/>
                        </a:rPr>
                        <a:t>  </a:t>
                      </a:r>
                      <a:endParaRPr lang="en-US"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100" b="1" i="0" dirty="0" err="1">
                          <a:effectLst/>
                          <a:latin typeface="Calibri" panose="020F0502020204030204" pitchFamily="34" charset="0"/>
                        </a:rPr>
                        <a:t>Vlucht</a:t>
                      </a:r>
                      <a:r>
                        <a:rPr lang="en-US" sz="1100" b="1" i="0" dirty="0">
                          <a:effectLst/>
                          <a:latin typeface="Calibri" panose="020F0502020204030204" pitchFamily="34" charset="0"/>
                        </a:rPr>
                        <a:t> </a:t>
                      </a:r>
                      <a:r>
                        <a:rPr lang="en-US" sz="1100" b="1" i="0" dirty="0" err="1">
                          <a:effectLst/>
                          <a:latin typeface="Calibri" panose="020F0502020204030204" pitchFamily="34" charset="0"/>
                        </a:rPr>
                        <a:t>nummer</a:t>
                      </a:r>
                      <a:r>
                        <a:rPr lang="en-US" sz="1100" b="1" i="0" dirty="0">
                          <a:effectLst/>
                          <a:latin typeface="Calibri" panose="020F0502020204030204" pitchFamily="34" charset="0"/>
                        </a:rPr>
                        <a:t>: </a:t>
                      </a:r>
                      <a:r>
                        <a:rPr lang="en-US" sz="1000" b="0" i="0" dirty="0">
                          <a:effectLst/>
                          <a:latin typeface="Calibri" panose="020F0502020204030204" pitchFamily="34" charset="0"/>
                        </a:rPr>
                        <a:t>AY811 </a:t>
                      </a:r>
                      <a:endParaRPr lang="en-US"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5378226"/>
                  </a:ext>
                </a:extLst>
              </a:tr>
              <a:tr h="399600">
                <a:tc>
                  <a:txBody>
                    <a:bodyPr/>
                    <a:lstStyle/>
                    <a:p>
                      <a:pPr algn="l" rtl="0" fontAlgn="base"/>
                      <a:r>
                        <a:rPr lang="en-US" sz="1100" b="0" i="0" dirty="0">
                          <a:solidFill>
                            <a:srgbClr val="000000"/>
                          </a:solidFill>
                          <a:effectLst/>
                          <a:latin typeface="Calibri" panose="020F0502020204030204" pitchFamily="34" charset="0"/>
                        </a:rPr>
                        <a:t>10u45</a:t>
                      </a:r>
                      <a:r>
                        <a:rPr lang="en-US" sz="1100" b="0" i="0" dirty="0">
                          <a:effectLst/>
                          <a:latin typeface="Calibri" panose="020F0502020204030204" pitchFamily="34" charset="0"/>
                        </a:rPr>
                        <a:t> </a:t>
                      </a:r>
                      <a:endParaRPr lang="en-US"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100" b="0" i="0" dirty="0" err="1">
                          <a:effectLst/>
                          <a:latin typeface="Calibri" panose="020F0502020204030204" pitchFamily="34" charset="0"/>
                        </a:rPr>
                        <a:t>Aankomst</a:t>
                      </a:r>
                      <a:r>
                        <a:rPr lang="en-US" sz="1100" b="0" i="0" dirty="0">
                          <a:effectLst/>
                          <a:latin typeface="Calibri" panose="020F0502020204030204" pitchFamily="34" charset="0"/>
                        </a:rPr>
                        <a:t> in Brussel </a:t>
                      </a:r>
                      <a:r>
                        <a:rPr lang="en-US" sz="1100" b="0" i="0" dirty="0" err="1">
                          <a:effectLst/>
                          <a:latin typeface="Calibri" panose="020F0502020204030204" pitchFamily="34" charset="0"/>
                        </a:rPr>
                        <a:t>nationale</a:t>
                      </a:r>
                      <a:r>
                        <a:rPr lang="en-US" sz="1100" b="0" i="0" dirty="0">
                          <a:effectLst/>
                          <a:latin typeface="Calibri" panose="020F0502020204030204" pitchFamily="34" charset="0"/>
                        </a:rPr>
                        <a:t> </a:t>
                      </a:r>
                      <a:r>
                        <a:rPr lang="en-US" sz="1100" b="0" i="0" dirty="0" err="1">
                          <a:effectLst/>
                          <a:latin typeface="Calibri" panose="020F0502020204030204" pitchFamily="34" charset="0"/>
                        </a:rPr>
                        <a:t>luchthaven</a:t>
                      </a:r>
                      <a:endParaRPr lang="en-US"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100" b="1" i="0" dirty="0">
                          <a:effectLst/>
                          <a:latin typeface="Calibri" panose="020F050202020403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0350612"/>
                  </a:ext>
                </a:extLst>
              </a:tr>
            </a:tbl>
          </a:graphicData>
        </a:graphic>
      </p:graphicFrame>
    </p:spTree>
    <p:extLst>
      <p:ext uri="{BB962C8B-B14F-4D97-AF65-F5344CB8AC3E}">
        <p14:creationId xmlns:p14="http://schemas.microsoft.com/office/powerpoint/2010/main" val="107752545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3218" y="2326217"/>
            <a:ext cx="2222500" cy="22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9479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pic>
        <p:nvPicPr>
          <p:cNvPr id="11281" name="Picture 10" descr="Lin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5089" y="1471522"/>
            <a:ext cx="241300" cy="2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a:solidFill>
                  <a:srgbClr val="000000"/>
                </a:solidFill>
                <a:latin typeface="Andalus" panose="02020603050405020304" pitchFamily="18" charset="-78"/>
                <a:cs typeface="Andalus" panose="02020603050405020304" pitchFamily="18" charset="-78"/>
                <a:sym typeface="Helvetica Light" charset="0"/>
              </a:rPr>
              <a:t>In Chongqing</a:t>
            </a: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783" y="990405"/>
            <a:ext cx="341088" cy="341361"/>
          </a:xfrm>
          <a:prstGeom prst="rect">
            <a:avLst/>
          </a:prstGeom>
        </p:spPr>
      </p:pic>
      <p:sp>
        <p:nvSpPr>
          <p:cNvPr id="6" name="Tekstvak 5"/>
          <p:cNvSpPr txBox="1"/>
          <p:nvPr/>
        </p:nvSpPr>
        <p:spPr>
          <a:xfrm>
            <a:off x="6630871" y="990405"/>
            <a:ext cx="3683216" cy="318549"/>
          </a:xfrm>
          <a:prstGeom prst="rect">
            <a:avLst/>
          </a:prstGeom>
          <a:noFill/>
        </p:spPr>
        <p:txBody>
          <a:bodyPr wrap="square" rtlCol="0">
            <a:spAutoFit/>
          </a:bodyPr>
          <a:lstStyle/>
          <a:p>
            <a:r>
              <a:rPr lang="nl-BE" sz="1470" b="1" dirty="0"/>
              <a:t>Westin </a:t>
            </a:r>
            <a:r>
              <a:rPr lang="nl-BE" sz="1470" b="1" dirty="0" err="1"/>
              <a:t>Chongqing</a:t>
            </a:r>
            <a:r>
              <a:rPr lang="nl-BE" sz="1470" b="1" dirty="0"/>
              <a:t> </a:t>
            </a:r>
            <a:r>
              <a:rPr lang="nl-BE" sz="1470" b="1" dirty="0" err="1"/>
              <a:t>Liberation</a:t>
            </a:r>
            <a:r>
              <a:rPr lang="nl-BE" sz="1470" b="1" dirty="0"/>
              <a:t> Square*****</a:t>
            </a:r>
          </a:p>
        </p:txBody>
      </p:sp>
      <p:sp>
        <p:nvSpPr>
          <p:cNvPr id="7" name="Tekstvak 6"/>
          <p:cNvSpPr txBox="1"/>
          <p:nvPr/>
        </p:nvSpPr>
        <p:spPr>
          <a:xfrm>
            <a:off x="7037688" y="1471522"/>
            <a:ext cx="4227477" cy="230832"/>
          </a:xfrm>
          <a:prstGeom prst="rect">
            <a:avLst/>
          </a:prstGeom>
          <a:noFill/>
        </p:spPr>
        <p:txBody>
          <a:bodyPr wrap="square" rtlCol="0">
            <a:spAutoFit/>
          </a:bodyPr>
          <a:lstStyle/>
          <a:p>
            <a:r>
              <a:rPr lang="nl-BE" sz="900" dirty="0">
                <a:hlinkClick r:id="rId5"/>
              </a:rPr>
              <a:t>Website</a:t>
            </a:r>
            <a:endParaRPr lang="nl-BE" sz="900" dirty="0"/>
          </a:p>
        </p:txBody>
      </p:sp>
      <p:sp>
        <p:nvSpPr>
          <p:cNvPr id="4" name="Tekstvak 3"/>
          <p:cNvSpPr txBox="1"/>
          <p:nvPr/>
        </p:nvSpPr>
        <p:spPr>
          <a:xfrm>
            <a:off x="6630871" y="1799986"/>
            <a:ext cx="5332530" cy="3169329"/>
          </a:xfrm>
          <a:prstGeom prst="rect">
            <a:avLst/>
          </a:prstGeom>
          <a:noFill/>
        </p:spPr>
        <p:txBody>
          <a:bodyPr wrap="square" rtlCol="0">
            <a:spAutoFit/>
          </a:bodyPr>
          <a:lstStyle/>
          <a:p>
            <a:pPr algn="just"/>
            <a:r>
              <a:rPr lang="nl-BE" sz="1111" dirty="0"/>
              <a:t>The Westin </a:t>
            </a:r>
            <a:r>
              <a:rPr lang="nl-BE" sz="1111" dirty="0" err="1"/>
              <a:t>Chongqing</a:t>
            </a:r>
            <a:r>
              <a:rPr lang="nl-BE" sz="1111" dirty="0"/>
              <a:t> </a:t>
            </a:r>
            <a:r>
              <a:rPr lang="nl-BE" sz="1111" dirty="0" err="1"/>
              <a:t>Liberation</a:t>
            </a:r>
            <a:r>
              <a:rPr lang="nl-BE" sz="1111" dirty="0"/>
              <a:t> Square ligt recht in het hart van de stad, op loopafstand van de </a:t>
            </a:r>
            <a:r>
              <a:rPr lang="nl-BE" sz="1111" dirty="0" err="1"/>
              <a:t>Arhat</a:t>
            </a:r>
            <a:r>
              <a:rPr lang="nl-BE" sz="1111" dirty="0"/>
              <a:t>-tempel en </a:t>
            </a:r>
            <a:r>
              <a:rPr lang="nl-BE" sz="1111" dirty="0" err="1"/>
              <a:t>People’s</a:t>
            </a:r>
            <a:r>
              <a:rPr lang="nl-BE" sz="1111" dirty="0"/>
              <a:t> </a:t>
            </a:r>
            <a:r>
              <a:rPr lang="nl-BE" sz="1111" dirty="0" err="1"/>
              <a:t>Liberation</a:t>
            </a:r>
            <a:r>
              <a:rPr lang="nl-BE" sz="1111" dirty="0"/>
              <a:t> Monument. Dit hotel met 5 sterren ligt in de buurt van </a:t>
            </a:r>
            <a:r>
              <a:rPr lang="nl-BE" sz="1111" dirty="0" err="1"/>
              <a:t>Chaotianmen</a:t>
            </a:r>
            <a:r>
              <a:rPr lang="nl-BE" sz="1111" dirty="0"/>
              <a:t> Square en het Theater van </a:t>
            </a:r>
            <a:r>
              <a:rPr lang="nl-BE" sz="1111" dirty="0" err="1"/>
              <a:t>Chongqing</a:t>
            </a:r>
            <a:r>
              <a:rPr lang="nl-BE" sz="1111" dirty="0"/>
              <a:t>. </a:t>
            </a:r>
          </a:p>
          <a:p>
            <a:pPr algn="just"/>
            <a:endParaRPr lang="nl-BE" sz="1111" dirty="0"/>
          </a:p>
          <a:p>
            <a:pPr algn="just"/>
            <a:r>
              <a:rPr lang="nl-BE" sz="1111" dirty="0"/>
              <a:t>Het hotel biedt gratis </a:t>
            </a:r>
            <a:r>
              <a:rPr lang="nl-BE" sz="1111" dirty="0" err="1"/>
              <a:t>WiFi</a:t>
            </a:r>
            <a:r>
              <a:rPr lang="nl-BE" sz="1111" dirty="0"/>
              <a:t> en een conciërgeservice.</a:t>
            </a:r>
          </a:p>
          <a:p>
            <a:pPr algn="just"/>
            <a:endParaRPr lang="nl-BE" sz="1111" dirty="0"/>
          </a:p>
          <a:p>
            <a:pPr algn="just"/>
            <a:r>
              <a:rPr lang="nl-BE" sz="1111" dirty="0"/>
              <a:t>Alle kamers zijn voorzien van airconditioning, een iPod-</a:t>
            </a:r>
            <a:r>
              <a:rPr lang="nl-BE" sz="1111" dirty="0" err="1"/>
              <a:t>dock</a:t>
            </a:r>
            <a:r>
              <a:rPr lang="nl-BE" sz="1111" dirty="0"/>
              <a:t> en een satelliet-tv. Er is ook een waterkoker. De eigen badkamer is uitgerust met een douche, een bad en een haardroger.</a:t>
            </a:r>
          </a:p>
          <a:p>
            <a:pPr algn="just"/>
            <a:endParaRPr lang="nl-BE" sz="1111" dirty="0"/>
          </a:p>
          <a:p>
            <a:pPr algn="just"/>
            <a:r>
              <a:rPr lang="nl-BE" sz="1111" dirty="0"/>
              <a:t>Neem de tijd om jezelf te verwennen met een bezoekje aan de volledig uitgeruste spa.  </a:t>
            </a:r>
          </a:p>
          <a:p>
            <a:pPr algn="just"/>
            <a:endParaRPr lang="nl-BE" sz="1111" dirty="0"/>
          </a:p>
          <a:p>
            <a:pPr algn="just"/>
            <a:r>
              <a:rPr lang="nl-BE" sz="1111" dirty="0"/>
              <a:t>De Westin </a:t>
            </a:r>
            <a:r>
              <a:rPr lang="nl-BE" sz="1111" dirty="0" err="1"/>
              <a:t>Chongqing</a:t>
            </a:r>
            <a:r>
              <a:rPr lang="nl-BE" sz="1111" dirty="0"/>
              <a:t> </a:t>
            </a:r>
            <a:r>
              <a:rPr lang="nl-BE" sz="1111" dirty="0" err="1"/>
              <a:t>Liberation</a:t>
            </a:r>
            <a:r>
              <a:rPr lang="nl-BE" sz="1111" dirty="0"/>
              <a:t> Square biedt vergaderfaciliteiten en een excursiebalie met een ticketservice. </a:t>
            </a:r>
          </a:p>
          <a:p>
            <a:pPr algn="just"/>
            <a:endParaRPr lang="nl-BE" sz="1111" dirty="0"/>
          </a:p>
          <a:p>
            <a:pPr algn="just"/>
            <a:r>
              <a:rPr lang="nl-BE" sz="1111" dirty="0"/>
              <a:t>De 2 eetgelegenheden van het hotel serveren internationale- en Chinese gerechten. </a:t>
            </a:r>
          </a:p>
          <a:p>
            <a:pPr algn="just"/>
            <a:endParaRPr lang="nl-BE" sz="1111" dirty="0"/>
          </a:p>
          <a:p>
            <a:pPr algn="just"/>
            <a:endParaRPr lang="nl-BE" sz="1111" dirty="0"/>
          </a:p>
        </p:txBody>
      </p:sp>
      <p:pic>
        <p:nvPicPr>
          <p:cNvPr id="3074" name="Picture 2" descr="Afbeeldingsresultaat voor westin chongqing liberation squ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130" y="990405"/>
            <a:ext cx="2800306" cy="18685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Afbeeldingsresultaat voor westin chongqing liberation squa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0776" y="1002448"/>
            <a:ext cx="2854312" cy="1880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Gerelateerde afbeeld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130" y="3185371"/>
            <a:ext cx="5806958" cy="2782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72006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2" y="138417"/>
            <a:ext cx="2839921"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a:solidFill>
                  <a:srgbClr val="000000"/>
                </a:solidFill>
                <a:latin typeface="Andalus" panose="02020603050405020304" pitchFamily="18" charset="-78"/>
                <a:cs typeface="Andalus" panose="02020603050405020304" pitchFamily="18" charset="-78"/>
                <a:sym typeface="Helvetica Light" charset="0"/>
              </a:rPr>
              <a:t>Partners </a:t>
            </a:r>
          </a:p>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missie</a:t>
            </a:r>
            <a:r>
              <a:rPr lang="en-US" sz="2133" dirty="0">
                <a:solidFill>
                  <a:srgbClr val="000000"/>
                </a:solidFill>
                <a:latin typeface="Andalus" panose="02020603050405020304" pitchFamily="18" charset="-78"/>
                <a:cs typeface="Andalus" panose="02020603050405020304" pitchFamily="18" charset="-78"/>
                <a:sym typeface="Helvetica Light" charset="0"/>
              </a:rPr>
              <a:t> China 2017</a:t>
            </a:r>
          </a:p>
        </p:txBody>
      </p:sp>
      <p:sp>
        <p:nvSpPr>
          <p:cNvPr id="5" name="Rechthoek 4">
            <a:extLst>
              <a:ext uri="{FF2B5EF4-FFF2-40B4-BE49-F238E27FC236}">
                <a16:creationId xmlns:a16="http://schemas.microsoft.com/office/drawing/2014/main" id="{ECEB063C-6339-44FB-8882-AC7B15ADC077}"/>
              </a:ext>
            </a:extLst>
          </p:cNvPr>
          <p:cNvSpPr/>
          <p:nvPr/>
        </p:nvSpPr>
        <p:spPr>
          <a:xfrm>
            <a:off x="3054502" y="4878952"/>
            <a:ext cx="6096000" cy="1728037"/>
          </a:xfrm>
          <a:prstGeom prst="rect">
            <a:avLst/>
          </a:prstGeom>
          <a:ln w="28575">
            <a:solidFill>
              <a:srgbClr val="C00000"/>
            </a:solidFill>
          </a:ln>
        </p:spPr>
        <p:txBody>
          <a:bodyPr>
            <a:spAutoFit/>
          </a:bodyPr>
          <a:lstStyle/>
          <a:p>
            <a:pPr algn="ctr">
              <a:lnSpc>
                <a:spcPct val="107000"/>
              </a:lnSpc>
              <a:spcAft>
                <a:spcPts val="1200"/>
              </a:spcAft>
            </a:pPr>
            <a:r>
              <a:rPr lang="nl-BE" dirty="0">
                <a:solidFill>
                  <a:srgbClr val="2A2E31"/>
                </a:solidFill>
                <a:latin typeface="Karla"/>
                <a:ea typeface="MS Mincho" panose="02020609040205080304" pitchFamily="49" charset="-128"/>
                <a:cs typeface="Times New Roman" panose="02020603050405020304" pitchFamily="18" charset="0"/>
              </a:rPr>
              <a:t>Een deelnemers en programmabrochure werd opgemaakt door de studenten Office Management van Thomas More Mechelen: </a:t>
            </a:r>
          </a:p>
          <a:p>
            <a:pPr algn="ctr">
              <a:lnSpc>
                <a:spcPct val="107000"/>
              </a:lnSpc>
              <a:spcAft>
                <a:spcPts val="0"/>
              </a:spcAft>
            </a:pPr>
            <a:r>
              <a:rPr lang="nl-BE" dirty="0">
                <a:solidFill>
                  <a:srgbClr val="2A2E31"/>
                </a:solidFill>
                <a:latin typeface="Karla"/>
                <a:ea typeface="MS Mincho" panose="02020609040205080304" pitchFamily="49" charset="-128"/>
                <a:cs typeface="Times New Roman" panose="02020603050405020304" pitchFamily="18" charset="0"/>
              </a:rPr>
              <a:t>Robin </a:t>
            </a:r>
            <a:r>
              <a:rPr lang="nl-BE" dirty="0" err="1">
                <a:solidFill>
                  <a:srgbClr val="2A2E31"/>
                </a:solidFill>
                <a:latin typeface="Karla"/>
                <a:ea typeface="MS Mincho" panose="02020609040205080304" pitchFamily="49" charset="-128"/>
                <a:cs typeface="Times New Roman" panose="02020603050405020304" pitchFamily="18" charset="0"/>
              </a:rPr>
              <a:t>Balduck</a:t>
            </a:r>
            <a:r>
              <a:rPr lang="nl-BE" dirty="0">
                <a:solidFill>
                  <a:srgbClr val="2A2E31"/>
                </a:solidFill>
                <a:latin typeface="Karla"/>
                <a:ea typeface="MS Mincho" panose="02020609040205080304" pitchFamily="49" charset="-128"/>
                <a:cs typeface="Times New Roman" panose="02020603050405020304" pitchFamily="18" charset="0"/>
              </a:rPr>
              <a:t> (hier aanwezig)</a:t>
            </a:r>
          </a:p>
          <a:p>
            <a:pPr algn="ctr">
              <a:lnSpc>
                <a:spcPct val="107000"/>
              </a:lnSpc>
            </a:pPr>
            <a:r>
              <a:rPr lang="nl-BE" dirty="0">
                <a:solidFill>
                  <a:srgbClr val="2A2E31"/>
                </a:solidFill>
                <a:latin typeface="Karla"/>
                <a:ea typeface="MS Mincho" panose="02020609040205080304" pitchFamily="49" charset="-128"/>
                <a:cs typeface="Times New Roman" panose="02020603050405020304" pitchFamily="18" charset="0"/>
              </a:rPr>
              <a:t>Cassandra Kegels (hier aanwezig)</a:t>
            </a:r>
            <a:endParaRPr lang="nl-BE" dirty="0"/>
          </a:p>
          <a:p>
            <a:pPr algn="ctr">
              <a:lnSpc>
                <a:spcPct val="107000"/>
              </a:lnSpc>
              <a:spcAft>
                <a:spcPts val="0"/>
              </a:spcAft>
            </a:pPr>
            <a:r>
              <a:rPr lang="nl-BE" dirty="0">
                <a:solidFill>
                  <a:srgbClr val="2A2E31"/>
                </a:solidFill>
                <a:latin typeface="Karla"/>
                <a:ea typeface="MS Mincho" panose="02020609040205080304" pitchFamily="49" charset="-128"/>
                <a:cs typeface="Times New Roman" panose="02020603050405020304" pitchFamily="18" charset="0"/>
              </a:rPr>
              <a:t>Jessie De </a:t>
            </a:r>
            <a:r>
              <a:rPr lang="nl-BE" dirty="0" err="1">
                <a:solidFill>
                  <a:srgbClr val="2A2E31"/>
                </a:solidFill>
                <a:latin typeface="Karla"/>
                <a:ea typeface="MS Mincho" panose="02020609040205080304" pitchFamily="49" charset="-128"/>
                <a:cs typeface="Times New Roman" panose="02020603050405020304" pitchFamily="18" charset="0"/>
              </a:rPr>
              <a:t>Caussemaeker</a:t>
            </a:r>
            <a:endParaRPr lang="nl-BE" dirty="0">
              <a:solidFill>
                <a:srgbClr val="2A2E31"/>
              </a:solidFill>
              <a:latin typeface="Karla"/>
              <a:ea typeface="MS Mincho" panose="02020609040205080304" pitchFamily="49" charset="-128"/>
              <a:cs typeface="Times New Roman" panose="02020603050405020304" pitchFamily="18" charset="0"/>
            </a:endParaRPr>
          </a:p>
        </p:txBody>
      </p:sp>
      <p:pic>
        <p:nvPicPr>
          <p:cNvPr id="20" name="Picture 2" descr="Afbeeldingsresultaat voor voka mechelen">
            <a:extLst>
              <a:ext uri="{FF2B5EF4-FFF2-40B4-BE49-F238E27FC236}">
                <a16:creationId xmlns:a16="http://schemas.microsoft.com/office/drawing/2014/main" id="{A7AEAAA5-7647-4F53-936D-AFE62DB9E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99" y="835382"/>
            <a:ext cx="3686175" cy="1933576"/>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23">
            <a:extLst>
              <a:ext uri="{FF2B5EF4-FFF2-40B4-BE49-F238E27FC236}">
                <a16:creationId xmlns:a16="http://schemas.microsoft.com/office/drawing/2014/main" id="{76F021E1-1EFE-4666-9D6E-0274E91EE8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99" y="2952683"/>
            <a:ext cx="3719490" cy="1592872"/>
          </a:xfrm>
          <a:prstGeom prst="rect">
            <a:avLst/>
          </a:prstGeom>
        </p:spPr>
      </p:pic>
      <p:pic>
        <p:nvPicPr>
          <p:cNvPr id="25" name="Afbeelding 24">
            <a:extLst>
              <a:ext uri="{FF2B5EF4-FFF2-40B4-BE49-F238E27FC236}">
                <a16:creationId xmlns:a16="http://schemas.microsoft.com/office/drawing/2014/main" id="{30BB5DF3-27D2-43D9-93F7-6E24C7C002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2413" y="835381"/>
            <a:ext cx="6652624" cy="1594667"/>
          </a:xfrm>
          <a:prstGeom prst="rect">
            <a:avLst/>
          </a:prstGeom>
        </p:spPr>
      </p:pic>
      <p:pic>
        <p:nvPicPr>
          <p:cNvPr id="26" name="Afbeelding 25">
            <a:extLst>
              <a:ext uri="{FF2B5EF4-FFF2-40B4-BE49-F238E27FC236}">
                <a16:creationId xmlns:a16="http://schemas.microsoft.com/office/drawing/2014/main" id="{FD5E3990-F6F1-4A77-A605-918FA1196B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1293" y="3004034"/>
            <a:ext cx="4093744" cy="1645938"/>
          </a:xfrm>
          <a:prstGeom prst="rect">
            <a:avLst/>
          </a:prstGeom>
        </p:spPr>
      </p:pic>
      <p:pic>
        <p:nvPicPr>
          <p:cNvPr id="28" name="Picture 121">
            <a:extLst>
              <a:ext uri="{FF2B5EF4-FFF2-40B4-BE49-F238E27FC236}">
                <a16:creationId xmlns:a16="http://schemas.microsoft.com/office/drawing/2014/main" id="{EDE226B5-A79A-4F92-906B-0CA5A6156FCB}"/>
              </a:ext>
            </a:extLst>
          </p:cNvPr>
          <p:cNvPicPr/>
          <p:nvPr/>
        </p:nvPicPr>
        <p:blipFill>
          <a:blip r:embed="rId7">
            <a:extLst>
              <a:ext uri="{28A0092B-C50C-407E-A947-70E740481C1C}">
                <a14:useLocalDpi xmlns:a14="http://schemas.microsoft.com/office/drawing/2010/main" val="0"/>
              </a:ext>
            </a:extLst>
          </a:blip>
          <a:stretch>
            <a:fillRect/>
          </a:stretch>
        </p:blipFill>
        <p:spPr>
          <a:xfrm>
            <a:off x="5282413" y="3004034"/>
            <a:ext cx="1703540" cy="1592872"/>
          </a:xfrm>
          <a:prstGeom prst="rect">
            <a:avLst/>
          </a:prstGeom>
        </p:spPr>
      </p:pic>
    </p:spTree>
    <p:extLst>
      <p:ext uri="{BB962C8B-B14F-4D97-AF65-F5344CB8AC3E}">
        <p14:creationId xmlns:p14="http://schemas.microsoft.com/office/powerpoint/2010/main" val="377804716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pic>
        <p:nvPicPr>
          <p:cNvPr id="11281" name="Picture 10" descr="Lin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5089" y="1471522"/>
            <a:ext cx="241300" cy="2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a:solidFill>
                  <a:srgbClr val="000000"/>
                </a:solidFill>
                <a:latin typeface="Andalus" panose="02020603050405020304" pitchFamily="18" charset="-78"/>
                <a:cs typeface="Andalus" panose="02020603050405020304" pitchFamily="18" charset="-78"/>
                <a:sym typeface="Helvetica Light" charset="0"/>
              </a:rPr>
              <a:t>In Shenzhen</a:t>
            </a: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783" y="990405"/>
            <a:ext cx="341088" cy="341361"/>
          </a:xfrm>
          <a:prstGeom prst="rect">
            <a:avLst/>
          </a:prstGeom>
        </p:spPr>
      </p:pic>
      <p:sp>
        <p:nvSpPr>
          <p:cNvPr id="6" name="Tekstvak 5"/>
          <p:cNvSpPr txBox="1"/>
          <p:nvPr/>
        </p:nvSpPr>
        <p:spPr>
          <a:xfrm>
            <a:off x="6630871" y="990405"/>
            <a:ext cx="3683216" cy="318549"/>
          </a:xfrm>
          <a:prstGeom prst="rect">
            <a:avLst/>
          </a:prstGeom>
          <a:noFill/>
        </p:spPr>
        <p:txBody>
          <a:bodyPr wrap="square" rtlCol="0">
            <a:spAutoFit/>
          </a:bodyPr>
          <a:lstStyle/>
          <a:p>
            <a:r>
              <a:rPr lang="nl-BE" sz="1470" b="1" dirty="0"/>
              <a:t>Hilton </a:t>
            </a:r>
            <a:r>
              <a:rPr lang="nl-BE" sz="1470" b="1" dirty="0" err="1"/>
              <a:t>Futian</a:t>
            </a:r>
            <a:r>
              <a:rPr lang="nl-BE" sz="1470" b="1" dirty="0"/>
              <a:t> </a:t>
            </a:r>
            <a:r>
              <a:rPr lang="nl-BE" sz="1470" b="1" dirty="0" err="1"/>
              <a:t>Shenzhen</a:t>
            </a:r>
            <a:r>
              <a:rPr lang="nl-BE" sz="1470" b="1" dirty="0"/>
              <a:t>*****</a:t>
            </a:r>
          </a:p>
        </p:txBody>
      </p:sp>
      <p:sp>
        <p:nvSpPr>
          <p:cNvPr id="7" name="Tekstvak 6"/>
          <p:cNvSpPr txBox="1"/>
          <p:nvPr/>
        </p:nvSpPr>
        <p:spPr>
          <a:xfrm>
            <a:off x="7037688" y="1471522"/>
            <a:ext cx="4227477" cy="230832"/>
          </a:xfrm>
          <a:prstGeom prst="rect">
            <a:avLst/>
          </a:prstGeom>
          <a:noFill/>
        </p:spPr>
        <p:txBody>
          <a:bodyPr wrap="square" rtlCol="0">
            <a:spAutoFit/>
          </a:bodyPr>
          <a:lstStyle/>
          <a:p>
            <a:r>
              <a:rPr lang="nl-BE" sz="900" dirty="0">
                <a:hlinkClick r:id="rId5"/>
              </a:rPr>
              <a:t>Website</a:t>
            </a:r>
            <a:endParaRPr lang="nl-BE" sz="900" dirty="0"/>
          </a:p>
        </p:txBody>
      </p:sp>
      <p:sp>
        <p:nvSpPr>
          <p:cNvPr id="4" name="Tekstvak 3"/>
          <p:cNvSpPr txBox="1"/>
          <p:nvPr/>
        </p:nvSpPr>
        <p:spPr>
          <a:xfrm>
            <a:off x="6630871" y="1799986"/>
            <a:ext cx="5332530" cy="2998385"/>
          </a:xfrm>
          <a:prstGeom prst="rect">
            <a:avLst/>
          </a:prstGeom>
          <a:noFill/>
        </p:spPr>
        <p:txBody>
          <a:bodyPr wrap="square" rtlCol="0">
            <a:spAutoFit/>
          </a:bodyPr>
          <a:lstStyle/>
          <a:p>
            <a:pPr algn="just"/>
            <a:r>
              <a:rPr lang="nl-BE" sz="1111" dirty="0"/>
              <a:t>Ontworpen voor zowel zakelijke reizigers als toeristen, is het Hilton Shenzen </a:t>
            </a:r>
            <a:r>
              <a:rPr lang="nl-BE" sz="1111" dirty="0" err="1"/>
              <a:t>Futian</a:t>
            </a:r>
            <a:r>
              <a:rPr lang="nl-BE" sz="1111" dirty="0"/>
              <a:t> ideaal gelegen in </a:t>
            </a:r>
            <a:r>
              <a:rPr lang="nl-BE" sz="1111" dirty="0" err="1"/>
              <a:t>Futian</a:t>
            </a:r>
            <a:r>
              <a:rPr lang="nl-BE" sz="1111" dirty="0"/>
              <a:t> District; één van de meest populaire buurten van de stad. Vanaf hier kunnen gasten genieten van eenvoudige toegang tot alles wat de levendige stad te bieden heeft. Dankzij de praktische locatie liggen alle belangrijke trekpleisters in de buurt van het hotel.</a:t>
            </a:r>
          </a:p>
          <a:p>
            <a:pPr algn="just"/>
            <a:endParaRPr lang="nl-BE" sz="1111" dirty="0"/>
          </a:p>
          <a:p>
            <a:pPr algn="just"/>
            <a:r>
              <a:rPr lang="nl-BE" sz="1111" dirty="0"/>
              <a:t>Het Hilton Shenzen </a:t>
            </a:r>
            <a:r>
              <a:rPr lang="nl-BE" sz="1111" dirty="0" err="1"/>
              <a:t>Futian</a:t>
            </a:r>
            <a:r>
              <a:rPr lang="nl-BE" sz="1111" dirty="0"/>
              <a:t> biedt tevens vele faciliteiten om uw verblijf in Shenzen zo aangenaam mogelijk te maken. Voor het comfort en gemak van de gasten biedt het hotel 24-uurs roomservice, 24-uur beveiliging, dagelijkse schoonmaak, post service, taxi service.</a:t>
            </a:r>
          </a:p>
          <a:p>
            <a:pPr algn="just"/>
            <a:endParaRPr lang="nl-BE" sz="1111" dirty="0"/>
          </a:p>
          <a:p>
            <a:pPr algn="just"/>
            <a:r>
              <a:rPr lang="nl-BE" sz="1111" dirty="0"/>
              <a:t>Hotelkamers zijn zorgvuldig ingericht om het hoogste niveau van comfort te bereiken, met kledingkast, thee faciliteiten, handdoeken, kledingrek en weegschaal in iedere kamer. De complete lijst met recreatiemogelijkheden is beschikbaar in het hotel, inclusief fitnesscentrum en zwembad (buiten).</a:t>
            </a:r>
          </a:p>
          <a:p>
            <a:pPr algn="just"/>
            <a:endParaRPr lang="nl-BE" sz="1111" dirty="0"/>
          </a:p>
          <a:p>
            <a:pPr algn="just"/>
            <a:endParaRPr lang="nl-BE" sz="1111" dirty="0"/>
          </a:p>
        </p:txBody>
      </p:sp>
      <p:pic>
        <p:nvPicPr>
          <p:cNvPr id="1026" name="Picture 2" descr="Afbeeldingsresultaat voor hilton futian shenzh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130" y="990405"/>
            <a:ext cx="2757951" cy="1892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7"/>
          <a:stretch>
            <a:fillRect/>
          </a:stretch>
        </p:blipFill>
        <p:spPr>
          <a:xfrm>
            <a:off x="3268204" y="990406"/>
            <a:ext cx="2826884" cy="1892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Afbeelding 2"/>
          <p:cNvPicPr>
            <a:picLocks noChangeAspect="1"/>
          </p:cNvPicPr>
          <p:nvPr/>
        </p:nvPicPr>
        <p:blipFill>
          <a:blip r:embed="rId8"/>
          <a:stretch>
            <a:fillRect/>
          </a:stretch>
        </p:blipFill>
        <p:spPr>
          <a:xfrm>
            <a:off x="288130" y="3167526"/>
            <a:ext cx="5806958" cy="280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614800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2"/>
          <p:cNvSpPr>
            <a:spLocks/>
          </p:cNvSpPr>
          <p:nvPr/>
        </p:nvSpPr>
        <p:spPr bwMode="auto">
          <a:xfrm>
            <a:off x="6541961" y="1437254"/>
            <a:ext cx="5276849" cy="7683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11163">
              <a:defRPr sz="1900">
                <a:solidFill>
                  <a:srgbClr val="000000"/>
                </a:solidFill>
                <a:latin typeface="Helvetica Light" charset="0"/>
                <a:ea typeface="MS PGothic" panose="020B0600070205080204" pitchFamily="34" charset="-128"/>
                <a:sym typeface="Helvetica Light" charset="0"/>
              </a:defRPr>
            </a:lvl1pPr>
            <a:lvl2pPr marL="742950" indent="-285750" defTabSz="411163">
              <a:defRPr sz="1900">
                <a:solidFill>
                  <a:srgbClr val="000000"/>
                </a:solidFill>
                <a:latin typeface="Helvetica Light" charset="0"/>
                <a:ea typeface="MS PGothic" panose="020B0600070205080204" pitchFamily="34" charset="-128"/>
                <a:sym typeface="Helvetica Light" charset="0"/>
              </a:defRPr>
            </a:lvl2pPr>
            <a:lvl3pPr marL="1143000" indent="-228600" defTabSz="411163">
              <a:defRPr sz="1900">
                <a:solidFill>
                  <a:srgbClr val="000000"/>
                </a:solidFill>
                <a:latin typeface="Helvetica Light" charset="0"/>
                <a:ea typeface="MS PGothic" panose="020B0600070205080204" pitchFamily="34" charset="-128"/>
                <a:sym typeface="Helvetica Light" charset="0"/>
              </a:defRPr>
            </a:lvl3pPr>
            <a:lvl4pPr marL="1600200" indent="-228600" defTabSz="411163">
              <a:defRPr sz="1900">
                <a:solidFill>
                  <a:srgbClr val="000000"/>
                </a:solidFill>
                <a:latin typeface="Helvetica Light" charset="0"/>
                <a:ea typeface="MS PGothic" panose="020B0600070205080204" pitchFamily="34" charset="-128"/>
                <a:sym typeface="Helvetica Light" charset="0"/>
              </a:defRPr>
            </a:lvl4pPr>
            <a:lvl5pPr marL="2057400" indent="-228600" defTabSz="411163">
              <a:defRPr sz="1900">
                <a:solidFill>
                  <a:srgbClr val="000000"/>
                </a:solidFill>
                <a:latin typeface="Helvetica Light" charset="0"/>
                <a:ea typeface="MS PGothic" panose="020B0600070205080204" pitchFamily="34" charset="-128"/>
                <a:sym typeface="Helvetica Light" charset="0"/>
              </a:defRPr>
            </a:lvl5pPr>
            <a:lvl6pPr marL="25146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111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a:defRPr/>
            </a:pPr>
            <a:endParaRPr lang="en-US" sz="1107" dirty="0">
              <a:latin typeface="Calibri" panose="020F0502020204030204" pitchFamily="34" charset="0"/>
            </a:endParaRPr>
          </a:p>
          <a:p>
            <a:pPr algn="just">
              <a:defRPr/>
            </a:pPr>
            <a:endParaRPr lang="en-US" altLang="es-ES" sz="1107" dirty="0">
              <a:solidFill>
                <a:srgbClr val="FF0000"/>
              </a:solidFill>
              <a:latin typeface="Calibri" panose="020F0502020204030204" pitchFamily="34" charset="0"/>
            </a:endParaRPr>
          </a:p>
        </p:txBody>
      </p:sp>
      <p:sp>
        <p:nvSpPr>
          <p:cNvPr id="11267" name="AutoShape 3"/>
          <p:cNvSpPr>
            <a:spLocks/>
          </p:cNvSpPr>
          <p:nvPr/>
        </p:nvSpPr>
        <p:spPr bwMode="auto">
          <a:xfrm>
            <a:off x="6735089" y="2737842"/>
            <a:ext cx="1126067" cy="42968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defTabSz="457200">
              <a:defRPr sz="1900">
                <a:solidFill>
                  <a:srgbClr val="000000"/>
                </a:solidFill>
                <a:latin typeface="Helvetica Light" charset="0"/>
                <a:ea typeface="MS PGothic" panose="020B0600070205080204" pitchFamily="34" charset="-128"/>
                <a:sym typeface="Helvetica Light" charset="0"/>
              </a:defRPr>
            </a:lvl1pPr>
            <a:lvl2pPr marL="742950" indent="-285750" defTabSz="457200">
              <a:defRPr sz="1900">
                <a:solidFill>
                  <a:srgbClr val="000000"/>
                </a:solidFill>
                <a:latin typeface="Helvetica Light" charset="0"/>
                <a:ea typeface="MS PGothic" panose="020B0600070205080204" pitchFamily="34" charset="-128"/>
                <a:sym typeface="Helvetica Light" charset="0"/>
              </a:defRPr>
            </a:lvl2pPr>
            <a:lvl3pPr marL="1143000" indent="-228600" defTabSz="457200">
              <a:defRPr sz="1900">
                <a:solidFill>
                  <a:srgbClr val="000000"/>
                </a:solidFill>
                <a:latin typeface="Helvetica Light" charset="0"/>
                <a:ea typeface="MS PGothic" panose="020B0600070205080204" pitchFamily="34" charset="-128"/>
                <a:sym typeface="Helvetica Light" charset="0"/>
              </a:defRPr>
            </a:lvl3pPr>
            <a:lvl4pPr marL="1600200" indent="-228600" defTabSz="457200">
              <a:defRPr sz="1900">
                <a:solidFill>
                  <a:srgbClr val="000000"/>
                </a:solidFill>
                <a:latin typeface="Helvetica Light" charset="0"/>
                <a:ea typeface="MS PGothic" panose="020B0600070205080204" pitchFamily="34" charset="-128"/>
                <a:sym typeface="Helvetica Light" charset="0"/>
              </a:defRPr>
            </a:lvl4pPr>
            <a:lvl5pPr marL="2057400" indent="-228600" defTabSz="457200">
              <a:defRPr sz="19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s-ES" sz="2000" dirty="0">
              <a:latin typeface="Bradley Hand ITC" panose="03070402050302030203" pitchFamily="66" charset="0"/>
            </a:endParaRPr>
          </a:p>
        </p:txBody>
      </p:sp>
      <p:pic>
        <p:nvPicPr>
          <p:cNvPr id="11281" name="Picture 10" descr="Lin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5089" y="1471522"/>
            <a:ext cx="241300" cy="2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6"/>
          <p:cNvSpPr>
            <a:spLocks noChangeShapeType="1"/>
          </p:cNvSpPr>
          <p:nvPr/>
        </p:nvSpPr>
        <p:spPr bwMode="auto">
          <a:xfrm>
            <a:off x="220135"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19"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21" name="AutoShape 3"/>
          <p:cNvSpPr>
            <a:spLocks/>
          </p:cNvSpPr>
          <p:nvPr/>
        </p:nvSpPr>
        <p:spPr bwMode="auto">
          <a:xfrm>
            <a:off x="4682543" y="138417"/>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a:solidFill>
                  <a:srgbClr val="000000"/>
                </a:solidFill>
                <a:latin typeface="Andalus" panose="02020603050405020304" pitchFamily="18" charset="-78"/>
                <a:cs typeface="Andalus" panose="02020603050405020304" pitchFamily="18" charset="-78"/>
                <a:sym typeface="Helvetica Light" charset="0"/>
              </a:rPr>
              <a:t>In Macau</a:t>
            </a: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783" y="990405"/>
            <a:ext cx="341088" cy="341361"/>
          </a:xfrm>
          <a:prstGeom prst="rect">
            <a:avLst/>
          </a:prstGeom>
        </p:spPr>
      </p:pic>
      <p:sp>
        <p:nvSpPr>
          <p:cNvPr id="6" name="Tekstvak 5"/>
          <p:cNvSpPr txBox="1"/>
          <p:nvPr/>
        </p:nvSpPr>
        <p:spPr>
          <a:xfrm>
            <a:off x="6630871" y="990405"/>
            <a:ext cx="3683216" cy="318549"/>
          </a:xfrm>
          <a:prstGeom prst="rect">
            <a:avLst/>
          </a:prstGeom>
          <a:noFill/>
        </p:spPr>
        <p:txBody>
          <a:bodyPr wrap="square" rtlCol="0">
            <a:spAutoFit/>
          </a:bodyPr>
          <a:lstStyle/>
          <a:p>
            <a:r>
              <a:rPr lang="nl-BE" sz="1470" b="1" dirty="0" err="1"/>
              <a:t>Sheraton</a:t>
            </a:r>
            <a:r>
              <a:rPr lang="nl-BE" sz="1470" b="1" dirty="0"/>
              <a:t> Grand Macau*****</a:t>
            </a:r>
          </a:p>
        </p:txBody>
      </p:sp>
      <p:sp>
        <p:nvSpPr>
          <p:cNvPr id="7" name="Tekstvak 6"/>
          <p:cNvSpPr txBox="1"/>
          <p:nvPr/>
        </p:nvSpPr>
        <p:spPr>
          <a:xfrm>
            <a:off x="7037688" y="1471522"/>
            <a:ext cx="4227477" cy="230832"/>
          </a:xfrm>
          <a:prstGeom prst="rect">
            <a:avLst/>
          </a:prstGeom>
          <a:noFill/>
        </p:spPr>
        <p:txBody>
          <a:bodyPr wrap="square" rtlCol="0">
            <a:spAutoFit/>
          </a:bodyPr>
          <a:lstStyle/>
          <a:p>
            <a:r>
              <a:rPr lang="nl-BE" sz="900" dirty="0">
                <a:hlinkClick r:id="rId5"/>
              </a:rPr>
              <a:t>Website</a:t>
            </a:r>
            <a:endParaRPr lang="nl-BE" sz="900" dirty="0"/>
          </a:p>
        </p:txBody>
      </p:sp>
      <p:sp>
        <p:nvSpPr>
          <p:cNvPr id="4" name="Tekstvak 3"/>
          <p:cNvSpPr txBox="1"/>
          <p:nvPr/>
        </p:nvSpPr>
        <p:spPr>
          <a:xfrm>
            <a:off x="6630871" y="1799986"/>
            <a:ext cx="5332530" cy="4365939"/>
          </a:xfrm>
          <a:prstGeom prst="rect">
            <a:avLst/>
          </a:prstGeom>
          <a:noFill/>
        </p:spPr>
        <p:txBody>
          <a:bodyPr wrap="square" rtlCol="0">
            <a:spAutoFit/>
          </a:bodyPr>
          <a:lstStyle/>
          <a:p>
            <a:pPr algn="just"/>
            <a:r>
              <a:rPr lang="nl-BE" sz="1111" dirty="0"/>
              <a:t>Het 5-sterrenhotel </a:t>
            </a:r>
            <a:r>
              <a:rPr lang="nl-BE" sz="1111" dirty="0" err="1"/>
              <a:t>Sheraton</a:t>
            </a:r>
            <a:r>
              <a:rPr lang="nl-BE" sz="1111" dirty="0"/>
              <a:t> Grand Macau Hotel torent uit boven de </a:t>
            </a:r>
            <a:r>
              <a:rPr lang="nl-BE" sz="1111" dirty="0" err="1"/>
              <a:t>Cotai</a:t>
            </a:r>
            <a:r>
              <a:rPr lang="nl-BE" sz="1111" dirty="0"/>
              <a:t> Boulevard en biedt 3 buitenzwembaden, spa-behandelingen en een 24-uursfitnesscentrum. Dit </a:t>
            </a:r>
            <a:r>
              <a:rPr lang="nl-BE" sz="1111" dirty="0" err="1"/>
              <a:t>eco</a:t>
            </a:r>
            <a:r>
              <a:rPr lang="nl-BE" sz="1111" dirty="0"/>
              <a:t>-vriendelijke hotel op slechts 5 minuten rijden van de internationale luchthaven van Macau heeft ook 7 eetgelegenheden en een pendeldienst voor de verschillende routes. Gratis </a:t>
            </a:r>
            <a:r>
              <a:rPr lang="nl-BE" sz="1111" dirty="0" err="1"/>
              <a:t>WiFi</a:t>
            </a:r>
            <a:r>
              <a:rPr lang="nl-BE" sz="1111" dirty="0"/>
              <a:t> beschikbaar in alle ruimtes.</a:t>
            </a:r>
          </a:p>
          <a:p>
            <a:pPr algn="just"/>
            <a:endParaRPr lang="nl-BE" sz="1111" dirty="0"/>
          </a:p>
          <a:p>
            <a:pPr algn="just"/>
            <a:r>
              <a:rPr lang="nl-BE" sz="1111" dirty="0"/>
              <a:t>De ruime kamers zijn voorzien van airconditioning, een 42-inch flat screen televisie en een comfortabel bed van </a:t>
            </a:r>
            <a:r>
              <a:rPr lang="nl-BE" sz="1111" dirty="0" err="1"/>
              <a:t>Sheraton</a:t>
            </a:r>
            <a:r>
              <a:rPr lang="nl-BE" sz="1111" dirty="0"/>
              <a:t> </a:t>
            </a:r>
            <a:r>
              <a:rPr lang="nl-BE" sz="1111" dirty="0" err="1"/>
              <a:t>Sweet</a:t>
            </a:r>
            <a:r>
              <a:rPr lang="nl-BE" sz="1111" dirty="0"/>
              <a:t> </a:t>
            </a:r>
            <a:r>
              <a:rPr lang="nl-BE" sz="1111" dirty="0" err="1"/>
              <a:t>Sleeper</a:t>
            </a:r>
            <a:r>
              <a:rPr lang="nl-BE" sz="1111" dirty="0"/>
              <a:t>. Ze bieden uitzicht op de stad, het zwembad of de </a:t>
            </a:r>
            <a:r>
              <a:rPr lang="nl-BE" sz="1111" dirty="0" err="1"/>
              <a:t>Cotai</a:t>
            </a:r>
            <a:r>
              <a:rPr lang="nl-BE" sz="1111" dirty="0"/>
              <a:t> Boulevard. De eigen badkamer is uitgerust met een douche.</a:t>
            </a:r>
          </a:p>
          <a:p>
            <a:pPr algn="just"/>
            <a:endParaRPr lang="nl-BE" sz="1111" dirty="0"/>
          </a:p>
          <a:p>
            <a:pPr algn="just"/>
            <a:r>
              <a:rPr lang="nl-BE" sz="1111" dirty="0"/>
              <a:t>Het </a:t>
            </a:r>
            <a:r>
              <a:rPr lang="nl-BE" sz="1111" dirty="0" err="1"/>
              <a:t>Sheraton</a:t>
            </a:r>
            <a:r>
              <a:rPr lang="nl-BE" sz="1111" dirty="0"/>
              <a:t> </a:t>
            </a:r>
            <a:r>
              <a:rPr lang="nl-BE" sz="1111" dirty="0" err="1"/>
              <a:t>Grans</a:t>
            </a:r>
            <a:r>
              <a:rPr lang="nl-BE" sz="1111" dirty="0"/>
              <a:t> Macau Hotel ligt op 6 km van het A-Ma standbeeld, het </a:t>
            </a:r>
            <a:r>
              <a:rPr lang="nl-BE" sz="1111" dirty="0" err="1"/>
              <a:t>Guia</a:t>
            </a:r>
            <a:r>
              <a:rPr lang="nl-BE" sz="1111" dirty="0"/>
              <a:t>-fort, het </a:t>
            </a:r>
            <a:r>
              <a:rPr lang="nl-BE" sz="1111" dirty="0" err="1"/>
              <a:t>Leal</a:t>
            </a:r>
            <a:r>
              <a:rPr lang="nl-BE" sz="1111" dirty="0"/>
              <a:t> </a:t>
            </a:r>
            <a:r>
              <a:rPr lang="nl-BE" sz="1111" dirty="0" err="1"/>
              <a:t>Senado</a:t>
            </a:r>
            <a:r>
              <a:rPr lang="nl-BE" sz="1111" dirty="0"/>
              <a:t>-gebouw en de ruïnes van de kerk Sint Paulus. Het ligt op 1km van de binnenstad van </a:t>
            </a:r>
            <a:r>
              <a:rPr lang="nl-BE" sz="1111" dirty="0" err="1"/>
              <a:t>Taipa</a:t>
            </a:r>
            <a:r>
              <a:rPr lang="nl-BE" sz="1111" dirty="0"/>
              <a:t> en op 13 minuten van de binnenstad van Macau. De veerhaven van Macau ligt op slechts 8 minuten rijafstand. </a:t>
            </a:r>
          </a:p>
          <a:p>
            <a:pPr algn="just"/>
            <a:endParaRPr lang="nl-BE" sz="1111" dirty="0"/>
          </a:p>
          <a:p>
            <a:pPr algn="just"/>
            <a:r>
              <a:rPr lang="nl-BE" sz="1111" dirty="0"/>
              <a:t>De Spa </a:t>
            </a:r>
            <a:r>
              <a:rPr lang="nl-BE" sz="1111" dirty="0" err="1"/>
              <a:t>Shine</a:t>
            </a:r>
            <a:r>
              <a:rPr lang="nl-BE" sz="1111" dirty="0"/>
              <a:t> </a:t>
            </a:r>
            <a:r>
              <a:rPr lang="nl-BE" sz="1111" dirty="0" err="1"/>
              <a:t>for</a:t>
            </a:r>
            <a:r>
              <a:rPr lang="nl-BE" sz="1111" dirty="0"/>
              <a:t> </a:t>
            </a:r>
            <a:r>
              <a:rPr lang="nl-BE" sz="1111" dirty="0" err="1"/>
              <a:t>Sheraton</a:t>
            </a:r>
            <a:r>
              <a:rPr lang="nl-BE" sz="1111" dirty="0"/>
              <a:t> beschikt over eigen behandelkamers, een sauna en hot </a:t>
            </a:r>
            <a:r>
              <a:rPr lang="nl-BE" sz="1111" dirty="0" err="1"/>
              <a:t>tubs</a:t>
            </a:r>
            <a:r>
              <a:rPr lang="nl-BE" sz="1111" dirty="0"/>
              <a:t>. Er zijn personal trainers aanwezig in de sportschool en het hotel biedt ook meer dan 20.000 m² ruimte voor evenementen. In het businesscentrum zijn een </a:t>
            </a:r>
            <a:r>
              <a:rPr lang="nl-BE" sz="1111" dirty="0" err="1"/>
              <a:t>WiFi</a:t>
            </a:r>
            <a:r>
              <a:rPr lang="nl-BE" sz="1111" dirty="0"/>
              <a:t>-bar en een postkantoor beschikbaar.</a:t>
            </a:r>
          </a:p>
          <a:p>
            <a:pPr algn="just"/>
            <a:endParaRPr lang="nl-BE" sz="1111" dirty="0"/>
          </a:p>
          <a:p>
            <a:pPr algn="just"/>
            <a:r>
              <a:rPr lang="nl-BE" sz="1111" dirty="0"/>
              <a:t>De bars bij het zwembad Jaya, Sala en </a:t>
            </a:r>
            <a:r>
              <a:rPr lang="nl-BE" sz="1111" dirty="0" err="1"/>
              <a:t>Tiki</a:t>
            </a:r>
            <a:r>
              <a:rPr lang="nl-BE" sz="1111" dirty="0"/>
              <a:t> (alleen geopend tijdens evenementen) serveren verfrissende cocktails en hapjes. Internationale buffetten zijn verkrijgbaar bij </a:t>
            </a:r>
            <a:r>
              <a:rPr lang="nl-BE" sz="1111" dirty="0" err="1"/>
              <a:t>Feast</a:t>
            </a:r>
            <a:r>
              <a:rPr lang="nl-BE" sz="1111" dirty="0"/>
              <a:t>. </a:t>
            </a:r>
          </a:p>
          <a:p>
            <a:pPr algn="just"/>
            <a:endParaRPr lang="nl-BE" sz="1111" dirty="0"/>
          </a:p>
          <a:p>
            <a:pPr algn="just"/>
            <a:endParaRPr lang="nl-BE" sz="1111" dirty="0"/>
          </a:p>
        </p:txBody>
      </p:sp>
      <p:pic>
        <p:nvPicPr>
          <p:cNvPr id="8" name="Afbeelding 7"/>
          <p:cNvPicPr>
            <a:picLocks noChangeAspect="1"/>
          </p:cNvPicPr>
          <p:nvPr/>
        </p:nvPicPr>
        <p:blipFill>
          <a:blip r:embed="rId6"/>
          <a:stretch>
            <a:fillRect/>
          </a:stretch>
        </p:blipFill>
        <p:spPr>
          <a:xfrm>
            <a:off x="220135" y="3197416"/>
            <a:ext cx="5871635" cy="2765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Afbeelding 8"/>
          <p:cNvPicPr>
            <a:picLocks noChangeAspect="1"/>
          </p:cNvPicPr>
          <p:nvPr/>
        </p:nvPicPr>
        <p:blipFill>
          <a:blip r:embed="rId7"/>
          <a:stretch>
            <a:fillRect/>
          </a:stretch>
        </p:blipFill>
        <p:spPr>
          <a:xfrm>
            <a:off x="220136" y="990404"/>
            <a:ext cx="2836964" cy="1892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Afbeelding 9"/>
          <p:cNvPicPr>
            <a:picLocks noChangeAspect="1"/>
          </p:cNvPicPr>
          <p:nvPr/>
        </p:nvPicPr>
        <p:blipFill>
          <a:blip r:embed="rId8"/>
          <a:stretch>
            <a:fillRect/>
          </a:stretch>
        </p:blipFill>
        <p:spPr>
          <a:xfrm>
            <a:off x="3250229" y="967524"/>
            <a:ext cx="2841540" cy="1945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0929658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5041557" y="2479591"/>
            <a:ext cx="2199502" cy="2100648"/>
          </a:xfrm>
          <a:prstGeom prst="ellipse">
            <a:avLst/>
          </a:prstGeom>
          <a:solidFill>
            <a:srgbClr val="F28635"/>
          </a:solidFill>
          <a:ln>
            <a:solidFill>
              <a:srgbClr val="F28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p:cNvSpPr txBox="1"/>
          <p:nvPr/>
        </p:nvSpPr>
        <p:spPr>
          <a:xfrm>
            <a:off x="5280454" y="3041133"/>
            <a:ext cx="1721708" cy="1015663"/>
          </a:xfrm>
          <a:prstGeom prst="rect">
            <a:avLst/>
          </a:prstGeom>
          <a:noFill/>
        </p:spPr>
        <p:txBody>
          <a:bodyPr wrap="square" rtlCol="0">
            <a:spAutoFit/>
          </a:bodyPr>
          <a:lstStyle/>
          <a:p>
            <a:pPr algn="ctr"/>
            <a:r>
              <a:rPr lang="nl-BE" sz="2000" b="1" dirty="0">
                <a:solidFill>
                  <a:schemeClr val="bg1"/>
                </a:solidFill>
              </a:rPr>
              <a:t>Praktische</a:t>
            </a:r>
          </a:p>
          <a:p>
            <a:pPr algn="ctr"/>
            <a:r>
              <a:rPr lang="nl-BE" sz="2000" b="1" dirty="0">
                <a:solidFill>
                  <a:schemeClr val="bg1"/>
                </a:solidFill>
              </a:rPr>
              <a:t>Informatie</a:t>
            </a:r>
          </a:p>
          <a:p>
            <a:pPr algn="ctr"/>
            <a:r>
              <a:rPr lang="nl-BE" sz="2000" b="1" dirty="0">
                <a:solidFill>
                  <a:schemeClr val="bg1"/>
                </a:solidFill>
              </a:rPr>
              <a:t>China</a:t>
            </a:r>
          </a:p>
        </p:txBody>
      </p:sp>
    </p:spTree>
    <p:extLst>
      <p:ext uri="{BB962C8B-B14F-4D97-AF65-F5344CB8AC3E}">
        <p14:creationId xmlns:p14="http://schemas.microsoft.com/office/powerpoint/2010/main" val="290658135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FC890B4F-02A8-46C0-BAEE-26811775488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52352" numCol="1" anchor="ctr" anchorCtr="0" compatLnSpc="1">
            <a:prstTxWarp prst="textNoShape">
              <a:avLst/>
            </a:prstTxWarp>
            <a:spAutoFit/>
          </a:bodyPr>
          <a:lstStyle/>
          <a:p>
            <a:endParaRPr lang="nl-BE"/>
          </a:p>
        </p:txBody>
      </p:sp>
      <p:sp>
        <p:nvSpPr>
          <p:cNvPr id="11" name="Rectangle 9">
            <a:extLst>
              <a:ext uri="{FF2B5EF4-FFF2-40B4-BE49-F238E27FC236}">
                <a16:creationId xmlns:a16="http://schemas.microsoft.com/office/drawing/2014/main" id="{70A90334-FD91-470C-99FB-FFF496BF9007}"/>
              </a:ext>
            </a:extLst>
          </p:cNvPr>
          <p:cNvSpPr>
            <a:spLocks noChangeArrowheads="1"/>
          </p:cNvSpPr>
          <p:nvPr/>
        </p:nvSpPr>
        <p:spPr bwMode="auto">
          <a:xfrm>
            <a:off x="115488" y="191833"/>
            <a:ext cx="729724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2000" b="1" i="0" u="none" strike="noStrike" cap="none" normalizeH="0" baseline="0" dirty="0" err="1">
                <a:ln>
                  <a:noFill/>
                </a:ln>
                <a:solidFill>
                  <a:srgbClr val="F59C00"/>
                </a:solidFill>
                <a:effectLst/>
                <a:latin typeface="Karla"/>
                <a:ea typeface="DengXian Light" panose="02010600030101010101" pitchFamily="2" charset="-122"/>
                <a:cs typeface="Calibri" panose="020F0502020204030204" pitchFamily="34" charset="0"/>
              </a:rPr>
              <a:t>Uurverschil</a:t>
            </a:r>
            <a:endParaRPr kumimoji="0" lang="nl-BE" altLang="nl-BE" sz="2000" b="1" i="0" u="none" strike="noStrike" cap="none" normalizeH="0" baseline="0" dirty="0">
              <a:ln>
                <a:noFill/>
              </a:ln>
              <a:solidFill>
                <a:srgbClr val="F59C00"/>
              </a:solidFill>
              <a:effectLst/>
              <a:latin typeface="Karla"/>
              <a:ea typeface="DengXian Light" panose="02010600030101010101" pitchFamily="2" charset="-122"/>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BE" altLang="nl-BE" sz="1400" b="0" i="0" u="none" strike="noStrike" cap="none" normalizeH="0" baseline="0" dirty="0">
                <a:ln>
                  <a:noFill/>
                </a:ln>
                <a:solidFill>
                  <a:srgbClr val="2A2E31"/>
                </a:solidFill>
                <a:effectLst/>
                <a:latin typeface="Karla"/>
                <a:ea typeface="MS Mincho" panose="02020609040205080304" pitchFamily="49" charset="-128"/>
                <a:cs typeface="Calibri" panose="020F0502020204030204" pitchFamily="34" charset="0"/>
              </a:rPr>
              <a:t>Tijdens onze missie is het in China 7 uur later dan in België.</a:t>
            </a:r>
          </a:p>
          <a:p>
            <a:pPr marL="0" marR="0" lvl="0" indent="0" algn="l" defTabSz="914400" rtl="0" eaLnBrk="0" fontAlgn="base" latinLnBrk="0" hangingPunct="0">
              <a:lnSpc>
                <a:spcPct val="100000"/>
              </a:lnSpc>
              <a:spcBef>
                <a:spcPct val="0"/>
              </a:spcBef>
              <a:spcAft>
                <a:spcPct val="0"/>
              </a:spcAft>
              <a:buClrTx/>
              <a:buSzTx/>
              <a:buFontTx/>
              <a:buNone/>
              <a:tabLst/>
            </a:pPr>
            <a:endParaRPr lang="nl-BE" altLang="nl-BE" sz="1400" dirty="0">
              <a:solidFill>
                <a:srgbClr val="2A2E31"/>
              </a:solidFill>
              <a:latin typeface="Karla"/>
              <a:ea typeface="MS Mincho"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400" b="0" i="0" u="none" strike="noStrike" cap="none" normalizeH="0" baseline="0" dirty="0">
              <a:ln>
                <a:noFill/>
              </a:ln>
              <a:solidFill>
                <a:srgbClr val="2A2E31"/>
              </a:solidFill>
              <a:effectLst/>
              <a:latin typeface="Karla"/>
              <a:ea typeface="MS Mincho"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A408D2D9-8AE8-451E-8C63-21E3CCC89FDF}"/>
              </a:ext>
            </a:extLst>
          </p:cNvPr>
          <p:cNvSpPr>
            <a:spLocks noChangeArrowheads="1"/>
          </p:cNvSpPr>
          <p:nvPr/>
        </p:nvSpPr>
        <p:spPr bwMode="auto">
          <a:xfrm>
            <a:off x="115488" y="11953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98280" rIns="91440" bIns="152352" numCol="1" anchor="ctr" anchorCtr="0" compatLnSpc="1">
            <a:prstTxWarp prst="textNoShape">
              <a:avLst/>
            </a:prstTxWarp>
            <a:spAutoFit/>
          </a:bodyPr>
          <a:lstStyle/>
          <a:p>
            <a:endParaRPr lang="nl-BE"/>
          </a:p>
        </p:txBody>
      </p:sp>
      <p:sp>
        <p:nvSpPr>
          <p:cNvPr id="13" name="Rectangle 12">
            <a:extLst>
              <a:ext uri="{FF2B5EF4-FFF2-40B4-BE49-F238E27FC236}">
                <a16:creationId xmlns:a16="http://schemas.microsoft.com/office/drawing/2014/main" id="{02380098-5B41-4A9A-B0EF-F370FC224610}"/>
              </a:ext>
            </a:extLst>
          </p:cNvPr>
          <p:cNvSpPr>
            <a:spLocks noChangeArrowheads="1"/>
          </p:cNvSpPr>
          <p:nvPr/>
        </p:nvSpPr>
        <p:spPr bwMode="auto">
          <a:xfrm>
            <a:off x="115888" y="1393825"/>
            <a:ext cx="9137650"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2000" b="1" i="0" u="none" strike="noStrike" cap="none" normalizeH="0" baseline="0" dirty="0">
                <a:ln>
                  <a:noFill/>
                </a:ln>
                <a:solidFill>
                  <a:srgbClr val="F59C00"/>
                </a:solidFill>
                <a:effectLst/>
                <a:latin typeface="Karla" charset="0"/>
                <a:ea typeface="DengXian Light" panose="02010600030101010101" pitchFamily="2" charset="-122"/>
                <a:cs typeface="Calibri" panose="020F0502020204030204" pitchFamily="34" charset="0"/>
              </a:rPr>
              <a:t>Bagage voor de vluchten</a:t>
            </a:r>
            <a:endParaRPr kumimoji="0" lang="nl-BE" altLang="nl-BE" sz="2000" b="1" i="0" u="none" strike="noStrike" cap="none" normalizeH="0" baseline="0" dirty="0">
              <a:ln>
                <a:noFill/>
              </a:ln>
              <a:solidFill>
                <a:srgbClr val="F59C00"/>
              </a:solidFill>
              <a:effectLst/>
              <a:latin typeface="Karla" charset="0"/>
              <a:ea typeface="DengXian Light" panose="02010600030101010101" pitchFamily="2" charset="-122"/>
              <a:cs typeface="Times New Roman" panose="02020603050405020304" pitchFamily="18" charset="0"/>
            </a:endParaRPr>
          </a:p>
          <a:p>
            <a:pPr marL="285750" lvl="0" indent="-285750" eaLnBrk="0" fontAlgn="base" hangingPunct="0">
              <a:spcBef>
                <a:spcPct val="0"/>
              </a:spcBef>
              <a:spcAft>
                <a:spcPct val="0"/>
              </a:spcAft>
              <a:buFont typeface="Arial" panose="020B0604020202020204" pitchFamily="34" charset="0"/>
              <a:buChar char="•"/>
            </a:pPr>
            <a:r>
              <a:rPr lang="nl-BE" altLang="nl-BE" sz="1400" dirty="0">
                <a:solidFill>
                  <a:srgbClr val="2A2E31"/>
                </a:solidFill>
                <a:latin typeface="Karla" charset="0"/>
                <a:ea typeface="MS Mincho" panose="02020609040205080304" pitchFamily="49" charset="-128"/>
                <a:cs typeface="Calibri" panose="020F0502020204030204" pitchFamily="34" charset="0"/>
              </a:rPr>
              <a:t>20 kg</a:t>
            </a:r>
          </a:p>
          <a:p>
            <a:pPr marL="285750" lvl="0" indent="-285750" eaLnBrk="0" fontAlgn="base" hangingPunct="0">
              <a:spcBef>
                <a:spcPct val="0"/>
              </a:spcBef>
              <a:spcAft>
                <a:spcPct val="0"/>
              </a:spcAft>
              <a:buFont typeface="Arial" panose="020B0604020202020204" pitchFamily="34" charset="0"/>
              <a:buChar char="•"/>
            </a:pPr>
            <a:r>
              <a:rPr lang="nl-BE" altLang="nl-BE" sz="1400" dirty="0">
                <a:solidFill>
                  <a:srgbClr val="2A2E31"/>
                </a:solidFill>
                <a:latin typeface="Karla" charset="0"/>
                <a:ea typeface="MS Mincho" panose="02020609040205080304" pitchFamily="49" charset="-128"/>
                <a:cs typeface="Calibri" panose="020F0502020204030204" pitchFamily="34" charset="0"/>
              </a:rPr>
              <a:t>+ 1 handbagage 115 cm (</a:t>
            </a:r>
            <a:r>
              <a:rPr lang="nl-BE" altLang="nl-BE" sz="1400" dirty="0" err="1">
                <a:solidFill>
                  <a:srgbClr val="2A2E31"/>
                </a:solidFill>
                <a:latin typeface="Karla" charset="0"/>
                <a:ea typeface="MS Mincho" panose="02020609040205080304" pitchFamily="49" charset="-128"/>
                <a:cs typeface="Calibri" panose="020F0502020204030204" pitchFamily="34" charset="0"/>
              </a:rPr>
              <a:t>h+b+d</a:t>
            </a:r>
            <a:r>
              <a:rPr lang="nl-BE" altLang="nl-BE" sz="1400" dirty="0">
                <a:solidFill>
                  <a:srgbClr val="2A2E31"/>
                </a:solidFill>
                <a:latin typeface="Karla" charset="0"/>
                <a:ea typeface="MS Mincho" panose="02020609040205080304" pitchFamily="49" charset="-128"/>
                <a:cs typeface="Calibri" panose="020F0502020204030204" pitchFamily="34" charset="0"/>
              </a:rPr>
              <a:t>) </a:t>
            </a:r>
            <a:r>
              <a:rPr kumimoji="0" lang="nl-BE" altLang="nl-BE" sz="1400" b="0" i="0" u="none" strike="noStrike" cap="none" normalizeH="0" baseline="0" dirty="0">
                <a:ln>
                  <a:noFill/>
                </a:ln>
                <a:solidFill>
                  <a:srgbClr val="2A2E31"/>
                </a:solidFill>
                <a:effectLst/>
                <a:latin typeface="Karla" charset="0"/>
                <a:ea typeface="MS Mincho" panose="02020609040205080304" pitchFamily="49" charset="-128"/>
                <a:cs typeface="Calibri" panose="020F0502020204030204" pitchFamily="34" charset="0"/>
              </a:rPr>
              <a:t>maximum 8 kg</a:t>
            </a:r>
            <a:endParaRPr kumimoji="0" lang="nl-BE" altLang="nl-BE" sz="900" b="0" i="0" u="none" strike="noStrike" cap="none" normalizeH="0" baseline="0" dirty="0">
              <a:ln>
                <a:noFill/>
              </a:ln>
              <a:solidFill>
                <a:schemeClr val="tx1"/>
              </a:solidFill>
              <a:effectLst/>
            </a:endParaRPr>
          </a:p>
          <a:p>
            <a:pPr marL="285750" indent="-285750" eaLnBrk="0" fontAlgn="base" hangingPunct="0">
              <a:spcBef>
                <a:spcPct val="0"/>
              </a:spcBef>
              <a:spcAft>
                <a:spcPct val="0"/>
              </a:spcAft>
              <a:buFont typeface="Arial" panose="020B0604020202020204" pitchFamily="34" charset="0"/>
              <a:buChar char="•"/>
            </a:pPr>
            <a:r>
              <a:rPr kumimoji="0" lang="nl-BE" altLang="nl-BE" sz="1400" b="0" i="0" u="none" strike="noStrike" cap="none" normalizeH="0" baseline="0" dirty="0">
                <a:ln>
                  <a:noFill/>
                </a:ln>
                <a:solidFill>
                  <a:srgbClr val="2A2E31"/>
                </a:solidFill>
                <a:effectLst/>
                <a:latin typeface="Karla" charset="0"/>
                <a:ea typeface="MS Mincho" panose="02020609040205080304" pitchFamily="49" charset="-128"/>
                <a:cs typeface="Calibri" panose="020F0502020204030204" pitchFamily="34" charset="0"/>
              </a:rPr>
              <a:t>In businessclass: </a:t>
            </a:r>
            <a:r>
              <a:rPr lang="nl-BE" altLang="nl-BE" sz="1400" dirty="0">
                <a:solidFill>
                  <a:srgbClr val="2A2E31"/>
                </a:solidFill>
                <a:latin typeface="Karla" charset="0"/>
                <a:ea typeface="MS Mincho" panose="02020609040205080304" pitchFamily="49" charset="-128"/>
                <a:cs typeface="Calibri" panose="020F0502020204030204" pitchFamily="34" charset="0"/>
              </a:rPr>
              <a:t>omwille van de </a:t>
            </a:r>
            <a:r>
              <a:rPr lang="nl-BE" altLang="nl-BE" sz="1400" dirty="0">
                <a:solidFill>
                  <a:srgbClr val="2A2E31"/>
                </a:solidFill>
                <a:latin typeface="Karla"/>
              </a:rPr>
              <a:t>binnenlandse vlucht in </a:t>
            </a:r>
            <a:r>
              <a:rPr lang="nl-BE" altLang="nl-BE" sz="1400" dirty="0" err="1">
                <a:solidFill>
                  <a:srgbClr val="2A2E31"/>
                </a:solidFill>
                <a:latin typeface="Karla"/>
              </a:rPr>
              <a:t>eco</a:t>
            </a:r>
            <a:r>
              <a:rPr lang="nl-BE" altLang="nl-BE" sz="1400" dirty="0">
                <a:solidFill>
                  <a:srgbClr val="2A2E31"/>
                </a:solidFill>
                <a:latin typeface="Karla"/>
              </a:rPr>
              <a:t>, dezelfde regeling</a:t>
            </a: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
        <p:nvSpPr>
          <p:cNvPr id="14" name="Rectangle 14">
            <a:extLst>
              <a:ext uri="{FF2B5EF4-FFF2-40B4-BE49-F238E27FC236}">
                <a16:creationId xmlns:a16="http://schemas.microsoft.com/office/drawing/2014/main" id="{3702EBCA-F4C8-4F0F-9AE7-7DD980C2F94C}"/>
              </a:ext>
            </a:extLst>
          </p:cNvPr>
          <p:cNvSpPr>
            <a:spLocks noChangeArrowheads="1"/>
          </p:cNvSpPr>
          <p:nvPr/>
        </p:nvSpPr>
        <p:spPr bwMode="auto">
          <a:xfrm>
            <a:off x="115488" y="30387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52352" numCol="1" anchor="ctr" anchorCtr="0" compatLnSpc="1">
            <a:prstTxWarp prst="textNoShape">
              <a:avLst/>
            </a:prstTxWarp>
            <a:spAutoFit/>
          </a:bodyPr>
          <a:lstStyle/>
          <a:p>
            <a:endParaRPr lang="nl-BE"/>
          </a:p>
        </p:txBody>
      </p:sp>
      <p:sp>
        <p:nvSpPr>
          <p:cNvPr id="15" name="Rectangle 15">
            <a:extLst>
              <a:ext uri="{FF2B5EF4-FFF2-40B4-BE49-F238E27FC236}">
                <a16:creationId xmlns:a16="http://schemas.microsoft.com/office/drawing/2014/main" id="{E5E4A84A-7819-4682-9645-570B73784990}"/>
              </a:ext>
            </a:extLst>
          </p:cNvPr>
          <p:cNvSpPr>
            <a:spLocks noChangeArrowheads="1"/>
          </p:cNvSpPr>
          <p:nvPr/>
        </p:nvSpPr>
        <p:spPr bwMode="auto">
          <a:xfrm>
            <a:off x="115488" y="2686918"/>
            <a:ext cx="8502419"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2000" b="1" i="0" u="none" strike="noStrike" cap="none" normalizeH="0" baseline="0" dirty="0">
              <a:ln>
                <a:noFill/>
              </a:ln>
              <a:solidFill>
                <a:srgbClr val="F59C00"/>
              </a:solidFill>
              <a:effectLst/>
              <a:latin typeface="Karla" charset="0"/>
              <a:ea typeface="DengXian Light"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2000" b="1" i="0" u="none" strike="noStrike" cap="none" normalizeH="0" baseline="0" dirty="0">
                <a:ln>
                  <a:noFill/>
                </a:ln>
                <a:solidFill>
                  <a:srgbClr val="F59C00"/>
                </a:solidFill>
                <a:effectLst/>
                <a:latin typeface="Karla" charset="0"/>
                <a:ea typeface="DengXian Light" panose="02010600030101010101" pitchFamily="2" charset="-122"/>
                <a:cs typeface="Times New Roman" panose="02020603050405020304" pitchFamily="18" charset="0"/>
              </a:rPr>
              <a:t>Betaalmiddel</a:t>
            </a:r>
          </a:p>
          <a:p>
            <a:pPr marL="285750" indent="-285750" eaLnBrk="0" fontAlgn="base" hangingPunct="0">
              <a:spcBef>
                <a:spcPct val="0"/>
              </a:spcBef>
              <a:spcAft>
                <a:spcPct val="0"/>
              </a:spcAft>
              <a:buFont typeface="Arial" panose="020B0604020202020204" pitchFamily="34" charset="0"/>
              <a:buChar char="•"/>
            </a:pPr>
            <a:r>
              <a:rPr lang="nl-BE" altLang="nl-BE" sz="1400" dirty="0">
                <a:latin typeface="Karla" charset="0"/>
                <a:ea typeface="Times New Roman" panose="02020603050405020304" pitchFamily="18" charset="0"/>
                <a:cs typeface="Calibri" panose="020F0502020204030204" pitchFamily="34" charset="0"/>
              </a:rPr>
              <a:t>Renminbi – Yuan – </a:t>
            </a:r>
            <a:r>
              <a:rPr lang="nl-BE" altLang="nl-BE" sz="1400" dirty="0" err="1">
                <a:latin typeface="Karla" charset="0"/>
                <a:ea typeface="Times New Roman" panose="02020603050405020304" pitchFamily="18" charset="0"/>
                <a:cs typeface="Calibri" panose="020F0502020204030204" pitchFamily="34" charset="0"/>
              </a:rPr>
              <a:t>Kuai</a:t>
            </a:r>
            <a:r>
              <a:rPr lang="nl-BE" altLang="nl-BE" sz="1400" dirty="0">
                <a:latin typeface="Karla" charset="0"/>
                <a:ea typeface="Times New Roman" panose="02020603050405020304" pitchFamily="18" charset="0"/>
                <a:cs typeface="Calibri" panose="020F0502020204030204" pitchFamily="34" charset="0"/>
              </a:rPr>
              <a:t> - </a:t>
            </a:r>
            <a:r>
              <a:rPr lang="nl-BE" sz="1400" dirty="0">
                <a:latin typeface="Karla" charset="0"/>
                <a:ea typeface="Times New Roman" panose="02020603050405020304" pitchFamily="18" charset="0"/>
                <a:cs typeface="Calibri" panose="020F0502020204030204" pitchFamily="34" charset="0"/>
              </a:rPr>
              <a:t>元</a:t>
            </a:r>
            <a:endParaRPr lang="nl-BE" altLang="nl-BE" sz="1400" dirty="0">
              <a:latin typeface="Karla" charset="0"/>
              <a:ea typeface="Times New Roman" panose="02020603050405020304" pitchFamily="18"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rPr>
              <a:t>Verkrijgbaar in briefjes van 1, 5, 10, 50 en 100</a:t>
            </a:r>
            <a:r>
              <a:rPr lang="nl-BE" altLang="nl-BE" sz="1400" dirty="0">
                <a:latin typeface="Karla" charset="0"/>
                <a:ea typeface="Times New Roman" panose="02020603050405020304" pitchFamily="18" charset="0"/>
                <a:cs typeface="Calibri" panose="020F0502020204030204" pitchFamily="34" charset="0"/>
              </a:rPr>
              <a:t> </a:t>
            </a:r>
            <a:r>
              <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rPr>
              <a:t>. 1 yuan is 10 </a:t>
            </a:r>
            <a:r>
              <a:rPr lang="nl-BE" altLang="nl-BE" sz="1400" dirty="0" err="1">
                <a:latin typeface="Karla" charset="0"/>
                <a:ea typeface="Times New Roman" panose="02020603050405020304" pitchFamily="18" charset="0"/>
                <a:cs typeface="Calibri" panose="020F0502020204030204" pitchFamily="34" charset="0"/>
              </a:rPr>
              <a:t>jiao</a:t>
            </a:r>
            <a:r>
              <a:rPr lang="nl-BE" altLang="nl-BE" sz="1400" dirty="0">
                <a:latin typeface="Karla" charset="0"/>
                <a:ea typeface="Times New Roman" panose="02020603050405020304" pitchFamily="18" charset="0"/>
                <a:cs typeface="Calibri" panose="020F0502020204030204" pitchFamily="34" charset="0"/>
              </a:rPr>
              <a:t> </a:t>
            </a:r>
            <a:r>
              <a:rPr lang="nl-BE" sz="1400" dirty="0">
                <a:latin typeface="Karla"/>
                <a:ea typeface="DengXian Light" panose="02010600030101010101" pitchFamily="2" charset="-122"/>
                <a:cs typeface="Calibri" panose="020F0502020204030204" pitchFamily="34" charset="0"/>
              </a:rPr>
              <a:t>角 of </a:t>
            </a:r>
            <a:r>
              <a:rPr lang="nl-BE" sz="1400" dirty="0">
                <a:latin typeface="Karla" charset="0"/>
                <a:ea typeface="DengXian Light" panose="02010600030101010101" pitchFamily="2" charset="-122"/>
                <a:cs typeface="Calibri" panose="020F0502020204030204" pitchFamily="34" charset="0"/>
              </a:rPr>
              <a:t>100 </a:t>
            </a:r>
            <a:r>
              <a:rPr lang="nl-BE" sz="1400" dirty="0" err="1">
                <a:latin typeface="Karla" charset="0"/>
                <a:ea typeface="DengXian Light" panose="02010600030101010101" pitchFamily="2" charset="-122"/>
                <a:cs typeface="Calibri" panose="020F0502020204030204" pitchFamily="34" charset="0"/>
              </a:rPr>
              <a:t>fen</a:t>
            </a:r>
            <a:r>
              <a:rPr lang="nl-BE" sz="1400" dirty="0">
                <a:latin typeface="Karla" charset="0"/>
                <a:ea typeface="DengXian Light" panose="02010600030101010101" pitchFamily="2" charset="-122"/>
                <a:cs typeface="Calibri" panose="020F0502020204030204" pitchFamily="34" charset="0"/>
              </a:rPr>
              <a:t> 分</a:t>
            </a:r>
            <a:r>
              <a:rPr lang="nl-BE" altLang="nl-BE" sz="1400" dirty="0">
                <a:latin typeface="Karla" charset="0"/>
                <a:ea typeface="DengXian Light" panose="02010600030101010101" pitchFamily="2" charset="-122"/>
                <a:cs typeface="Calibri" panose="020F0502020204030204" pitchFamily="34" charset="0"/>
              </a:rPr>
              <a:t> </a:t>
            </a:r>
            <a:r>
              <a:rPr lang="nl-BE" altLang="nl-BE" sz="1400" dirty="0">
                <a:latin typeface="Karla" charset="0"/>
                <a:ea typeface="Times New Roman" panose="02020603050405020304" pitchFamily="18" charset="0"/>
                <a:cs typeface="Calibri" panose="020F0502020204030204" pitchFamily="34" charset="0"/>
              </a:rPr>
              <a:t> </a:t>
            </a:r>
            <a:r>
              <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rPr>
              <a:t>.</a:t>
            </a:r>
            <a:r>
              <a:rPr lang="nl-BE" altLang="nl-BE" sz="1400" dirty="0">
                <a:latin typeface="Karla" charset="0"/>
                <a:ea typeface="Times New Roman" panose="02020603050405020304" pitchFamily="18" charset="0"/>
                <a:cs typeface="Calibri" panose="020F0502020204030204" pitchFamily="34" charset="0"/>
              </a:rPr>
              <a:t> </a:t>
            </a:r>
            <a:endPar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nl-BE" altLang="nl-BE" sz="1400" dirty="0">
                <a:latin typeface="Karla" charset="0"/>
                <a:ea typeface="Times New Roman" panose="02020603050405020304" pitchFamily="18" charset="0"/>
                <a:cs typeface="Calibri" panose="020F0502020204030204" pitchFamily="34" charset="0"/>
              </a:rPr>
              <a:t>7,9 CNY = ca. 1 Euro</a:t>
            </a: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rPr>
              <a:t>In Macau wordt van de munteenheid Macause </a:t>
            </a:r>
            <a:r>
              <a:rPr kumimoji="0" lang="nl-BE" altLang="nl-BE" sz="1400" b="0" i="0" u="none" strike="noStrike" cap="none" normalizeH="0" baseline="0" dirty="0" err="1">
                <a:ln>
                  <a:noFill/>
                </a:ln>
                <a:solidFill>
                  <a:schemeClr val="tx1"/>
                </a:solidFill>
                <a:effectLst/>
                <a:latin typeface="Karla" charset="0"/>
                <a:ea typeface="Times New Roman" panose="02020603050405020304" pitchFamily="18" charset="0"/>
                <a:cs typeface="Calibri" panose="020F0502020204030204" pitchFamily="34" charset="0"/>
              </a:rPr>
              <a:t>Pataca</a:t>
            </a:r>
            <a:r>
              <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rPr>
              <a:t> gebruik gemaakt. </a:t>
            </a:r>
          </a:p>
          <a:p>
            <a:pPr eaLnBrk="0" fontAlgn="base" hangingPunct="0">
              <a:spcBef>
                <a:spcPct val="0"/>
              </a:spcBef>
              <a:spcAft>
                <a:spcPct val="0"/>
              </a:spcAft>
            </a:pPr>
            <a:r>
              <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rPr>
              <a:t>1 euro is </a:t>
            </a:r>
            <a:r>
              <a:rPr lang="nl-BE" altLang="nl-BE" sz="1400" dirty="0">
                <a:latin typeface="Karla" charset="0"/>
                <a:ea typeface="Times New Roman" panose="02020603050405020304" pitchFamily="18" charset="0"/>
                <a:cs typeface="Calibri" panose="020F0502020204030204" pitchFamily="34" charset="0"/>
              </a:rPr>
              <a:t>9.3 MOP.</a:t>
            </a:r>
            <a:r>
              <a:rPr lang="nl-BE" altLang="nl-BE" sz="1400" dirty="0">
                <a:latin typeface="Karla"/>
              </a:rPr>
              <a:t> 1 MOP is 100 </a:t>
            </a:r>
            <a:r>
              <a:rPr lang="nl-BE" altLang="nl-BE" sz="1400" dirty="0" err="1">
                <a:latin typeface="Karla"/>
              </a:rPr>
              <a:t>Avos</a:t>
            </a:r>
            <a:endParaRPr lang="nl-BE" altLang="nl-BE" sz="900" b="0" i="0" u="none" strike="noStrike" cap="none" baseline="0" dirty="0" err="1">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endParaRPr>
          </a:p>
          <a:p>
            <a:pPr eaLnBrk="0" fontAlgn="base" hangingPunct="0">
              <a:spcBef>
                <a:spcPct val="0"/>
              </a:spcBef>
              <a:spcAft>
                <a:spcPct val="0"/>
              </a:spcAft>
            </a:pPr>
            <a:r>
              <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rPr>
              <a:t>Geld omruilen kan in </a:t>
            </a:r>
            <a:r>
              <a:rPr lang="nl-BE" altLang="nl-BE" sz="1400" dirty="0">
                <a:latin typeface="Karla" charset="0"/>
                <a:ea typeface="Times New Roman" panose="02020603050405020304" pitchFamily="18" charset="0"/>
                <a:cs typeface="Calibri" panose="020F0502020204030204" pitchFamily="34" charset="0"/>
              </a:rPr>
              <a:t>je hotel of de bank</a:t>
            </a:r>
            <a:r>
              <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rPr>
              <a:t>. Wanneer je wisselgeld terugkrijgt, zorg er dan voor dat je geen gescheurde biljetten aanvaardt. Kijk ook goed uit voor valse biljetten.</a:t>
            </a:r>
            <a:endParaRPr kumimoji="0" lang="nl-BE" altLang="nl-B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400" b="0" i="0" u="none" strike="noStrike" cap="none" normalizeH="0" baseline="0" dirty="0">
                <a:ln>
                  <a:noFill/>
                </a:ln>
                <a:solidFill>
                  <a:schemeClr val="tx1"/>
                </a:solidFill>
                <a:effectLst/>
                <a:latin typeface="Karla" charset="0"/>
                <a:ea typeface="Times New Roman" panose="02020603050405020304" pitchFamily="18" charset="0"/>
                <a:cs typeface="Calibri" panose="020F0502020204030204" pitchFamily="34" charset="0"/>
              </a:rPr>
              <a:t>Om geld in China te kunnen afhalen, dien je op voorhand bij je bankkaart te laten openzetten voor internationale verrichtingen. Indien je dit niet doet, kan je je kaart helaas niet gebruiken. </a:t>
            </a:r>
          </a:p>
          <a:p>
            <a:pPr marL="0" marR="0" lvl="0" indent="0" algn="l" defTabSz="914400" rtl="0" eaLnBrk="0" fontAlgn="base" latinLnBrk="0" hangingPunct="0">
              <a:lnSpc>
                <a:spcPct val="100000"/>
              </a:lnSpc>
              <a:spcBef>
                <a:spcPct val="0"/>
              </a:spcBef>
              <a:spcAft>
                <a:spcPct val="0"/>
              </a:spcAft>
              <a:buClrTx/>
              <a:buSzTx/>
              <a:buFontTx/>
              <a:buNone/>
              <a:tabLst/>
            </a:pPr>
            <a:endParaRPr lang="nl-BE" altLang="nl-BE" sz="1400" dirty="0">
              <a:latin typeface="Karla" charset="0"/>
            </a:endParaRPr>
          </a:p>
          <a:p>
            <a:pPr eaLnBrk="0" fontAlgn="base" hangingPunct="0">
              <a:spcBef>
                <a:spcPct val="0"/>
              </a:spcBef>
              <a:spcAft>
                <a:spcPct val="0"/>
              </a:spcAft>
            </a:pPr>
            <a:r>
              <a:rPr kumimoji="0" lang="nl-BE" altLang="nl-BE" sz="1400" b="0" i="0" u="none" strike="noStrike" cap="none" normalizeH="0" baseline="0" dirty="0">
                <a:ln>
                  <a:noFill/>
                </a:ln>
                <a:solidFill>
                  <a:schemeClr val="tx1"/>
                </a:solidFill>
                <a:effectLst/>
                <a:latin typeface="Karla" charset="0"/>
              </a:rPr>
              <a:t>Kredietkaarten zijn algemeen aanvaard</a:t>
            </a:r>
            <a:r>
              <a:rPr lang="nl-BE" altLang="nl-BE" sz="1400" dirty="0">
                <a:latin typeface="Karla" charset="0"/>
              </a:rPr>
              <a:t> en</a:t>
            </a:r>
            <a:r>
              <a:rPr lang="nl-BE" altLang="nl-BE" sz="1400" dirty="0">
                <a:latin typeface="Karla"/>
              </a:rPr>
              <a:t> in Macau aanvaarden ze zowel Yuan als HKD</a:t>
            </a: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pic>
        <p:nvPicPr>
          <p:cNvPr id="16" name="Picture 140">
            <a:extLst>
              <a:ext uri="{FF2B5EF4-FFF2-40B4-BE49-F238E27FC236}">
                <a16:creationId xmlns:a16="http://schemas.microsoft.com/office/drawing/2014/main" id="{7743DCBF-0063-4FE6-9FF7-11FEA0AD3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81" t="13390" r="40146" b="16750"/>
          <a:stretch>
            <a:fillRect/>
          </a:stretch>
        </p:blipFill>
        <p:spPr bwMode="auto">
          <a:xfrm>
            <a:off x="5391913" y="217793"/>
            <a:ext cx="965200" cy="9667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9">
            <a:extLst>
              <a:ext uri="{FF2B5EF4-FFF2-40B4-BE49-F238E27FC236}">
                <a16:creationId xmlns:a16="http://schemas.microsoft.com/office/drawing/2014/main" id="{47E00619-250A-48B4-8313-03B2901FF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43" t="11414" r="3343" b="5360"/>
          <a:stretch>
            <a:fillRect/>
          </a:stretch>
        </p:blipFill>
        <p:spPr bwMode="auto">
          <a:xfrm>
            <a:off x="7172325" y="1471596"/>
            <a:ext cx="2505075" cy="15684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9">
            <a:extLst>
              <a:ext uri="{FF2B5EF4-FFF2-40B4-BE49-F238E27FC236}">
                <a16:creationId xmlns:a16="http://schemas.microsoft.com/office/drawing/2014/main" id="{631D9906-09CC-4E5A-9C4B-8E6ED293B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196" t="20433" r="21689" b="1595"/>
          <a:stretch>
            <a:fillRect/>
          </a:stretch>
        </p:blipFill>
        <p:spPr bwMode="auto">
          <a:xfrm>
            <a:off x="9482688" y="4441245"/>
            <a:ext cx="1431925" cy="126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84105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FC890B4F-02A8-46C0-BAEE-26811775488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52352" numCol="1" anchor="ctr" anchorCtr="0" compatLnSpc="1">
            <a:prstTxWarp prst="textNoShape">
              <a:avLst/>
            </a:prstTxWarp>
            <a:spAutoFit/>
          </a:bodyPr>
          <a:lstStyle/>
          <a:p>
            <a:endParaRPr lang="nl-BE"/>
          </a:p>
        </p:txBody>
      </p:sp>
      <p:sp>
        <p:nvSpPr>
          <p:cNvPr id="11" name="Rectangle 9">
            <a:extLst>
              <a:ext uri="{FF2B5EF4-FFF2-40B4-BE49-F238E27FC236}">
                <a16:creationId xmlns:a16="http://schemas.microsoft.com/office/drawing/2014/main" id="{70A90334-FD91-470C-99FB-FFF496BF9007}"/>
              </a:ext>
            </a:extLst>
          </p:cNvPr>
          <p:cNvSpPr>
            <a:spLocks noChangeArrowheads="1"/>
          </p:cNvSpPr>
          <p:nvPr/>
        </p:nvSpPr>
        <p:spPr bwMode="auto">
          <a:xfrm>
            <a:off x="115488" y="191834"/>
            <a:ext cx="729724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nl-BE" altLang="nl-BE" sz="2000" b="1" dirty="0">
                <a:solidFill>
                  <a:srgbClr val="F59C00"/>
                </a:solidFill>
                <a:latin typeface="Karla"/>
                <a:ea typeface="DengXian Light" panose="02010600030101010101" pitchFamily="2" charset="-122"/>
                <a:cs typeface="Calibri" panose="020F0502020204030204" pitchFamily="34" charset="0"/>
              </a:rPr>
              <a:t>Technische informatie</a:t>
            </a:r>
          </a:p>
          <a:p>
            <a:pPr eaLnBrk="0" fontAlgn="base" hangingPunct="0">
              <a:spcBef>
                <a:spcPct val="0"/>
              </a:spcBef>
              <a:spcAft>
                <a:spcPct val="0"/>
              </a:spcAft>
            </a:pPr>
            <a:r>
              <a:rPr lang="nl-BE" altLang="nl-BE" sz="1400" dirty="0">
                <a:latin typeface="Karla" charset="0"/>
              </a:rPr>
              <a:t>De netspanning in China is 220 Volt. Voor de aansluiting heb je vaak een adapter nodig.</a:t>
            </a:r>
          </a:p>
          <a:p>
            <a:pPr eaLnBrk="0" fontAlgn="base" hangingPunct="0">
              <a:spcBef>
                <a:spcPct val="0"/>
              </a:spcBef>
              <a:spcAft>
                <a:spcPct val="0"/>
              </a:spcAft>
            </a:pPr>
            <a:r>
              <a:rPr lang="nl-BE" altLang="nl-BE" sz="1400" dirty="0">
                <a:latin typeface="Karla" charset="0"/>
              </a:rPr>
              <a:t>Normaal gezien is er op elke kamer ook een Europees stopcontact.</a:t>
            </a:r>
            <a:endParaRPr>
              <a:latin typeface="Calibri"/>
            </a:endParaRPr>
          </a:p>
          <a:p>
            <a:pPr eaLnBrk="0" fontAlgn="base" hangingPunct="0">
              <a:spcBef>
                <a:spcPct val="0"/>
              </a:spcBef>
              <a:spcAft>
                <a:spcPct val="0"/>
              </a:spcAft>
            </a:pPr>
            <a:r>
              <a:rPr lang="nl-BE" altLang="nl-BE" sz="1400" dirty="0">
                <a:latin typeface="Karla" charset="0"/>
              </a:rPr>
              <a:t>In elk hotel waar je verblijft, is er gratis Wifi.</a:t>
            </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A408D2D9-8AE8-451E-8C63-21E3CCC89FDF}"/>
              </a:ext>
            </a:extLst>
          </p:cNvPr>
          <p:cNvSpPr>
            <a:spLocks noChangeArrowheads="1"/>
          </p:cNvSpPr>
          <p:nvPr/>
        </p:nvSpPr>
        <p:spPr bwMode="auto">
          <a:xfrm>
            <a:off x="115488" y="11953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98280" rIns="91440" bIns="152352" numCol="1" anchor="ctr" anchorCtr="0" compatLnSpc="1">
            <a:prstTxWarp prst="textNoShape">
              <a:avLst/>
            </a:prstTxWarp>
            <a:spAutoFit/>
          </a:bodyPr>
          <a:lstStyle/>
          <a:p>
            <a:endParaRPr lang="nl-BE"/>
          </a:p>
        </p:txBody>
      </p:sp>
      <p:sp>
        <p:nvSpPr>
          <p:cNvPr id="13" name="Rectangle 12">
            <a:extLst>
              <a:ext uri="{FF2B5EF4-FFF2-40B4-BE49-F238E27FC236}">
                <a16:creationId xmlns:a16="http://schemas.microsoft.com/office/drawing/2014/main" id="{02380098-5B41-4A9A-B0EF-F370FC224610}"/>
              </a:ext>
            </a:extLst>
          </p:cNvPr>
          <p:cNvSpPr>
            <a:spLocks noChangeArrowheads="1"/>
          </p:cNvSpPr>
          <p:nvPr/>
        </p:nvSpPr>
        <p:spPr bwMode="auto">
          <a:xfrm>
            <a:off x="142875" y="1431176"/>
            <a:ext cx="9137606"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nl-BE" altLang="nl-BE" sz="2000" b="1" dirty="0">
                <a:solidFill>
                  <a:srgbClr val="F59C00"/>
                </a:solidFill>
                <a:latin typeface="Karla" charset="0"/>
                <a:ea typeface="DengXian Light" panose="02010600030101010101" pitchFamily="2" charset="-122"/>
                <a:cs typeface="Calibri" panose="020F0502020204030204" pitchFamily="34" charset="0"/>
              </a:rPr>
              <a:t>Mobiel </a:t>
            </a:r>
          </a:p>
          <a:p>
            <a:pPr marL="285750" lvl="0" indent="-285750" eaLnBrk="0" fontAlgn="base" hangingPunct="0">
              <a:spcBef>
                <a:spcPct val="0"/>
              </a:spcBef>
              <a:spcAft>
                <a:spcPct val="0"/>
              </a:spcAft>
              <a:buFont typeface="Arial" panose="020B0604020202020204" pitchFamily="34" charset="0"/>
              <a:buChar char="•"/>
            </a:pPr>
            <a:r>
              <a:rPr lang="nl-BE" altLang="nl-BE" sz="1400" dirty="0">
                <a:latin typeface="Karla" charset="0"/>
              </a:rPr>
              <a:t>Prefix in China: +86. </a:t>
            </a:r>
          </a:p>
          <a:p>
            <a:pPr marL="285750" lvl="0" indent="-285750" eaLnBrk="0" fontAlgn="base" hangingPunct="0">
              <a:spcBef>
                <a:spcPct val="0"/>
              </a:spcBef>
              <a:spcAft>
                <a:spcPct val="0"/>
              </a:spcAft>
              <a:buFont typeface="Arial" panose="020B0604020202020204" pitchFamily="34" charset="0"/>
              <a:buChar char="•"/>
            </a:pPr>
            <a:r>
              <a:rPr lang="nl-BE" altLang="nl-BE" sz="1400" dirty="0">
                <a:latin typeface="Karla" charset="0"/>
              </a:rPr>
              <a:t>Prefix in Macau: +853 </a:t>
            </a:r>
          </a:p>
          <a:p>
            <a:pPr marL="285750" lvl="0" indent="-285750" eaLnBrk="0" fontAlgn="base" hangingPunct="0">
              <a:spcBef>
                <a:spcPct val="0"/>
              </a:spcBef>
              <a:spcAft>
                <a:spcPct val="0"/>
              </a:spcAft>
              <a:buFont typeface="Arial" panose="020B0604020202020204" pitchFamily="34" charset="0"/>
              <a:buChar char="•"/>
            </a:pPr>
            <a:r>
              <a:rPr lang="nl-BE" altLang="nl-BE" sz="1400" dirty="0">
                <a:latin typeface="Karla" charset="0"/>
              </a:rPr>
              <a:t>Prefix in Hongkong: +852</a:t>
            </a:r>
          </a:p>
        </p:txBody>
      </p:sp>
      <p:sp>
        <p:nvSpPr>
          <p:cNvPr id="14" name="Rectangle 14">
            <a:extLst>
              <a:ext uri="{FF2B5EF4-FFF2-40B4-BE49-F238E27FC236}">
                <a16:creationId xmlns:a16="http://schemas.microsoft.com/office/drawing/2014/main" id="{3702EBCA-F4C8-4F0F-9AE7-7DD980C2F94C}"/>
              </a:ext>
            </a:extLst>
          </p:cNvPr>
          <p:cNvSpPr>
            <a:spLocks noChangeArrowheads="1"/>
          </p:cNvSpPr>
          <p:nvPr/>
        </p:nvSpPr>
        <p:spPr bwMode="auto">
          <a:xfrm>
            <a:off x="115488" y="3912144"/>
            <a:ext cx="10369632" cy="244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52352" numCol="1" anchor="ctr" anchorCtr="0" compatLnSpc="1">
            <a:prstTxWarp prst="textNoShape">
              <a:avLst/>
            </a:prstTxWarp>
            <a:spAutoFit/>
          </a:bodyPr>
          <a:lstStyle/>
          <a:p>
            <a:r>
              <a:rPr lang="nl-BE" sz="2000" b="1" dirty="0">
                <a:solidFill>
                  <a:srgbClr val="F59C00"/>
                </a:solidFill>
                <a:latin typeface="Karla" charset="0"/>
                <a:ea typeface="DengXian Light" panose="02010600030101010101" pitchFamily="2" charset="-122"/>
              </a:rPr>
              <a:t>Klimaat (voor verschillende regio’s)</a:t>
            </a:r>
          </a:p>
          <a:p>
            <a:r>
              <a:rPr lang="nl-BE" sz="1400" b="1" dirty="0" err="1">
                <a:latin typeface="Karla" charset="0"/>
              </a:rPr>
              <a:t>Chongqing</a:t>
            </a:r>
            <a:endParaRPr lang="nl-BE" sz="1400" b="1" dirty="0">
              <a:latin typeface="Karla" charset="0"/>
            </a:endParaRPr>
          </a:p>
          <a:p>
            <a:pPr marL="285750" indent="-285750">
              <a:buFont typeface="Arial" panose="020B0604020202020204" pitchFamily="34" charset="0"/>
              <a:buChar char="•"/>
            </a:pPr>
            <a:r>
              <a:rPr lang="nl-BE" sz="1400" dirty="0">
                <a:latin typeface="Karla" charset="0"/>
              </a:rPr>
              <a:t>In oktober gemiddeld tussen 20 en 25 graden Celsius</a:t>
            </a:r>
          </a:p>
          <a:p>
            <a:pPr marL="285750" indent="-285750">
              <a:buFont typeface="Arial" panose="020B0604020202020204" pitchFamily="34" charset="0"/>
              <a:buChar char="•"/>
            </a:pPr>
            <a:r>
              <a:rPr lang="nl-BE" sz="1400" dirty="0">
                <a:latin typeface="Karla" charset="0"/>
              </a:rPr>
              <a:t>Nog redelijk veel kans op langdurige neerslag</a:t>
            </a:r>
          </a:p>
          <a:p>
            <a:r>
              <a:rPr lang="nl-BE" sz="1400" b="1" dirty="0" err="1">
                <a:latin typeface="Karla" charset="0"/>
              </a:rPr>
              <a:t>Shenzhen</a:t>
            </a:r>
            <a:endParaRPr lang="nl-BE" sz="1400" b="1" dirty="0">
              <a:latin typeface="Karla" charset="0"/>
            </a:endParaRPr>
          </a:p>
          <a:p>
            <a:pPr marL="285750" indent="-285750">
              <a:buFont typeface="Arial" panose="020B0604020202020204" pitchFamily="34" charset="0"/>
              <a:buChar char="•"/>
            </a:pPr>
            <a:r>
              <a:rPr lang="nl-BE" sz="1400" dirty="0">
                <a:latin typeface="Karla" charset="0"/>
              </a:rPr>
              <a:t>In oktober nog steeds zeer warm worden met gemiddelde temperaturen tussen 25 en 30 graden Celsius</a:t>
            </a:r>
          </a:p>
          <a:p>
            <a:pPr marL="285750" indent="-285750">
              <a:buFont typeface="Arial" panose="020B0604020202020204" pitchFamily="34" charset="0"/>
              <a:buChar char="•"/>
            </a:pPr>
            <a:r>
              <a:rPr lang="nl-BE" sz="1400" dirty="0">
                <a:latin typeface="Karla" charset="0"/>
              </a:rPr>
              <a:t>Tijdens die maand is er ook een grote kans op orkanen en langdurige regenbuien. </a:t>
            </a:r>
          </a:p>
          <a:p>
            <a:r>
              <a:rPr lang="nl-BE" sz="1400" b="1" dirty="0">
                <a:latin typeface="Karla" charset="0"/>
              </a:rPr>
              <a:t>Macau</a:t>
            </a:r>
            <a:r>
              <a:rPr lang="nl-BE" sz="1400" dirty="0">
                <a:latin typeface="Karla" charset="0"/>
              </a:rPr>
              <a:t> </a:t>
            </a:r>
          </a:p>
          <a:p>
            <a:pPr marL="285750" indent="-285750">
              <a:buFont typeface="Arial" panose="020B0604020202020204" pitchFamily="34" charset="0"/>
              <a:buChar char="•"/>
            </a:pPr>
            <a:r>
              <a:rPr lang="nl-BE" sz="1400" dirty="0">
                <a:latin typeface="Karla" charset="0"/>
              </a:rPr>
              <a:t>Lijkt zeer sterk op het klimaat van </a:t>
            </a:r>
            <a:r>
              <a:rPr lang="nl-BE" sz="1400" dirty="0" err="1">
                <a:latin typeface="Karla" charset="0"/>
              </a:rPr>
              <a:t>Shenzhen</a:t>
            </a:r>
            <a:r>
              <a:rPr lang="nl-BE" sz="1400" dirty="0">
                <a:latin typeface="Karla" charset="0"/>
              </a:rPr>
              <a:t>. </a:t>
            </a:r>
          </a:p>
          <a:p>
            <a:pPr marL="285750" indent="-285750">
              <a:buFont typeface="Arial" panose="020B0604020202020204" pitchFamily="34" charset="0"/>
              <a:buChar char="•"/>
            </a:pPr>
            <a:r>
              <a:rPr lang="nl-BE" sz="1400" dirty="0">
                <a:latin typeface="Karla" charset="0"/>
              </a:rPr>
              <a:t>In oktober kan het ook nog heel warm worden en de kans op langdurige neerslag en cyclonen blijft groot.</a:t>
            </a:r>
          </a:p>
        </p:txBody>
      </p:sp>
      <p:pic>
        <p:nvPicPr>
          <p:cNvPr id="20" name="Picture 138">
            <a:extLst>
              <a:ext uri="{FF2B5EF4-FFF2-40B4-BE49-F238E27FC236}">
                <a16:creationId xmlns:a16="http://schemas.microsoft.com/office/drawing/2014/main" id="{0707C679-F7BC-4A01-A6BB-B51A002CE019}"/>
              </a:ext>
            </a:extLst>
          </p:cNvPr>
          <p:cNvPicPr/>
          <p:nvPr/>
        </p:nvPicPr>
        <p:blipFill rotWithShape="1">
          <a:blip r:embed="rId3" cstate="print">
            <a:extLst>
              <a:ext uri="{28A0092B-C50C-407E-A947-70E740481C1C}">
                <a14:useLocalDpi xmlns:a14="http://schemas.microsoft.com/office/drawing/2010/main" val="0"/>
              </a:ext>
            </a:extLst>
          </a:blip>
          <a:srcRect l="11544" t="9354" r="11455" b="9627"/>
          <a:stretch/>
        </p:blipFill>
        <p:spPr bwMode="auto">
          <a:xfrm>
            <a:off x="10404983" y="4263930"/>
            <a:ext cx="1380236" cy="1743202"/>
          </a:xfrm>
          <a:prstGeom prst="rect">
            <a:avLst/>
          </a:prstGeom>
          <a:ln>
            <a:noFill/>
          </a:ln>
          <a:extLst>
            <a:ext uri="{53640926-AAD7-44D8-BBD7-CCE9431645EC}">
              <a14:shadowObscured xmlns:a14="http://schemas.microsoft.com/office/drawing/2010/main"/>
            </a:ext>
          </a:extLst>
        </p:spPr>
      </p:pic>
      <p:pic>
        <p:nvPicPr>
          <p:cNvPr id="3080" name="Picture 8" descr="Afbeeldingsresultaat voor &quot;gsm&quot;">
            <a:extLst>
              <a:ext uri="{FF2B5EF4-FFF2-40B4-BE49-F238E27FC236}">
                <a16:creationId xmlns:a16="http://schemas.microsoft.com/office/drawing/2014/main" id="{395A6EAC-BFE2-4FA6-AF80-738D60C5C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4983" y="1423987"/>
            <a:ext cx="14287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fbeeldingsresultaat voor &quot;voltage&quot;">
            <a:extLst>
              <a:ext uri="{FF2B5EF4-FFF2-40B4-BE49-F238E27FC236}">
                <a16:creationId xmlns:a16="http://schemas.microsoft.com/office/drawing/2014/main" id="{7A5D6D14-51CE-41D2-B55B-E84CCE16BD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4755" y="242478"/>
            <a:ext cx="1036320" cy="932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2875" y="2524125"/>
            <a:ext cx="6394173"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b="1" dirty="0" err="1">
                <a:solidFill>
                  <a:srgbClr val="F59C00"/>
                </a:solidFill>
                <a:latin typeface="Karla"/>
              </a:rPr>
              <a:t>Social</a:t>
            </a:r>
            <a:r>
              <a:rPr lang="nl-BE" b="1" dirty="0">
                <a:solidFill>
                  <a:srgbClr val="F59C00"/>
                </a:solidFill>
                <a:latin typeface="Karla"/>
              </a:rPr>
              <a:t> Media</a:t>
            </a:r>
            <a:endParaRPr lang="en-US" sz="1400" dirty="0">
              <a:solidFill>
                <a:srgbClr val="000000"/>
              </a:solidFill>
              <a:latin typeface="Karla"/>
            </a:endParaRPr>
          </a:p>
          <a:p>
            <a:r>
              <a:rPr lang="nl-BE" sz="1400" dirty="0">
                <a:solidFill>
                  <a:srgbClr val="000000"/>
                </a:solidFill>
                <a:latin typeface="Karla"/>
              </a:rPr>
              <a:t>Facebook</a:t>
            </a:r>
            <a:r>
              <a:rPr lang="nl-BE" sz="1400" dirty="0">
                <a:solidFill>
                  <a:srgbClr val="000000"/>
                </a:solidFill>
                <a:latin typeface="Karla"/>
                <a:cs typeface="Arial"/>
              </a:rPr>
              <a:t> – enkel via je 3G</a:t>
            </a:r>
            <a:endParaRPr lang="en-US" sz="1400" dirty="0">
              <a:solidFill>
                <a:srgbClr val="000000"/>
              </a:solidFill>
              <a:latin typeface="Karla"/>
              <a:cs typeface="Arial"/>
            </a:endParaRPr>
          </a:p>
          <a:p>
            <a:r>
              <a:rPr lang="nl-BE" sz="1400" dirty="0">
                <a:solidFill>
                  <a:srgbClr val="000000"/>
                </a:solidFill>
                <a:latin typeface="Karla"/>
                <a:cs typeface="Arial"/>
              </a:rPr>
              <a:t>Je kan Virtual VPN app downloaden </a:t>
            </a:r>
            <a:r>
              <a:rPr lang="nl-BE" sz="1400" dirty="0">
                <a:latin typeface="Karla"/>
                <a:cs typeface="Arial"/>
              </a:rPr>
              <a:t>– </a:t>
            </a:r>
            <a:r>
              <a:rPr lang="nl-BE" sz="1400" dirty="0" err="1">
                <a:latin typeface="Karla"/>
                <a:cs typeface="Arial"/>
              </a:rPr>
              <a:t>betternet</a:t>
            </a:r>
            <a:r>
              <a:rPr lang="nl-BE" sz="1400" dirty="0">
                <a:latin typeface="Karla"/>
                <a:cs typeface="Arial"/>
              </a:rPr>
              <a:t> 7 </a:t>
            </a:r>
            <a:r>
              <a:rPr lang="nl-BE" sz="1400" dirty="0" err="1">
                <a:latin typeface="Karla"/>
                <a:cs typeface="Arial"/>
              </a:rPr>
              <a:t>day</a:t>
            </a:r>
            <a:r>
              <a:rPr lang="nl-BE" sz="1400" dirty="0">
                <a:latin typeface="Karla"/>
                <a:cs typeface="Arial"/>
              </a:rPr>
              <a:t> free trial </a:t>
            </a:r>
            <a:endParaRPr lang="en-US" sz="1400" dirty="0">
              <a:latin typeface="Karla"/>
              <a:cs typeface="Arial"/>
            </a:endParaRPr>
          </a:p>
          <a:p>
            <a:endParaRPr lang="nl-BE" b="1" dirty="0">
              <a:solidFill>
                <a:srgbClr val="F59C00"/>
              </a:solidFill>
              <a:latin typeface="Karla"/>
              <a:cs typeface="Arial"/>
            </a:endParaRPr>
          </a:p>
        </p:txBody>
      </p:sp>
    </p:spTree>
    <p:extLst>
      <p:ext uri="{BB962C8B-B14F-4D97-AF65-F5344CB8AC3E}">
        <p14:creationId xmlns:p14="http://schemas.microsoft.com/office/powerpoint/2010/main" val="380396631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FC890B4F-02A8-46C0-BAEE-26811775488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52352" numCol="1" anchor="ctr" anchorCtr="0" compatLnSpc="1">
            <a:prstTxWarp prst="textNoShape">
              <a:avLst/>
            </a:prstTxWarp>
            <a:spAutoFit/>
          </a:bodyPr>
          <a:lstStyle/>
          <a:p>
            <a:endParaRPr lang="nl-BE"/>
          </a:p>
        </p:txBody>
      </p:sp>
      <p:sp>
        <p:nvSpPr>
          <p:cNvPr id="2" name="Rectangle 2">
            <a:extLst>
              <a:ext uri="{FF2B5EF4-FFF2-40B4-BE49-F238E27FC236}">
                <a16:creationId xmlns:a16="http://schemas.microsoft.com/office/drawing/2014/main" id="{FEDD0B59-3F30-4C25-96C5-86A0872164B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9829" tIns="698280" rIns="899829" bIns="152352" numCol="1" anchor="ctr" anchorCtr="0" compatLnSpc="1">
            <a:prstTxWarp prst="textNoShape">
              <a:avLst/>
            </a:prstTxWarp>
            <a:spAutoFit/>
          </a:bodyPr>
          <a:lstStyle/>
          <a:p>
            <a:endParaRPr lang="nl-BE"/>
          </a:p>
        </p:txBody>
      </p:sp>
      <p:pic>
        <p:nvPicPr>
          <p:cNvPr id="5121" name="Picture 125">
            <a:extLst>
              <a:ext uri="{FF2B5EF4-FFF2-40B4-BE49-F238E27FC236}">
                <a16:creationId xmlns:a16="http://schemas.microsoft.com/office/drawing/2014/main" id="{6173E7F2-DA72-44A8-A719-14E5D4E61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56" r="18993" b="7478"/>
          <a:stretch>
            <a:fillRect/>
          </a:stretch>
        </p:blipFill>
        <p:spPr bwMode="auto">
          <a:xfrm>
            <a:off x="9985331" y="228600"/>
            <a:ext cx="1828800" cy="2339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B1294E43-0191-4685-9F4F-FCBB242F30D5}"/>
              </a:ext>
            </a:extLst>
          </p:cNvPr>
          <p:cNvSpPr>
            <a:spLocks noChangeArrowheads="1"/>
          </p:cNvSpPr>
          <p:nvPr/>
        </p:nvSpPr>
        <p:spPr bwMode="auto">
          <a:xfrm>
            <a:off x="295275" y="337976"/>
            <a:ext cx="960746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2000" b="1" i="0" u="none" strike="noStrike" cap="none" normalizeH="0" baseline="0" dirty="0">
                <a:ln>
                  <a:noFill/>
                </a:ln>
                <a:solidFill>
                  <a:srgbClr val="F59C00"/>
                </a:solidFill>
                <a:effectLst/>
                <a:latin typeface="Karla"/>
                <a:ea typeface="DengXian Light" panose="02010600030101010101" pitchFamily="2" charset="-122"/>
                <a:cs typeface="Times New Roman" panose="02020603050405020304" pitchFamily="18" charset="0"/>
              </a:rPr>
              <a:t>Gezondheid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BE" altLang="nl-BE" sz="1400" dirty="0">
                <a:latin typeface="Karla" charset="0"/>
              </a:rPr>
              <a:t>geen verplichte inentingen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BE" altLang="nl-BE" sz="1400" dirty="0">
                <a:latin typeface="Karla" charset="0"/>
              </a:rPr>
              <a:t>vaccinaties voor tetanus, difterie, en hepatitis A en B zijn wel aanbevolen.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BE" altLang="nl-BE" sz="1400" dirty="0">
                <a:latin typeface="Karla" charset="0"/>
              </a:rPr>
              <a:t>Raadpleeg eventueel je huisarts en het Instituut voor Tropische Geneeskunde voor de meest recente informatie (</a:t>
            </a:r>
            <a:r>
              <a:rPr lang="nl-BE" altLang="nl-BE" sz="1400" dirty="0">
                <a:latin typeface="Karla" charset="0"/>
                <a:hlinkClick r:id="rId4"/>
              </a:rPr>
              <a:t>www.itg.be</a:t>
            </a:r>
            <a:r>
              <a:rPr lang="nl-BE" altLang="nl-BE" sz="1400" dirty="0">
                <a:latin typeface="Karla" charset="0"/>
              </a:rPr>
              <a:t>).</a:t>
            </a:r>
          </a:p>
          <a:p>
            <a:pPr marL="285750" indent="-285750" eaLnBrk="0" fontAlgn="base" hangingPunct="0">
              <a:spcBef>
                <a:spcPct val="0"/>
              </a:spcBef>
              <a:spcAft>
                <a:spcPct val="0"/>
              </a:spcAft>
              <a:buFont typeface="Arial" panose="020B0604020202020204" pitchFamily="34" charset="0"/>
              <a:buChar char="•"/>
            </a:pPr>
            <a:r>
              <a:rPr lang="nl-BE" altLang="nl-BE" sz="1400" dirty="0">
                <a:latin typeface="Karla" charset="0"/>
              </a:rPr>
              <a:t>Het is aangeraden om een kleine reisapotheek mee te nemen met daarin onder andere jodium, pleisters, middelen tegen koorts, diarree, verstopping, zonnebrand, reisziekte en anti-insectenspray met minimum 50% DEET.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BE" altLang="nl-BE" sz="1400" dirty="0">
                <a:latin typeface="Karla" charset="0"/>
              </a:rPr>
              <a:t>Vergeet zeker je medisch paspoort (geel boekje) niet. Hierin staan de bewijzen van je inentingen.</a:t>
            </a:r>
          </a:p>
          <a:p>
            <a:pPr eaLnBrk="0" fontAlgn="base" hangingPunct="0">
              <a:spcBef>
                <a:spcPct val="0"/>
              </a:spcBef>
              <a:spcAft>
                <a:spcPct val="0"/>
              </a:spcAft>
            </a:pPr>
            <a:endParaRPr lang="nl-BE" altLang="nl-BE" sz="1400" dirty="0">
              <a:latin typeface="Karla" charset="0"/>
            </a:endParaRPr>
          </a:p>
          <a:p>
            <a:pPr marL="285750" indent="-285750" eaLnBrk="0" fontAlgn="base" hangingPunct="0">
              <a:spcBef>
                <a:spcPct val="0"/>
              </a:spcBef>
              <a:spcAft>
                <a:spcPct val="0"/>
              </a:spcAft>
              <a:buFont typeface="Arial" panose="020B0604020202020204" pitchFamily="34" charset="0"/>
              <a:buChar char="•"/>
            </a:pPr>
            <a:r>
              <a:rPr lang="nl-BE" altLang="nl-BE" sz="1400" dirty="0">
                <a:latin typeface="Karla" charset="0"/>
              </a:rPr>
              <a:t>Kraantjeswater drink je best niet – het is wel ok om je tanden te poetsen</a:t>
            </a:r>
          </a:p>
          <a:p>
            <a:pPr marL="285750" indent="-285750" eaLnBrk="0" fontAlgn="base" hangingPunct="0">
              <a:spcBef>
                <a:spcPct val="0"/>
              </a:spcBef>
              <a:spcAft>
                <a:spcPct val="0"/>
              </a:spcAft>
              <a:buFont typeface="Arial" panose="020B0604020202020204" pitchFamily="34" charset="0"/>
              <a:buChar char="•"/>
            </a:pPr>
            <a:r>
              <a:rPr lang="nl-BE" altLang="nl-BE" sz="1400" dirty="0">
                <a:latin typeface="Karla"/>
                <a:cs typeface="+mn-ea"/>
              </a:rPr>
              <a:t>Op elke kamer staan gratis flesjes water (opgepast daar staat </a:t>
            </a:r>
            <a:r>
              <a:rPr lang="nl-BE" altLang="nl-BE" sz="1400" dirty="0" err="1">
                <a:latin typeface="Karla"/>
                <a:cs typeface="+mn-ea"/>
              </a:rPr>
              <a:t>complimentary</a:t>
            </a:r>
            <a:r>
              <a:rPr lang="nl-BE" altLang="nl-BE" sz="1400" dirty="0">
                <a:latin typeface="Karla"/>
                <a:cs typeface="+mn-ea"/>
              </a:rPr>
              <a:t> op – </a:t>
            </a:r>
            <a:r>
              <a:rPr lang="nl-BE" altLang="nl-BE" sz="1400" dirty="0" err="1">
                <a:latin typeface="Karla"/>
                <a:cs typeface="+mn-ea"/>
              </a:rPr>
              <a:t>zoniet</a:t>
            </a:r>
            <a:r>
              <a:rPr lang="nl-BE" altLang="nl-BE" sz="1400" dirty="0">
                <a:latin typeface="Karla"/>
                <a:cs typeface="+mn-ea"/>
              </a:rPr>
              <a:t> staat er een prijs op en is het te betalen)</a:t>
            </a:r>
          </a:p>
          <a:p>
            <a:pPr marL="285750" indent="-285750" eaLnBrk="0" fontAlgn="base" hangingPunct="0">
              <a:spcBef>
                <a:spcPct val="0"/>
              </a:spcBef>
              <a:spcAft>
                <a:spcPct val="0"/>
              </a:spcAft>
              <a:buFont typeface="Arial" panose="020B0604020202020204" pitchFamily="34" charset="0"/>
              <a:buChar char="•"/>
            </a:pPr>
            <a:r>
              <a:rPr lang="nl-BE" altLang="nl-BE" sz="1400" dirty="0" err="1">
                <a:latin typeface="Karla"/>
                <a:cs typeface="+mn-ea"/>
              </a:rPr>
              <a:t>Ijsjes</a:t>
            </a:r>
            <a:r>
              <a:rPr lang="nl-BE" altLang="nl-BE" sz="1400" dirty="0">
                <a:latin typeface="Karla"/>
                <a:cs typeface="+mn-ea"/>
              </a:rPr>
              <a:t> – liefst niet van straatventers, maar een goed ijssalon kan geen probleem zijn</a:t>
            </a:r>
          </a:p>
          <a:p>
            <a:pPr marL="285750" indent="-285750" eaLnBrk="0" fontAlgn="base" hangingPunct="0">
              <a:spcBef>
                <a:spcPct val="0"/>
              </a:spcBef>
              <a:spcAft>
                <a:spcPct val="0"/>
              </a:spcAft>
              <a:buFont typeface="Arial" panose="020B0604020202020204" pitchFamily="34" charset="0"/>
              <a:buChar char="•"/>
            </a:pPr>
            <a:endParaRPr lang="nl-BE" altLang="nl-BE" sz="1400" dirty="0">
              <a:latin typeface="Karla"/>
              <a:cs typeface="+mn-ea"/>
            </a:endParaRPr>
          </a:p>
          <a:p>
            <a:pPr marL="0" marR="0" lvl="0" indent="0" algn="l" defTabSz="914400" rtl="0" eaLnBrk="0" fontAlgn="base" latinLnBrk="0" hangingPunct="0">
              <a:lnSpc>
                <a:spcPct val="100000"/>
              </a:lnSpc>
              <a:spcBef>
                <a:spcPct val="0"/>
              </a:spcBef>
              <a:spcAft>
                <a:spcPct val="0"/>
              </a:spcAft>
              <a:buClrTx/>
              <a:buSzTx/>
              <a:buFontTx/>
              <a:buNone/>
              <a:tabLst/>
            </a:pPr>
            <a:br>
              <a:rPr lang="nl-BE" altLang="nl-BE" sz="1400" dirty="0">
                <a:latin typeface="+mn-ea"/>
                <a:cs typeface="+mn-ea"/>
              </a:rPr>
            </a:br>
            <a:endParaRPr lang="nl-BE" altLang="nl-BE" sz="1400" dirty="0">
              <a:latin typeface="Karla" charset="0"/>
            </a:endParaRPr>
          </a:p>
        </p:txBody>
      </p:sp>
      <p:sp>
        <p:nvSpPr>
          <p:cNvPr id="4" name="Rechthoek 3">
            <a:extLst>
              <a:ext uri="{FF2B5EF4-FFF2-40B4-BE49-F238E27FC236}">
                <a16:creationId xmlns:a16="http://schemas.microsoft.com/office/drawing/2014/main" id="{E70E9C5F-2589-478E-8AF4-142D621B2AFD}"/>
              </a:ext>
            </a:extLst>
          </p:cNvPr>
          <p:cNvSpPr/>
          <p:nvPr/>
        </p:nvSpPr>
        <p:spPr>
          <a:xfrm>
            <a:off x="295274" y="3276664"/>
            <a:ext cx="10357485" cy="1477328"/>
          </a:xfrm>
          <a:prstGeom prst="rect">
            <a:avLst/>
          </a:prstGeom>
        </p:spPr>
        <p:txBody>
          <a:bodyPr wrap="square">
            <a:spAutoFit/>
          </a:bodyPr>
          <a:lstStyle/>
          <a:p>
            <a:pPr lvl="0" eaLnBrk="0" fontAlgn="base" hangingPunct="0">
              <a:spcBef>
                <a:spcPct val="0"/>
              </a:spcBef>
              <a:spcAft>
                <a:spcPct val="0"/>
              </a:spcAft>
            </a:pPr>
            <a:r>
              <a:rPr lang="nl-BE" altLang="nl-BE" sz="2000" b="1" dirty="0">
                <a:solidFill>
                  <a:srgbClr val="F59C00"/>
                </a:solidFill>
                <a:latin typeface="Karla"/>
                <a:ea typeface="DengXian Light" panose="02010600030101010101" pitchFamily="2" charset="-122"/>
                <a:cs typeface="Times New Roman" panose="02020603050405020304" pitchFamily="18" charset="0"/>
              </a:rPr>
              <a:t>Dresscode</a:t>
            </a:r>
          </a:p>
          <a:p>
            <a:pPr marL="285750" lvl="0" indent="-285750" eaLnBrk="0" fontAlgn="base" hangingPunct="0">
              <a:spcBef>
                <a:spcPct val="0"/>
              </a:spcBef>
              <a:spcAft>
                <a:spcPct val="0"/>
              </a:spcAft>
              <a:buFont typeface="Arial" panose="020B0604020202020204" pitchFamily="34" charset="0"/>
              <a:buChar char="•"/>
            </a:pPr>
            <a:r>
              <a:rPr lang="nl-BE" altLang="nl-BE" sz="1400" dirty="0">
                <a:latin typeface="Karla" charset="0"/>
              </a:rPr>
              <a:t>Lichte kledij aangezien het warm is buiten maar er is in de gebouwen overal airco dus zorg ervoor dat u steeds een sjaal of een vest bij heeft </a:t>
            </a:r>
          </a:p>
          <a:p>
            <a:pPr marL="285750" lvl="0" indent="-285750" eaLnBrk="0" fontAlgn="base" hangingPunct="0">
              <a:spcBef>
                <a:spcPct val="0"/>
              </a:spcBef>
              <a:spcAft>
                <a:spcPct val="0"/>
              </a:spcAft>
              <a:buFont typeface="Arial" panose="020B0604020202020204" pitchFamily="34" charset="0"/>
              <a:buChar char="•"/>
            </a:pPr>
            <a:r>
              <a:rPr lang="nl-BE" altLang="nl-BE" sz="1400" dirty="0">
                <a:latin typeface="Karla" charset="0"/>
              </a:rPr>
              <a:t>Maatpak voor officiële diners al dan niet met das (dat beslist u zelf)  </a:t>
            </a:r>
          </a:p>
          <a:p>
            <a:pPr marL="285750" lvl="0" indent="-285750" eaLnBrk="0" fontAlgn="base" hangingPunct="0">
              <a:spcBef>
                <a:spcPct val="0"/>
              </a:spcBef>
              <a:spcAft>
                <a:spcPct val="0"/>
              </a:spcAft>
              <a:buFont typeface="Arial" panose="020B0604020202020204" pitchFamily="34" charset="0"/>
              <a:buChar char="•"/>
            </a:pPr>
            <a:endParaRPr lang="nl-BE" altLang="nl-BE" sz="1400" dirty="0">
              <a:latin typeface="Karla" charset="0"/>
            </a:endParaRPr>
          </a:p>
          <a:p>
            <a:pPr marL="285750" lvl="0" indent="-285750" eaLnBrk="0" fontAlgn="base" hangingPunct="0">
              <a:spcBef>
                <a:spcPct val="0"/>
              </a:spcBef>
              <a:spcAft>
                <a:spcPct val="0"/>
              </a:spcAft>
              <a:buFont typeface="Arial" panose="020B0604020202020204" pitchFamily="34" charset="0"/>
              <a:buChar char="•"/>
            </a:pPr>
            <a:endParaRPr lang="nl-BE" sz="1400" dirty="0">
              <a:latin typeface="Karla" charset="0"/>
            </a:endParaRPr>
          </a:p>
        </p:txBody>
      </p:sp>
    </p:spTree>
    <p:extLst>
      <p:ext uri="{BB962C8B-B14F-4D97-AF65-F5344CB8AC3E}">
        <p14:creationId xmlns:p14="http://schemas.microsoft.com/office/powerpoint/2010/main" val="249865717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FC890B4F-02A8-46C0-BAEE-26811775488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52352" numCol="1" anchor="ctr" anchorCtr="0" compatLnSpc="1">
            <a:prstTxWarp prst="textNoShape">
              <a:avLst/>
            </a:prstTxWarp>
            <a:spAutoFit/>
          </a:bodyPr>
          <a:lstStyle/>
          <a:p>
            <a:endParaRPr lang="nl-BE"/>
          </a:p>
        </p:txBody>
      </p:sp>
      <p:sp>
        <p:nvSpPr>
          <p:cNvPr id="2" name="Rectangle 2">
            <a:extLst>
              <a:ext uri="{FF2B5EF4-FFF2-40B4-BE49-F238E27FC236}">
                <a16:creationId xmlns:a16="http://schemas.microsoft.com/office/drawing/2014/main" id="{FEDD0B59-3F30-4C25-96C5-86A0872164B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9829" tIns="698280" rIns="899829" bIns="152352" numCol="1" anchor="ctr" anchorCtr="0" compatLnSpc="1">
            <a:prstTxWarp prst="textNoShape">
              <a:avLst/>
            </a:prstTxWarp>
            <a:spAutoFit/>
          </a:bodyPr>
          <a:lstStyle/>
          <a:p>
            <a:endParaRPr lang="nl-BE"/>
          </a:p>
        </p:txBody>
      </p:sp>
      <p:sp>
        <p:nvSpPr>
          <p:cNvPr id="3" name="Rectangle 3">
            <a:extLst>
              <a:ext uri="{FF2B5EF4-FFF2-40B4-BE49-F238E27FC236}">
                <a16:creationId xmlns:a16="http://schemas.microsoft.com/office/drawing/2014/main" id="{B1294E43-0191-4685-9F4F-FCBB242F30D5}"/>
              </a:ext>
            </a:extLst>
          </p:cNvPr>
          <p:cNvSpPr>
            <a:spLocks noChangeArrowheads="1"/>
          </p:cNvSpPr>
          <p:nvPr/>
        </p:nvSpPr>
        <p:spPr bwMode="auto">
          <a:xfrm>
            <a:off x="306705" y="176889"/>
            <a:ext cx="9607463"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2000" b="1" i="0" u="none" strike="noStrike" cap="none" normalizeH="0" baseline="0" dirty="0">
                <a:ln>
                  <a:noFill/>
                </a:ln>
                <a:solidFill>
                  <a:srgbClr val="F59C00"/>
                </a:solidFill>
                <a:effectLst/>
                <a:latin typeface="Karla"/>
                <a:ea typeface="DengXian Light" panose="02010600030101010101" pitchFamily="2" charset="-122"/>
                <a:cs typeface="Times New Roman" panose="02020603050405020304" pitchFamily="18" charset="0"/>
              </a:rPr>
              <a:t>LAATSTE PRACTICA</a:t>
            </a:r>
          </a:p>
          <a:p>
            <a:pPr marL="285750" lvl="0" indent="-285750" eaLnBrk="0" fontAlgn="base" hangingPunct="0">
              <a:spcBef>
                <a:spcPct val="0"/>
              </a:spcBef>
              <a:spcAft>
                <a:spcPct val="0"/>
              </a:spcAft>
              <a:buFont typeface="Arial" panose="020B0604020202020204" pitchFamily="34" charset="0"/>
              <a:buChar char="•"/>
            </a:pPr>
            <a:r>
              <a:rPr lang="nl-BE" altLang="nl-BE" sz="1400" dirty="0">
                <a:latin typeface="Karla" charset="0"/>
              </a:rPr>
              <a:t>Op de website </a:t>
            </a:r>
            <a:r>
              <a:rPr lang="nl-BE" altLang="nl-BE" sz="1400" dirty="0">
                <a:latin typeface="Karla" charset="0"/>
                <a:hlinkClick r:id="rId3"/>
              </a:rPr>
              <a:t>https://groups.alkreizen.be/vokamechelenchina</a:t>
            </a:r>
            <a:r>
              <a:rPr lang="nl-BE" altLang="nl-BE" sz="1400" dirty="0">
                <a:latin typeface="Karla" charset="0"/>
              </a:rPr>
              <a:t>  zal u terugvinden:</a:t>
            </a:r>
          </a:p>
          <a:p>
            <a:pPr marL="742950" lvl="1" indent="-285750" eaLnBrk="0" fontAlgn="base" hangingPunct="0">
              <a:spcBef>
                <a:spcPct val="0"/>
              </a:spcBef>
              <a:spcAft>
                <a:spcPct val="0"/>
              </a:spcAft>
              <a:buFont typeface="Wingdings" panose="05000000000000000000" pitchFamily="2" charset="2"/>
              <a:buChar char="ü"/>
            </a:pPr>
            <a:r>
              <a:rPr lang="nl-BE" altLang="nl-BE" sz="1400" dirty="0">
                <a:latin typeface="Karla" charset="0"/>
              </a:rPr>
              <a:t>Deze </a:t>
            </a:r>
            <a:r>
              <a:rPr lang="nl-BE" altLang="nl-BE" sz="1400" dirty="0" err="1">
                <a:latin typeface="Karla" charset="0"/>
              </a:rPr>
              <a:t>Powerpoint</a:t>
            </a:r>
            <a:endParaRPr lang="nl-BE" altLang="nl-BE" sz="1400" dirty="0">
              <a:latin typeface="Karla" charset="0"/>
            </a:endParaRPr>
          </a:p>
          <a:p>
            <a:pPr marL="742950" lvl="1" indent="-285750" eaLnBrk="0" fontAlgn="base" hangingPunct="0">
              <a:spcBef>
                <a:spcPct val="0"/>
              </a:spcBef>
              <a:spcAft>
                <a:spcPct val="0"/>
              </a:spcAft>
              <a:buFont typeface="Wingdings" panose="05000000000000000000" pitchFamily="2" charset="2"/>
              <a:buChar char="ü"/>
            </a:pPr>
            <a:r>
              <a:rPr lang="nl-BE" altLang="nl-BE" sz="1400" dirty="0">
                <a:latin typeface="Karla" charset="0"/>
              </a:rPr>
              <a:t>De </a:t>
            </a:r>
            <a:r>
              <a:rPr lang="nl-BE" altLang="nl-BE" sz="1400" dirty="0" err="1">
                <a:latin typeface="Karla" charset="0"/>
              </a:rPr>
              <a:t>Powerpoint</a:t>
            </a:r>
            <a:r>
              <a:rPr lang="nl-BE" altLang="nl-BE" sz="1400" dirty="0">
                <a:latin typeface="Karla" charset="0"/>
              </a:rPr>
              <a:t> van spreker Bart Horsten</a:t>
            </a:r>
          </a:p>
          <a:p>
            <a:pPr marL="742950" lvl="1" indent="-285750" eaLnBrk="0" fontAlgn="base" hangingPunct="0">
              <a:spcBef>
                <a:spcPct val="0"/>
              </a:spcBef>
              <a:spcAft>
                <a:spcPct val="0"/>
              </a:spcAft>
              <a:buFont typeface="Wingdings" panose="05000000000000000000" pitchFamily="2" charset="2"/>
              <a:buChar char="ü"/>
            </a:pPr>
            <a:r>
              <a:rPr lang="nl-BE" altLang="nl-BE" sz="1400" dirty="0">
                <a:latin typeface="Karla" charset="0"/>
              </a:rPr>
              <a:t>Een programmabrochure (ontvangt u begin okt)</a:t>
            </a:r>
          </a:p>
          <a:p>
            <a:pPr marL="742950" lvl="1" indent="-285750" eaLnBrk="0" fontAlgn="base" hangingPunct="0">
              <a:spcBef>
                <a:spcPct val="0"/>
              </a:spcBef>
              <a:spcAft>
                <a:spcPct val="0"/>
              </a:spcAft>
              <a:buFont typeface="Wingdings" panose="05000000000000000000" pitchFamily="2" charset="2"/>
              <a:buChar char="ü"/>
            </a:pPr>
            <a:r>
              <a:rPr lang="nl-BE" altLang="nl-BE" sz="1400" dirty="0">
                <a:latin typeface="Karla" charset="0"/>
              </a:rPr>
              <a:t>De deelnemersbrochure (ontvangt u begin okt)</a:t>
            </a:r>
          </a:p>
          <a:p>
            <a:pPr lvl="1" eaLnBrk="0" fontAlgn="base" hangingPunct="0">
              <a:spcBef>
                <a:spcPct val="0"/>
              </a:spcBef>
              <a:spcAft>
                <a:spcPct val="0"/>
              </a:spcAft>
            </a:pPr>
            <a:endParaRPr lang="nl-BE" altLang="nl-BE" sz="1400" dirty="0">
              <a:latin typeface="Karla"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BE" altLang="nl-BE" sz="1400" dirty="0">
                <a:latin typeface="Karla" charset="0"/>
              </a:rPr>
              <a:t>Staat u correct in de aanwezigheidslijst?  U zal gecontacteerd worden door de studenten van Thomas More om de deelnemersbrochure in het Engels verder te finaliseren. We geven deze brochure aan onze Chinese contacten zodat zij begrijpen wie er deel uitmaakt van de delegatie. U beslist welke info u vrijgeeft of niet.</a:t>
            </a:r>
          </a:p>
          <a:p>
            <a:pPr marR="0" lvl="0" algn="l" defTabSz="914400" rtl="0" eaLnBrk="0" fontAlgn="base" latinLnBrk="0" hangingPunct="0">
              <a:lnSpc>
                <a:spcPct val="100000"/>
              </a:lnSpc>
              <a:spcBef>
                <a:spcPct val="0"/>
              </a:spcBef>
              <a:spcAft>
                <a:spcPct val="0"/>
              </a:spcAft>
              <a:buClrTx/>
              <a:buSzTx/>
              <a:tabLst/>
            </a:pPr>
            <a:endParaRPr lang="nl-BE" altLang="nl-BE" sz="1400" dirty="0">
              <a:latin typeface="Karla"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BE" altLang="nl-BE" sz="1400" dirty="0">
                <a:latin typeface="Karla" charset="0"/>
              </a:rPr>
              <a:t>Vergeet uw Chinese naamkaartjes niet! Vertaling enkel laten doen door een Chinees persoon!  Vertaalbureaus werken meestal wel met native speakers.</a:t>
            </a:r>
          </a:p>
          <a:p>
            <a:pPr marR="0" lvl="0" algn="l" defTabSz="914400" rtl="0" eaLnBrk="0" fontAlgn="base" latinLnBrk="0" hangingPunct="0">
              <a:lnSpc>
                <a:spcPct val="100000"/>
              </a:lnSpc>
              <a:spcBef>
                <a:spcPct val="0"/>
              </a:spcBef>
              <a:spcAft>
                <a:spcPct val="0"/>
              </a:spcAft>
              <a:buClrTx/>
              <a:buSzTx/>
              <a:tabLst/>
            </a:pPr>
            <a:endParaRPr lang="nl-BE" altLang="nl-BE" sz="1400" dirty="0">
              <a:latin typeface="Karla"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BE" altLang="nl-BE" sz="1400" dirty="0">
                <a:latin typeface="Karla" charset="0"/>
              </a:rPr>
              <a:t>WeChat groep wordt aangemaakt om ter plaatse makkelijk te communiceren. Download de app reeds in België want dat werkt beter!</a:t>
            </a:r>
          </a:p>
          <a:p>
            <a:pPr marR="0" lvl="0" algn="l" defTabSz="914400" rtl="0" eaLnBrk="0" fontAlgn="base" latinLnBrk="0" hangingPunct="0">
              <a:lnSpc>
                <a:spcPct val="100000"/>
              </a:lnSpc>
              <a:spcBef>
                <a:spcPct val="0"/>
              </a:spcBef>
              <a:spcAft>
                <a:spcPct val="0"/>
              </a:spcAft>
              <a:buClrTx/>
              <a:buSzTx/>
              <a:tabLst/>
            </a:pPr>
            <a:endParaRPr lang="nl-BE" altLang="nl-BE" sz="1400" dirty="0">
              <a:latin typeface="Karla"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BE" altLang="nl-BE" sz="1400" dirty="0">
                <a:latin typeface="Karla" charset="0"/>
                <a:cs typeface="+mn-ea"/>
              </a:rPr>
              <a:t>Vakantie Petra Van Bouwelen: 1 – 24 september 2017 </a:t>
            </a:r>
            <a:r>
              <a:rPr lang="nl-BE" altLang="nl-BE" sz="1400" dirty="0">
                <a:latin typeface="Karla" charset="0"/>
                <a:cs typeface="+mn-ea"/>
                <a:sym typeface="Wingdings" panose="05000000000000000000" pitchFamily="2" charset="2"/>
              </a:rPr>
              <a:t> Contacteer Sara Landuyt voor inhoudelijke vragen en Geert </a:t>
            </a:r>
            <a:r>
              <a:rPr lang="nl-BE" altLang="nl-BE" sz="1400" dirty="0" err="1">
                <a:latin typeface="Karla" charset="0"/>
                <a:cs typeface="+mn-ea"/>
                <a:sym typeface="Wingdings" panose="05000000000000000000" pitchFamily="2" charset="2"/>
              </a:rPr>
              <a:t>Gaens</a:t>
            </a:r>
            <a:r>
              <a:rPr lang="nl-BE" altLang="nl-BE" sz="1400" dirty="0">
                <a:latin typeface="Karla" charset="0"/>
                <a:cs typeface="+mn-ea"/>
                <a:sym typeface="Wingdings" panose="05000000000000000000" pitchFamily="2" charset="2"/>
              </a:rPr>
              <a:t> bij logistieke vragen of vragen over het visum!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nl-BE" altLang="nl-BE" sz="1400" dirty="0">
              <a:latin typeface="Karla" charset="0"/>
              <a:cs typeface="+mn-ea"/>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BE" altLang="nl-BE" sz="1400" dirty="0">
                <a:latin typeface="Karla" charset="0"/>
                <a:cs typeface="+mn-ea"/>
                <a:sym typeface="Wingdings" panose="05000000000000000000" pitchFamily="2" charset="2"/>
              </a:rPr>
              <a:t>Zet deze nummers in uw gsm:</a:t>
            </a:r>
          </a:p>
          <a:p>
            <a:pPr marL="800100" lvl="1" indent="-342900" eaLnBrk="0" fontAlgn="base" hangingPunct="0">
              <a:spcBef>
                <a:spcPct val="0"/>
              </a:spcBef>
              <a:spcAft>
                <a:spcPct val="0"/>
              </a:spcAft>
              <a:buFont typeface="+mj-lt"/>
              <a:buAutoNum type="arabicPeriod"/>
            </a:pPr>
            <a:r>
              <a:rPr lang="nl-BE" altLang="nl-BE" sz="1400" dirty="0">
                <a:latin typeface="Karla" charset="0"/>
                <a:cs typeface="+mn-ea"/>
                <a:sym typeface="Wingdings" panose="05000000000000000000" pitchFamily="2" charset="2"/>
              </a:rPr>
              <a:t>Petra Van Bouwelen: 0476 909 909</a:t>
            </a:r>
          </a:p>
          <a:p>
            <a:pPr marL="800100" lvl="1" indent="-342900" eaLnBrk="0" fontAlgn="base" hangingPunct="0">
              <a:spcBef>
                <a:spcPct val="0"/>
              </a:spcBef>
              <a:spcAft>
                <a:spcPct val="0"/>
              </a:spcAft>
              <a:buFont typeface="+mj-lt"/>
              <a:buAutoNum type="arabicPeriod"/>
            </a:pPr>
            <a:r>
              <a:rPr lang="nl-BE" altLang="nl-BE" sz="1400" dirty="0">
                <a:latin typeface="Karla" charset="0"/>
                <a:cs typeface="+mn-ea"/>
                <a:sym typeface="Wingdings" panose="05000000000000000000" pitchFamily="2" charset="2"/>
              </a:rPr>
              <a:t>Sara Landuyt: 0476 808 413</a:t>
            </a:r>
          </a:p>
          <a:p>
            <a:pPr marL="800100" lvl="1" indent="-342900" eaLnBrk="0" fontAlgn="base" hangingPunct="0">
              <a:spcBef>
                <a:spcPct val="0"/>
              </a:spcBef>
              <a:spcAft>
                <a:spcPct val="0"/>
              </a:spcAft>
              <a:buFont typeface="+mj-lt"/>
              <a:buAutoNum type="arabicPeriod"/>
            </a:pPr>
            <a:r>
              <a:rPr lang="nl-BE" altLang="nl-BE" sz="1400" dirty="0">
                <a:latin typeface="Karla" charset="0"/>
                <a:cs typeface="+mn-ea"/>
                <a:sym typeface="Wingdings" panose="05000000000000000000" pitchFamily="2" charset="2"/>
              </a:rPr>
              <a:t>Geert </a:t>
            </a:r>
            <a:r>
              <a:rPr lang="nl-BE" altLang="nl-BE" sz="1400" dirty="0" err="1">
                <a:latin typeface="Karla" charset="0"/>
                <a:cs typeface="+mn-ea"/>
                <a:sym typeface="Wingdings" panose="05000000000000000000" pitchFamily="2" charset="2"/>
              </a:rPr>
              <a:t>Gaens</a:t>
            </a:r>
            <a:r>
              <a:rPr lang="nl-BE" altLang="nl-BE" sz="1400" dirty="0">
                <a:latin typeface="Karla" charset="0"/>
                <a:cs typeface="+mn-ea"/>
                <a:sym typeface="Wingdings" panose="05000000000000000000" pitchFamily="2" charset="2"/>
              </a:rPr>
              <a:t>: 0475 909 106</a:t>
            </a:r>
            <a:endParaRPr lang="nl-BE" altLang="nl-BE" sz="1400" dirty="0">
              <a:latin typeface="Karla"/>
              <a:cs typeface="+mn-ea"/>
            </a:endParaRPr>
          </a:p>
          <a:p>
            <a:pPr marL="285750" indent="-285750" eaLnBrk="0" fontAlgn="base" hangingPunct="0">
              <a:spcBef>
                <a:spcPct val="0"/>
              </a:spcBef>
              <a:spcAft>
                <a:spcPct val="0"/>
              </a:spcAft>
              <a:buFont typeface="Arial" panose="020B0604020202020204" pitchFamily="34" charset="0"/>
              <a:buChar char="•"/>
            </a:pPr>
            <a:endParaRPr lang="nl-BE" altLang="nl-BE" sz="1400" dirty="0">
              <a:latin typeface="Karla"/>
              <a:cs typeface="+mn-ea"/>
            </a:endParaRPr>
          </a:p>
          <a:p>
            <a:pPr marL="0" marR="0" lvl="0" indent="0" algn="l" defTabSz="914400" rtl="0" eaLnBrk="0" fontAlgn="base" latinLnBrk="0" hangingPunct="0">
              <a:lnSpc>
                <a:spcPct val="100000"/>
              </a:lnSpc>
              <a:spcBef>
                <a:spcPct val="0"/>
              </a:spcBef>
              <a:spcAft>
                <a:spcPct val="0"/>
              </a:spcAft>
              <a:buClrTx/>
              <a:buSzTx/>
              <a:buFontTx/>
              <a:buNone/>
              <a:tabLst/>
            </a:pPr>
            <a:br>
              <a:rPr lang="nl-BE" altLang="nl-BE" sz="1400" dirty="0">
                <a:latin typeface="+mn-ea"/>
                <a:cs typeface="+mn-ea"/>
              </a:rPr>
            </a:br>
            <a:endParaRPr lang="nl-BE" altLang="nl-BE" sz="1400" dirty="0">
              <a:latin typeface="Karla" charset="0"/>
            </a:endParaRPr>
          </a:p>
        </p:txBody>
      </p:sp>
    </p:spTree>
    <p:extLst>
      <p:ext uri="{BB962C8B-B14F-4D97-AF65-F5344CB8AC3E}">
        <p14:creationId xmlns:p14="http://schemas.microsoft.com/office/powerpoint/2010/main" val="63197400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1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fbeeldingsresultaat voor &quot;visum china&quot;">
            <a:extLst>
              <a:ext uri="{FF2B5EF4-FFF2-40B4-BE49-F238E27FC236}">
                <a16:creationId xmlns:a16="http://schemas.microsoft.com/office/drawing/2014/main" id="{E8853352-EE6B-43AD-9BA9-94A4FED1A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362" y="1675227"/>
            <a:ext cx="7293276" cy="4394199"/>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99BD8F0D-29B0-43E2-9FDE-301BCB3FC49B}"/>
              </a:ext>
            </a:extLst>
          </p:cNvPr>
          <p:cNvSpPr txBox="1">
            <a:spLocks noChangeArrowheads="1"/>
          </p:cNvSpPr>
          <p:nvPr/>
        </p:nvSpPr>
        <p:spPr bwMode="auto">
          <a:xfrm>
            <a:off x="556532" y="643467"/>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47500" lnSpcReduction="20000"/>
          </a:bodyPr>
          <a:lstStyle/>
          <a:p>
            <a:pPr algn="ctr">
              <a:lnSpc>
                <a:spcPct val="90000"/>
              </a:lnSpc>
              <a:spcBef>
                <a:spcPct val="0"/>
              </a:spcBef>
              <a:spcAft>
                <a:spcPts val="600"/>
              </a:spcAft>
            </a:pPr>
            <a:endParaRPr lang="en-US" altLang="nl-BE" sz="3200" b="1" kern="1200" dirty="0">
              <a:solidFill>
                <a:schemeClr val="bg1"/>
              </a:solidFill>
              <a:latin typeface="+mj-lt"/>
              <a:ea typeface="+mj-ea"/>
              <a:cs typeface="+mj-cs"/>
            </a:endParaRPr>
          </a:p>
          <a:p>
            <a:pPr algn="ctr">
              <a:lnSpc>
                <a:spcPct val="90000"/>
              </a:lnSpc>
              <a:spcBef>
                <a:spcPct val="0"/>
              </a:spcBef>
              <a:spcAft>
                <a:spcPts val="600"/>
              </a:spcAft>
            </a:pPr>
            <a:r>
              <a:rPr lang="en-US" altLang="nl-BE" sz="5800" b="1" kern="1200" dirty="0" err="1">
                <a:solidFill>
                  <a:schemeClr val="bg1"/>
                </a:solidFill>
                <a:latin typeface="+mj-lt"/>
                <a:ea typeface="+mj-ea"/>
                <a:cs typeface="+mj-cs"/>
              </a:rPr>
              <a:t>Visum</a:t>
            </a:r>
            <a:r>
              <a:rPr lang="en-US" altLang="nl-BE" sz="5800" b="1" kern="1200" dirty="0">
                <a:solidFill>
                  <a:schemeClr val="bg1"/>
                </a:solidFill>
                <a:latin typeface="+mj-lt"/>
                <a:ea typeface="+mj-ea"/>
                <a:cs typeface="+mj-cs"/>
              </a:rPr>
              <a:t> </a:t>
            </a:r>
            <a:r>
              <a:rPr lang="en-US" altLang="nl-BE" sz="5800" b="1" kern="1200" dirty="0" err="1">
                <a:solidFill>
                  <a:schemeClr val="bg1"/>
                </a:solidFill>
                <a:latin typeface="+mj-lt"/>
                <a:ea typeface="+mj-ea"/>
                <a:cs typeface="+mj-cs"/>
              </a:rPr>
              <a:t>formaliteiten</a:t>
            </a:r>
            <a:r>
              <a:rPr lang="en-US" altLang="nl-BE" sz="5800" b="1" kern="1200" dirty="0">
                <a:solidFill>
                  <a:schemeClr val="bg1"/>
                </a:solidFill>
                <a:latin typeface="+mj-lt"/>
                <a:ea typeface="+mj-ea"/>
                <a:cs typeface="+mj-cs"/>
              </a:rPr>
              <a:t>: </a:t>
            </a:r>
            <a:r>
              <a:rPr lang="en-US" altLang="nl-BE" sz="5800" b="1" kern="1200" dirty="0" err="1">
                <a:solidFill>
                  <a:schemeClr val="bg1"/>
                </a:solidFill>
                <a:latin typeface="+mj-lt"/>
                <a:ea typeface="+mj-ea"/>
                <a:cs typeface="+mj-cs"/>
              </a:rPr>
              <a:t>gaan</a:t>
            </a:r>
            <a:r>
              <a:rPr lang="en-US" altLang="nl-BE" sz="5800" b="1" kern="1200" dirty="0">
                <a:solidFill>
                  <a:schemeClr val="bg1"/>
                </a:solidFill>
                <a:latin typeface="+mj-lt"/>
                <a:ea typeface="+mj-ea"/>
                <a:cs typeface="+mj-cs"/>
              </a:rPr>
              <a:t> we nu </a:t>
            </a:r>
            <a:r>
              <a:rPr lang="en-US" altLang="nl-BE" sz="5800" b="1" kern="1200" dirty="0" err="1">
                <a:solidFill>
                  <a:schemeClr val="bg1"/>
                </a:solidFill>
                <a:latin typeface="+mj-lt"/>
                <a:ea typeface="+mj-ea"/>
                <a:cs typeface="+mj-cs"/>
              </a:rPr>
              <a:t>regelen</a:t>
            </a:r>
            <a:r>
              <a:rPr lang="en-US" altLang="nl-BE" sz="5800" b="1" kern="1200" dirty="0">
                <a:solidFill>
                  <a:schemeClr val="bg1"/>
                </a:solidFill>
                <a:latin typeface="+mj-lt"/>
                <a:ea typeface="+mj-ea"/>
                <a:cs typeface="+mj-cs"/>
              </a:rPr>
              <a:t> </a:t>
            </a:r>
            <a:r>
              <a:rPr lang="en-US" altLang="nl-BE" sz="5800" b="1" kern="1200" dirty="0">
                <a:solidFill>
                  <a:schemeClr val="bg1"/>
                </a:solidFill>
                <a:latin typeface="+mj-lt"/>
                <a:ea typeface="+mj-ea"/>
                <a:cs typeface="+mj-cs"/>
                <a:sym typeface="Wingdings" panose="05000000000000000000" pitchFamily="2" charset="2"/>
              </a:rPr>
              <a:t></a:t>
            </a:r>
            <a:endParaRPr lang="en-US" altLang="nl-BE" sz="5800" b="1" kern="1200" dirty="0">
              <a:solidFill>
                <a:schemeClr val="bg1"/>
              </a:solidFill>
              <a:latin typeface="+mj-lt"/>
              <a:ea typeface="+mj-ea"/>
              <a:cs typeface="+mj-cs"/>
            </a:endParaRPr>
          </a:p>
          <a:p>
            <a:pPr algn="ctr">
              <a:lnSpc>
                <a:spcPct val="90000"/>
              </a:lnSpc>
              <a:spcBef>
                <a:spcPct val="0"/>
              </a:spcBef>
              <a:spcAft>
                <a:spcPts val="600"/>
              </a:spcAft>
            </a:pPr>
            <a:endParaRPr lang="en-US" altLang="nl-BE" sz="3200" kern="1200" dirty="0">
              <a:solidFill>
                <a:schemeClr val="bg1"/>
              </a:solidFill>
              <a:latin typeface="+mj-lt"/>
              <a:ea typeface="+mj-ea"/>
              <a:cs typeface="+mj-cs"/>
            </a:endParaRPr>
          </a:p>
        </p:txBody>
      </p:sp>
    </p:spTree>
    <p:extLst>
      <p:ext uri="{BB962C8B-B14F-4D97-AF65-F5344CB8AC3E}">
        <p14:creationId xmlns:p14="http://schemas.microsoft.com/office/powerpoint/2010/main" val="62900815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4" name="AutoShape 16"/>
          <p:cNvSpPr>
            <a:spLocks/>
          </p:cNvSpPr>
          <p:nvPr/>
        </p:nvSpPr>
        <p:spPr bwMode="auto">
          <a:xfrm>
            <a:off x="8502652" y="5300134"/>
            <a:ext cx="1466849" cy="2201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defTabSz="171450">
              <a:defRPr sz="1900">
                <a:solidFill>
                  <a:srgbClr val="000000"/>
                </a:solidFill>
                <a:latin typeface="Helvetica Light" charset="0"/>
                <a:ea typeface="MS PGothic" panose="020B0600070205080204" pitchFamily="34" charset="-128"/>
                <a:sym typeface="Helvetica Light" charset="0"/>
              </a:defRPr>
            </a:lvl1pPr>
            <a:lvl2pPr marL="742950" indent="-285750" defTabSz="171450">
              <a:defRPr sz="1900">
                <a:solidFill>
                  <a:srgbClr val="000000"/>
                </a:solidFill>
                <a:latin typeface="Helvetica Light" charset="0"/>
                <a:ea typeface="MS PGothic" panose="020B0600070205080204" pitchFamily="34" charset="-128"/>
                <a:sym typeface="Helvetica Light" charset="0"/>
              </a:defRPr>
            </a:lvl2pPr>
            <a:lvl3pPr marL="1143000" indent="-228600" defTabSz="171450">
              <a:defRPr sz="1900">
                <a:solidFill>
                  <a:srgbClr val="000000"/>
                </a:solidFill>
                <a:latin typeface="Helvetica Light" charset="0"/>
                <a:ea typeface="MS PGothic" panose="020B0600070205080204" pitchFamily="34" charset="-128"/>
                <a:sym typeface="Helvetica Light" charset="0"/>
              </a:defRPr>
            </a:lvl3pPr>
            <a:lvl4pPr marL="1600200" indent="-228600" defTabSz="171450">
              <a:defRPr sz="1900">
                <a:solidFill>
                  <a:srgbClr val="000000"/>
                </a:solidFill>
                <a:latin typeface="Helvetica Light" charset="0"/>
                <a:ea typeface="MS PGothic" panose="020B0600070205080204" pitchFamily="34" charset="-128"/>
                <a:sym typeface="Helvetica Light" charset="0"/>
              </a:defRPr>
            </a:lvl4pPr>
            <a:lvl5pPr marL="2057400" indent="-228600" defTabSz="171450">
              <a:defRPr sz="1900">
                <a:solidFill>
                  <a:srgbClr val="000000"/>
                </a:solidFill>
                <a:latin typeface="Helvetica Light" charset="0"/>
                <a:ea typeface="MS PGothic" panose="020B0600070205080204" pitchFamily="34" charset="-128"/>
                <a:sym typeface="Helvetica Light" charset="0"/>
              </a:defRPr>
            </a:lvl5pPr>
            <a:lvl6pPr marL="25146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17145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nSpc>
                <a:spcPct val="120000"/>
              </a:lnSpc>
            </a:pPr>
            <a:endParaRPr lang="en-US" altLang="en-US" sz="2533" dirty="0"/>
          </a:p>
        </p:txBody>
      </p:sp>
      <p:pic>
        <p:nvPicPr>
          <p:cNvPr id="57360" name="Picture 33" descr="Twit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9000" y="588856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Afbeelding 23" descr="Afbeeldingsresultaat voor See you in China">
            <a:extLst>
              <a:ext uri="{FF2B5EF4-FFF2-40B4-BE49-F238E27FC236}">
                <a16:creationId xmlns:a16="http://schemas.microsoft.com/office/drawing/2014/main" id="{DFF899DD-C45E-4CE9-A916-C29B75FD623F}"/>
              </a:ext>
            </a:extLst>
          </p:cNvPr>
          <p:cNvPicPr/>
          <p:nvPr/>
        </p:nvPicPr>
        <p:blipFill rotWithShape="1">
          <a:blip r:embed="rId4">
            <a:extLst>
              <a:ext uri="{28A0092B-C50C-407E-A947-70E740481C1C}">
                <a14:useLocalDpi xmlns:a14="http://schemas.microsoft.com/office/drawing/2010/main" val="0"/>
              </a:ext>
            </a:extLst>
          </a:blip>
          <a:srcRect l="23016" r="20371"/>
          <a:stretch/>
        </p:blipFill>
        <p:spPr bwMode="auto">
          <a:xfrm>
            <a:off x="661416" y="1272349"/>
            <a:ext cx="4642104" cy="4433507"/>
          </a:xfrm>
          <a:prstGeom prst="rect">
            <a:avLst/>
          </a:prstGeom>
          <a:noFill/>
          <a:ln>
            <a:noFill/>
          </a:ln>
          <a:extLst>
            <a:ext uri="{53640926-AAD7-44D8-BBD7-CCE9431645EC}">
              <a14:shadowObscured xmlns:a14="http://schemas.microsoft.com/office/drawing/2010/main"/>
            </a:ext>
          </a:extLst>
        </p:spPr>
      </p:pic>
      <p:pic>
        <p:nvPicPr>
          <p:cNvPr id="28" name="Picture 2" descr="KEEP CALM I'LL SEE YOU IN CHINA Poster">
            <a:extLst>
              <a:ext uri="{FF2B5EF4-FFF2-40B4-BE49-F238E27FC236}">
                <a16:creationId xmlns:a16="http://schemas.microsoft.com/office/drawing/2014/main" id="{4A5D71A2-5249-4B0F-9F4D-EE0304B81EE8}"/>
              </a:ext>
            </a:extLst>
          </p:cNvPr>
          <p:cNvPicPr/>
          <p:nvPr/>
        </p:nvPicPr>
        <p:blipFill rotWithShape="1">
          <a:blip r:embed="rId5">
            <a:extLst>
              <a:ext uri="{28A0092B-C50C-407E-A947-70E740481C1C}">
                <a14:useLocalDpi xmlns:a14="http://schemas.microsoft.com/office/drawing/2010/main" val="0"/>
              </a:ext>
            </a:extLst>
          </a:blip>
          <a:srcRect b="4571"/>
          <a:stretch/>
        </p:blipFill>
        <p:spPr bwMode="auto">
          <a:xfrm>
            <a:off x="5993892" y="320802"/>
            <a:ext cx="5715000" cy="63627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931368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72881279"/>
              </p:ext>
            </p:extLst>
          </p:nvPr>
        </p:nvGraphicFramePr>
        <p:xfrm>
          <a:off x="340048" y="676447"/>
          <a:ext cx="11510574" cy="6019031"/>
        </p:xfrm>
        <a:graphic>
          <a:graphicData uri="http://schemas.openxmlformats.org/drawingml/2006/table">
            <a:tbl>
              <a:tblPr/>
              <a:tblGrid>
                <a:gridCol w="1720400">
                  <a:extLst>
                    <a:ext uri="{9D8B030D-6E8A-4147-A177-3AD203B41FA5}">
                      <a16:colId xmlns:a16="http://schemas.microsoft.com/office/drawing/2014/main" val="20000"/>
                    </a:ext>
                  </a:extLst>
                </a:gridCol>
                <a:gridCol w="5868221">
                  <a:extLst>
                    <a:ext uri="{9D8B030D-6E8A-4147-A177-3AD203B41FA5}">
                      <a16:colId xmlns:a16="http://schemas.microsoft.com/office/drawing/2014/main" val="20001"/>
                    </a:ext>
                  </a:extLst>
                </a:gridCol>
                <a:gridCol w="3921953">
                  <a:extLst>
                    <a:ext uri="{9D8B030D-6E8A-4147-A177-3AD203B41FA5}">
                      <a16:colId xmlns:a16="http://schemas.microsoft.com/office/drawing/2014/main" val="20002"/>
                    </a:ext>
                  </a:extLst>
                </a:gridCol>
              </a:tblGrid>
              <a:tr h="500073">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err="1">
                          <a:ln>
                            <a:noFill/>
                          </a:ln>
                          <a:solidFill>
                            <a:schemeClr val="tx1"/>
                          </a:solidFill>
                          <a:effectLst/>
                          <a:latin typeface="Bradley Hand ITC" panose="03070402050302030203" pitchFamily="66" charset="0"/>
                          <a:ea typeface="MS PGothic" panose="020B0600070205080204" pitchFamily="34" charset="-128"/>
                          <a:sym typeface="Helvetica Light" charset="0"/>
                        </a:rPr>
                        <a:t>uur</a:t>
                      </a:r>
                      <a:endPar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endParaRPr>
                    </a:p>
                  </a:txBody>
                  <a:tcPr marL="89999" marR="107997" marT="93600" marB="93600"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FFC000"/>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err="1">
                          <a:ln>
                            <a:noFill/>
                          </a:ln>
                          <a:solidFill>
                            <a:schemeClr val="tx1"/>
                          </a:solidFill>
                          <a:effectLst/>
                          <a:latin typeface="Bradley Hand ITC" panose="03070402050302030203" pitchFamily="66" charset="0"/>
                          <a:ea typeface="MS PGothic" panose="020B0600070205080204" pitchFamily="34" charset="-128"/>
                          <a:sym typeface="Helvetica Light" charset="0"/>
                        </a:rPr>
                        <a:t>Programma</a:t>
                      </a:r>
                      <a:endPar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endParaRPr>
                    </a:p>
                  </a:txBody>
                  <a:tcPr marL="45719" marR="45719" marT="93600" marB="22861"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err="1">
                          <a:ln>
                            <a:noFill/>
                          </a:ln>
                          <a:solidFill>
                            <a:schemeClr val="tx1"/>
                          </a:solidFill>
                          <a:effectLst/>
                          <a:latin typeface="Bradley Hand ITC" panose="03070402050302030203" pitchFamily="66" charset="0"/>
                          <a:ea typeface="MS PGothic" panose="020B0600070205080204" pitchFamily="34" charset="-128"/>
                          <a:sym typeface="Helvetica Light" charset="0"/>
                        </a:rPr>
                        <a:t>spreker</a:t>
                      </a:r>
                      <a:endPar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endParaRPr>
                    </a:p>
                  </a:txBody>
                  <a:tcPr marL="45719" marR="45719" marT="93600" marB="22861"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0"/>
                  </a:ext>
                </a:extLst>
              </a:tr>
              <a:tr h="995734">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12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16u00</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nl-BE"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Verwelkoming &amp; introductie van de missie partners: </a:t>
                      </a:r>
                    </a:p>
                    <a:p>
                      <a:pPr marL="0" marR="0" lvl="0" indent="0" algn="ctr" defTabSz="171450" rtl="0" eaLnBrk="1" fontAlgn="base" latinLnBrk="0" hangingPunct="1">
                        <a:lnSpc>
                          <a:spcPct val="100000"/>
                        </a:lnSpc>
                        <a:spcBef>
                          <a:spcPct val="0"/>
                        </a:spcBef>
                        <a:spcAft>
                          <a:spcPct val="0"/>
                        </a:spcAft>
                        <a:buClrTx/>
                        <a:buSzTx/>
                        <a:buFontTx/>
                        <a:buNone/>
                        <a:tabLst/>
                      </a:pPr>
                      <a:r>
                        <a:rPr kumimoji="0" lang="nl-BE"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Provincie Antwerpen, FIT, POM, BCECC en Thomas More</a:t>
                      </a:r>
                    </a:p>
                    <a:p>
                      <a:pPr marL="0" marR="0" lvl="0" indent="0" algn="ctr" defTabSz="171450" rtl="0" eaLnBrk="1" fontAlgn="base" latinLnBrk="0" hangingPunct="1">
                        <a:lnSpc>
                          <a:spcPct val="100000"/>
                        </a:lnSpc>
                        <a:spcBef>
                          <a:spcPct val="0"/>
                        </a:spcBef>
                        <a:spcAft>
                          <a:spcPct val="0"/>
                        </a:spcAft>
                        <a:buClrTx/>
                        <a:buSzTx/>
                        <a:buFontTx/>
                        <a:buNone/>
                        <a:tabLst/>
                      </a:pPr>
                      <a:r>
                        <a:rPr kumimoji="0" lang="nl-BE"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Korte voorstelling van de deelnemers </a:t>
                      </a:r>
                    </a:p>
                    <a:p>
                      <a:pPr marL="0" marR="0" lvl="0" indent="0" algn="ctr" defTabSz="171450" rtl="0" eaLnBrk="1" fontAlgn="base" latinLnBrk="0" hangingPunct="1">
                        <a:lnSpc>
                          <a:spcPct val="100000"/>
                        </a:lnSpc>
                        <a:spcBef>
                          <a:spcPct val="0"/>
                        </a:spcBef>
                        <a:spcAft>
                          <a:spcPct val="0"/>
                        </a:spcAft>
                        <a:buClrTx/>
                        <a:buSzTx/>
                        <a:buFontTx/>
                        <a:buNone/>
                        <a:tabLst/>
                      </a:pPr>
                      <a:endParaRPr kumimoji="0" lang="nl-BE"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Petra Van Bouwelen</a:t>
                      </a:r>
                    </a:p>
                    <a:p>
                      <a:pPr marL="0" marR="0" lvl="0" indent="0" algn="ctr" defTabSz="171450" rtl="0" eaLnBrk="1" fontAlgn="base" latinLnBrk="0" hangingPunct="1">
                        <a:lnSpc>
                          <a:spcPct val="100000"/>
                        </a:lnSpc>
                        <a:spcBef>
                          <a:spcPct val="0"/>
                        </a:spcBef>
                        <a:spcAft>
                          <a:spcPct val="0"/>
                        </a:spcAft>
                        <a:buClrTx/>
                        <a:buSzTx/>
                        <a:buFontTx/>
                        <a:buNone/>
                        <a:tabLst/>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Manager International Business &amp; Sales, Voka Mechelen</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1485346">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12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16u20</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Uiteenzetting over:</a:t>
                      </a: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Zakendoen met China voor beginners ter voorbereiding van de reis: do’s &amp; </a:t>
                      </a:r>
                      <a:r>
                        <a:rPr kumimoji="0" lang="nl-BE"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don’ts</a:t>
                      </a: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 tips &amp; tricks voor het China van vandaag</a:t>
                      </a: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Het gebruik van WeChat</a:t>
                      </a: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Korte introductie tot Crossborder e-Commerce</a:t>
                      </a:r>
                    </a:p>
                    <a:p>
                      <a:pPr marL="0" marR="0" lvl="0" indent="0" algn="ctr" defTabSz="171450" rtl="0" eaLnBrk="1" fontAlgn="base" latinLnBrk="0" hangingPunct="1">
                        <a:lnSpc>
                          <a:spcPct val="100000"/>
                        </a:lnSpc>
                        <a:spcBef>
                          <a:spcPct val="0"/>
                        </a:spcBef>
                        <a:spcAft>
                          <a:spcPct val="0"/>
                        </a:spcAft>
                        <a:buClrTx/>
                        <a:buSzTx/>
                        <a:buFontTx/>
                        <a:buNone/>
                        <a:tabLst/>
                      </a:pPr>
                      <a:endParaRPr kumimoji="0" lang="es-ES" alt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nl-BE" alt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Bart Horsten</a:t>
                      </a:r>
                    </a:p>
                    <a:p>
                      <a:pPr marL="0" marR="0" lvl="0" indent="0" algn="ctr" defTabSz="171450" rtl="0" eaLnBrk="1" fontAlgn="base" latinLnBrk="0" hangingPunct="1">
                        <a:lnSpc>
                          <a:spcPct val="100000"/>
                        </a:lnSpc>
                        <a:spcBef>
                          <a:spcPct val="0"/>
                        </a:spcBef>
                        <a:spcAft>
                          <a:spcPct val="0"/>
                        </a:spcAft>
                        <a:buClrTx/>
                        <a:buSzTx/>
                        <a:buFontTx/>
                        <a:buNone/>
                        <a:tabLst/>
                      </a:pPr>
                      <a:r>
                        <a:rPr kumimoji="0" lang="nl-BE" alt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bedrijfsleider van Horsten International</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1054132">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1200" b="1"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17u10</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defRPr/>
                      </a:pPr>
                      <a:r>
                        <a:rPr kumimoji="0" lang="nl-BE" altLang="es-ES" sz="1100" b="0" i="0" u="none" strike="noStrike" kern="1200" cap="none" normalizeH="0" baseline="0" noProof="0" dirty="0">
                          <a:ln>
                            <a:noFill/>
                          </a:ln>
                          <a:solidFill>
                            <a:schemeClr val="tx1"/>
                          </a:solidFill>
                          <a:effectLst/>
                          <a:latin typeface="Calibri" panose="020F0502020204030204" pitchFamily="34" charset="0"/>
                          <a:ea typeface="MS PGothic" panose="020B0600070205080204" pitchFamily="34" charset="-128"/>
                          <a:sym typeface="Helvetica Light" charset="0"/>
                        </a:rPr>
                        <a:t>Overlopen programma van de missie </a:t>
                      </a:r>
                    </a:p>
                    <a:p>
                      <a:pPr marL="0" marR="0" lvl="0" indent="0" algn="ctr" defTabSz="171450" rtl="0" eaLnBrk="1" fontAlgn="base" latinLnBrk="0" hangingPunct="1">
                        <a:lnSpc>
                          <a:spcPct val="100000"/>
                        </a:lnSpc>
                        <a:spcBef>
                          <a:spcPct val="0"/>
                        </a:spcBef>
                        <a:spcAft>
                          <a:spcPct val="0"/>
                        </a:spcAft>
                        <a:buClrTx/>
                        <a:buSzTx/>
                        <a:buFontTx/>
                        <a:buNone/>
                        <a:tabLst/>
                        <a:defRPr/>
                      </a:pPr>
                      <a:r>
                        <a:rPr kumimoji="0" lang="nl-BE" altLang="es-ES" sz="1100" b="0" i="0" u="none" strike="noStrike" kern="1200" cap="none" normalizeH="0" baseline="0" noProof="0" dirty="0">
                          <a:ln>
                            <a:noFill/>
                          </a:ln>
                          <a:solidFill>
                            <a:schemeClr val="tx1"/>
                          </a:solidFill>
                          <a:effectLst/>
                          <a:latin typeface="Calibri" panose="020F0502020204030204" pitchFamily="34" charset="0"/>
                          <a:ea typeface="MS PGothic" panose="020B0600070205080204" pitchFamily="34" charset="-128"/>
                          <a:sym typeface="Helvetica Light" charset="0"/>
                        </a:rPr>
                        <a:t>Verifiëring gegevens in de deelnemersbrochure</a:t>
                      </a:r>
                      <a:endParaRPr kumimoji="0" lang="es-ES" altLang="es-ES" sz="1100" b="0" i="0" u="none" strike="noStrike" kern="1200" cap="none" normalizeH="0" baseline="0" noProof="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defRPr/>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Petra Van Bouwelen, Manager International Business &amp; Sales, </a:t>
                      </a:r>
                    </a:p>
                    <a:p>
                      <a:pPr marL="0" marR="0" lvl="0" indent="0" algn="ctr" defTabSz="171450" rtl="0" eaLnBrk="1" fontAlgn="base" latinLnBrk="0" hangingPunct="1">
                        <a:lnSpc>
                          <a:spcPct val="100000"/>
                        </a:lnSpc>
                        <a:spcBef>
                          <a:spcPct val="0"/>
                        </a:spcBef>
                        <a:spcAft>
                          <a:spcPct val="0"/>
                        </a:spcAft>
                        <a:buClrTx/>
                        <a:buSzTx/>
                        <a:buFontTx/>
                        <a:buNone/>
                        <a:tabLst/>
                        <a:defRPr/>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Voka Mechelen en </a:t>
                      </a:r>
                      <a:r>
                        <a:rPr kumimoji="0" lang="nl-BE" altLang="es-ES" sz="1100" b="0" i="0" u="none" strike="noStrike" kern="1200" cap="none" normalizeH="0" baseline="0" noProof="0" dirty="0">
                          <a:ln>
                            <a:noFill/>
                          </a:ln>
                          <a:solidFill>
                            <a:schemeClr val="tx1"/>
                          </a:solidFill>
                          <a:effectLst/>
                          <a:latin typeface="Calibri" panose="020F0502020204030204" pitchFamily="34" charset="0"/>
                          <a:ea typeface="MS PGothic" panose="020B0600070205080204" pitchFamily="34" charset="-128"/>
                          <a:sym typeface="Helvetica Light" charset="0"/>
                        </a:rPr>
                        <a:t>Geert </a:t>
                      </a:r>
                      <a:r>
                        <a:rPr kumimoji="0" lang="nl-BE" altLang="es-ES" sz="1100" b="0" i="0" u="none" strike="noStrike" kern="1200" cap="none" normalizeH="0" baseline="0" noProof="0" dirty="0" err="1">
                          <a:ln>
                            <a:noFill/>
                          </a:ln>
                          <a:solidFill>
                            <a:schemeClr val="tx1"/>
                          </a:solidFill>
                          <a:effectLst/>
                          <a:latin typeface="Calibri" panose="020F0502020204030204" pitchFamily="34" charset="0"/>
                          <a:ea typeface="MS PGothic" panose="020B0600070205080204" pitchFamily="34" charset="-128"/>
                          <a:sym typeface="Helvetica Light" charset="0"/>
                        </a:rPr>
                        <a:t>Gaens</a:t>
                      </a:r>
                      <a:r>
                        <a:rPr kumimoji="0" lang="nl-BE" altLang="es-ES" sz="1100" b="0" i="0" u="none" strike="noStrike" kern="1200" cap="none" normalizeH="0" baseline="0" noProof="0" dirty="0">
                          <a:ln>
                            <a:noFill/>
                          </a:ln>
                          <a:solidFill>
                            <a:schemeClr val="tx1"/>
                          </a:solidFill>
                          <a:effectLst/>
                          <a:latin typeface="Calibri" panose="020F0502020204030204" pitchFamily="34" charset="0"/>
                          <a:ea typeface="MS PGothic" panose="020B0600070205080204" pitchFamily="34" charset="-128"/>
                          <a:sym typeface="Helvetica Light" charset="0"/>
                        </a:rPr>
                        <a:t>, zaakvoerder </a:t>
                      </a:r>
                      <a:r>
                        <a:rPr kumimoji="0" lang="nl-BE" altLang="es-ES" sz="1100" b="0" i="0" u="none" strike="noStrike" kern="1200" cap="none" normalizeH="0" baseline="0" noProof="0" dirty="0" err="1">
                          <a:ln>
                            <a:noFill/>
                          </a:ln>
                          <a:solidFill>
                            <a:schemeClr val="tx1"/>
                          </a:solidFill>
                          <a:effectLst/>
                          <a:latin typeface="Calibri" panose="020F0502020204030204" pitchFamily="34" charset="0"/>
                          <a:ea typeface="MS PGothic" panose="020B0600070205080204" pitchFamily="34" charset="-128"/>
                          <a:sym typeface="Helvetica Light" charset="0"/>
                        </a:rPr>
                        <a:t>Alkreizen</a:t>
                      </a:r>
                      <a:endParaRPr kumimoji="0" lang="es-ES" altLang="es-ES" sz="1100" b="0" i="0" u="none" strike="noStrike" kern="1200" cap="none" normalizeH="0" baseline="0" noProof="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1024128">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200" b="1"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17u30</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Laatste praktische regelingen en uitleg in verband met het business visum </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sym typeface="Helvetica Light" charset="0"/>
                        </a:rPr>
                        <a:t>Geert </a:t>
                      </a:r>
                      <a:r>
                        <a:rPr kumimoji="0" lang="nl-BE"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mn-cs"/>
                          <a:sym typeface="Helvetica Light" charset="0"/>
                        </a:rPr>
                        <a:t>Gaens</a:t>
                      </a:r>
                      <a:endPar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sym typeface="Helvetica Light" charset="0"/>
                        </a:rPr>
                        <a:t> zaakvoerder van </a:t>
                      </a:r>
                      <a:r>
                        <a:rPr kumimoji="0" lang="nl-BE"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mn-cs"/>
                          <a:sym typeface="Helvetica Light" charset="0"/>
                        </a:rPr>
                        <a:t>Alkreizen</a:t>
                      </a:r>
                      <a:endPar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959618">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200" b="1" i="0" u="none" strike="noStrike" kern="1200" cap="none" normalizeH="0" baseline="0" dirty="0">
                          <a:ln>
                            <a:noFill/>
                          </a:ln>
                          <a:solidFill>
                            <a:srgbClr val="000000"/>
                          </a:solidFill>
                          <a:effectLst/>
                          <a:latin typeface="Calibri"/>
                          <a:ea typeface="MS PGothic"/>
                          <a:sym typeface="Helvetica Light" charset="0"/>
                        </a:rPr>
                        <a:t>18u00</a:t>
                      </a:r>
                      <a:endParaRPr kumimoji="0" lang="es-ES" altLang="es-ES" sz="1200" b="1"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s-ES"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Einde</a:t>
                      </a:r>
                      <a:endParaRPr kumimoji="0" 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endPar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43987901"/>
                  </a:ext>
                </a:extLst>
              </a:tr>
            </a:tbl>
          </a:graphicData>
        </a:graphic>
      </p:graphicFrame>
      <p:sp>
        <p:nvSpPr>
          <p:cNvPr id="4" name="Line 6"/>
          <p:cNvSpPr>
            <a:spLocks noChangeShapeType="1"/>
          </p:cNvSpPr>
          <p:nvPr/>
        </p:nvSpPr>
        <p:spPr bwMode="auto">
          <a:xfrm>
            <a:off x="260241"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6"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7" name="AutoShape 3"/>
          <p:cNvSpPr>
            <a:spLocks/>
          </p:cNvSpPr>
          <p:nvPr/>
        </p:nvSpPr>
        <p:spPr bwMode="auto">
          <a:xfrm>
            <a:off x="4679775" y="138813"/>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Programma</a:t>
            </a:r>
            <a:r>
              <a:rPr lang="en-US" sz="2133" dirty="0">
                <a:solidFill>
                  <a:srgbClr val="000000"/>
                </a:solidFill>
                <a:latin typeface="Andalus" panose="02020603050405020304" pitchFamily="18" charset="-78"/>
                <a:cs typeface="Andalus" panose="02020603050405020304" pitchFamily="18" charset="-78"/>
                <a:sym typeface="Helvetica Light" charset="0"/>
              </a:rPr>
              <a:t> briefing</a:t>
            </a:r>
          </a:p>
        </p:txBody>
      </p:sp>
    </p:spTree>
    <p:extLst>
      <p:ext uri="{BB962C8B-B14F-4D97-AF65-F5344CB8AC3E}">
        <p14:creationId xmlns:p14="http://schemas.microsoft.com/office/powerpoint/2010/main" val="96473704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50984898"/>
              </p:ext>
            </p:extLst>
          </p:nvPr>
        </p:nvGraphicFramePr>
        <p:xfrm>
          <a:off x="340049" y="676446"/>
          <a:ext cx="11445278" cy="5113146"/>
        </p:xfrm>
        <a:graphic>
          <a:graphicData uri="http://schemas.openxmlformats.org/drawingml/2006/table">
            <a:tbl>
              <a:tblPr/>
              <a:tblGrid>
                <a:gridCol w="1634409">
                  <a:extLst>
                    <a:ext uri="{9D8B030D-6E8A-4147-A177-3AD203B41FA5}">
                      <a16:colId xmlns:a16="http://schemas.microsoft.com/office/drawing/2014/main" val="20000"/>
                    </a:ext>
                  </a:extLst>
                </a:gridCol>
                <a:gridCol w="2640832">
                  <a:extLst>
                    <a:ext uri="{9D8B030D-6E8A-4147-A177-3AD203B41FA5}">
                      <a16:colId xmlns:a16="http://schemas.microsoft.com/office/drawing/2014/main" val="20001"/>
                    </a:ext>
                  </a:extLst>
                </a:gridCol>
                <a:gridCol w="2209531">
                  <a:extLst>
                    <a:ext uri="{9D8B030D-6E8A-4147-A177-3AD203B41FA5}">
                      <a16:colId xmlns:a16="http://schemas.microsoft.com/office/drawing/2014/main" val="20002"/>
                    </a:ext>
                  </a:extLst>
                </a:gridCol>
                <a:gridCol w="2653911">
                  <a:extLst>
                    <a:ext uri="{9D8B030D-6E8A-4147-A177-3AD203B41FA5}">
                      <a16:colId xmlns:a16="http://schemas.microsoft.com/office/drawing/2014/main" val="20003"/>
                    </a:ext>
                  </a:extLst>
                </a:gridCol>
                <a:gridCol w="2306595">
                  <a:extLst>
                    <a:ext uri="{9D8B030D-6E8A-4147-A177-3AD203B41FA5}">
                      <a16:colId xmlns:a16="http://schemas.microsoft.com/office/drawing/2014/main" val="20004"/>
                    </a:ext>
                  </a:extLst>
                </a:gridCol>
              </a:tblGrid>
              <a:tr h="618173">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rPr>
                        <a:t>Dag</a:t>
                      </a:r>
                    </a:p>
                  </a:txBody>
                  <a:tcPr marL="89999" marR="107997" marT="93600" marB="93600"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err="1">
                          <a:ln>
                            <a:noFill/>
                          </a:ln>
                          <a:solidFill>
                            <a:schemeClr val="tx1"/>
                          </a:solidFill>
                          <a:effectLst/>
                          <a:latin typeface="Bradley Hand ITC" panose="03070402050302030203" pitchFamily="66" charset="0"/>
                          <a:ea typeface="MS PGothic" panose="020B0600070205080204" pitchFamily="34" charset="-128"/>
                          <a:sym typeface="Helvetica Light" charset="0"/>
                        </a:rPr>
                        <a:t>Ochtend</a:t>
                      </a:r>
                      <a:endPar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endParaRPr>
                    </a:p>
                  </a:txBody>
                  <a:tcPr marL="45719" marR="45719" marT="93600" marB="22861"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rPr>
                        <a:t>Lunch</a:t>
                      </a:r>
                    </a:p>
                  </a:txBody>
                  <a:tcPr marL="45719" marR="45719" marT="93600" marB="22861"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err="1">
                          <a:ln>
                            <a:noFill/>
                          </a:ln>
                          <a:solidFill>
                            <a:schemeClr val="tx1"/>
                          </a:solidFill>
                          <a:effectLst/>
                          <a:latin typeface="Bradley Hand ITC" panose="03070402050302030203" pitchFamily="66" charset="0"/>
                          <a:ea typeface="MS PGothic" panose="020B0600070205080204" pitchFamily="34" charset="-128"/>
                          <a:sym typeface="Helvetica Light" charset="0"/>
                        </a:rPr>
                        <a:t>Namiddag</a:t>
                      </a:r>
                      <a:endPar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endParaRPr>
                    </a:p>
                  </a:txBody>
                  <a:tcPr marL="45719" marR="45719" marT="93600" marB="22861"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err="1">
                          <a:ln>
                            <a:noFill/>
                          </a:ln>
                          <a:solidFill>
                            <a:schemeClr val="tx1"/>
                          </a:solidFill>
                          <a:effectLst/>
                          <a:latin typeface="Bradley Hand ITC" panose="03070402050302030203" pitchFamily="66" charset="0"/>
                          <a:ea typeface="MS PGothic" panose="020B0600070205080204" pitchFamily="34" charset="-128"/>
                          <a:sym typeface="Helvetica Light" charset="0"/>
                        </a:rPr>
                        <a:t>Avond</a:t>
                      </a:r>
                      <a:endPar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endParaRPr>
                    </a:p>
                  </a:txBody>
                  <a:tcPr marL="45719" marR="45719" marT="93600" marB="22861"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extLst>
                  <a:ext uri="{0D108BD9-81ED-4DB2-BD59-A6C34878D82A}">
                    <a16:rowId xmlns:a16="http://schemas.microsoft.com/office/drawing/2014/main" val="10000"/>
                  </a:ext>
                </a:extLst>
              </a:tr>
              <a:tr h="862085">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1200" b="1" i="0" u="none" strike="noStrike" cap="none" normalizeH="0" baseline="0" dirty="0">
                          <a:ln>
                            <a:noFill/>
                          </a:ln>
                          <a:solidFill>
                            <a:srgbClr val="000000"/>
                          </a:solidFill>
                          <a:effectLst/>
                          <a:latin typeface="Calibri"/>
                          <a:ea typeface="MS PGothic"/>
                          <a:sym typeface="Helvetica Light" charset="0"/>
                        </a:rPr>
                        <a:t>14 OCT</a:t>
                      </a:r>
                      <a:endParaRPr kumimoji="0" lang="en-US" altLang="es-ES" sz="12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9u30 Samenkomst op Zaventem en check-in</a:t>
                      </a:r>
                    </a:p>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11u40 Vertrek vlucht </a:t>
                      </a: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Brussel</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 Helsinki </a:t>
                      </a: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met</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a:t>
                      </a: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Finnair</a:t>
                      </a:r>
                      <a:endPar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r>
                        <a:rPr lang="nl-BE" dirty="0">
                          <a:solidFill>
                            <a:schemeClr val="tx1"/>
                          </a:solidFill>
                        </a:rPr>
                        <a:t> </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sym typeface="Helvetica Light" charset="0"/>
                        </a:rPr>
                        <a:t>15u15 Aankomst Helsinki</a:t>
                      </a:r>
                    </a:p>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sym typeface="Helvetica Light" charset="0"/>
                        </a:rPr>
                        <a:t>17h40 Check-in Vertrek vlucht Helsinki – Chongqing </a:t>
                      </a:r>
                      <a:r>
                        <a:rPr kumimoji="0" lang="es-ES" altLang="es-ES" sz="1100" b="0" i="0" u="none" strike="noStrike" kern="1200" cap="none" spc="0" normalizeH="0" baseline="0" noProof="0" dirty="0" err="1">
                          <a:ln>
                            <a:noFill/>
                          </a:ln>
                          <a:solidFill>
                            <a:schemeClr val="tx1"/>
                          </a:solidFill>
                          <a:effectLst/>
                          <a:uLnTx/>
                          <a:uFillTx/>
                          <a:latin typeface="Calibri" panose="020F0502020204030204" pitchFamily="34" charset="0"/>
                          <a:ea typeface="MS PGothic" panose="020B0600070205080204" pitchFamily="34" charset="-128"/>
                          <a:sym typeface="Helvetica Light" charset="0"/>
                        </a:rPr>
                        <a:t>met</a:t>
                      </a:r>
                      <a:r>
                        <a:rPr kumimoji="0" lang="es-ES" altLang="es-ES" sz="11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sym typeface="Helvetica Light" charset="0"/>
                        </a:rPr>
                        <a:t> </a:t>
                      </a:r>
                      <a:r>
                        <a:rPr kumimoji="0" lang="es-ES" altLang="es-ES" sz="1100" b="0" i="0" u="none" strike="noStrike" kern="1200" cap="none" spc="0" normalizeH="0" baseline="0" noProof="0" dirty="0" err="1">
                          <a:ln>
                            <a:noFill/>
                          </a:ln>
                          <a:solidFill>
                            <a:schemeClr val="tx1"/>
                          </a:solidFill>
                          <a:effectLst/>
                          <a:uLnTx/>
                          <a:uFillTx/>
                          <a:latin typeface="Calibri" panose="020F0502020204030204" pitchFamily="34" charset="0"/>
                          <a:ea typeface="MS PGothic" panose="020B0600070205080204" pitchFamily="34" charset="-128"/>
                          <a:sym typeface="Helvetica Light" charset="0"/>
                        </a:rPr>
                        <a:t>Finnair</a:t>
                      </a:r>
                      <a:endParaRPr kumimoji="0" lang="es-ES" altLang="es-ES" sz="1100" b="0" i="1"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endPar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extLst>
                  <a:ext uri="{0D108BD9-81ED-4DB2-BD59-A6C34878D82A}">
                    <a16:rowId xmlns:a16="http://schemas.microsoft.com/office/drawing/2014/main" val="10001"/>
                  </a:ext>
                </a:extLst>
              </a:tr>
              <a:tr h="1064291">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1200" b="1" i="0" u="none" strike="noStrike" cap="none" normalizeH="0" baseline="0" dirty="0">
                          <a:ln>
                            <a:noFill/>
                          </a:ln>
                          <a:solidFill>
                            <a:srgbClr val="000000"/>
                          </a:solidFill>
                          <a:effectLst/>
                          <a:latin typeface="Calibri"/>
                          <a:ea typeface="MS PGothic"/>
                          <a:sym typeface="Helvetica Light" charset="0"/>
                        </a:rPr>
                        <a:t>15 OCT</a:t>
                      </a:r>
                      <a:endParaRPr kumimoji="0" lang="en-US" altLang="es-ES" sz="12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endParaRPr kumimoji="0" lang="es-ES" alt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7u10 Aankomst Chongqing – dounaneformaliteiten – bagage ophalen – transfer naar het hotel  + </a:t>
                      </a:r>
                      <a:r>
                        <a:rPr kumimoji="0" lang="es-ES" altLang="es-ES"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check</a:t>
                      </a:r>
                      <a:r>
                        <a:rPr kumimoji="0" lang="es-ES" alt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-in</a:t>
                      </a:r>
                    </a:p>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ontbijt</a:t>
                      </a:r>
                      <a:endParaRPr kumimoji="0" lang="es-ES" alt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Verkenning</a:t>
                      </a:r>
                      <a:r>
                        <a:rPr kumimoji="0" lang="es-ES" alt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 van de </a:t>
                      </a:r>
                      <a:r>
                        <a:rPr kumimoji="0" lang="es-ES" altLang="es-ES"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stad</a:t>
                      </a:r>
                      <a:endParaRPr kumimoji="0" lang="es-ES" alt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pPr>
                      <a:endParaRPr kumimoji="0" lang="es-ES" alt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defRPr/>
                      </a:pPr>
                      <a:endParaRPr kumimoji="0" lang="es-ES" altLang="es-ES" sz="11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sym typeface="Helvetica Light" charset="0"/>
                        </a:rPr>
                        <a:t>Lunch in Hong </a:t>
                      </a:r>
                      <a:r>
                        <a:rPr kumimoji="0" lang="en-US"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mn-cs"/>
                          <a:sym typeface="Helvetica Light" charset="0"/>
                        </a:rPr>
                        <a:t>Ya</a:t>
                      </a:r>
                      <a:r>
                        <a:rPr kumimoji="0" lang="en-U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sym typeface="Helvetica Light" charset="0"/>
                        </a:rPr>
                        <a:t> Dong Hotel</a:t>
                      </a:r>
                      <a:endParaRPr kumimoji="0" lang="es-ES" altLang="es-E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pPr>
                      <a:endParaRPr kumimoji="0" lang="es-ES" altLang="es-ES" sz="1100" b="0" i="1"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Verkenning van de stad</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defRPr/>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Welkom-diner en overnachting in hotel Westin </a:t>
                      </a:r>
                      <a:r>
                        <a:rPr kumimoji="0" lang="nl-BE"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mn-cs"/>
                        </a:rPr>
                        <a:t>Chongqing</a:t>
                      </a: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 </a:t>
                      </a:r>
                      <a:r>
                        <a:rPr kumimoji="0" lang="nl-BE"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mn-cs"/>
                        </a:rPr>
                        <a:t>Liberation</a:t>
                      </a: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 Square *****</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extLst>
                  <a:ext uri="{0D108BD9-81ED-4DB2-BD59-A6C34878D82A}">
                    <a16:rowId xmlns:a16="http://schemas.microsoft.com/office/drawing/2014/main" val="10002"/>
                  </a:ext>
                </a:extLst>
              </a:tr>
              <a:tr h="1227437">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1200" b="1" i="0" u="none" strike="noStrike" cap="none" normalizeH="0" baseline="0" dirty="0">
                          <a:ln>
                            <a:noFill/>
                          </a:ln>
                          <a:solidFill>
                            <a:srgbClr val="000000"/>
                          </a:solidFill>
                          <a:effectLst/>
                          <a:latin typeface="Calibri"/>
                          <a:ea typeface="MS PGothic"/>
                          <a:sym typeface="Helvetica Light" charset="0"/>
                        </a:rPr>
                        <a:t>16 OCT</a:t>
                      </a:r>
                      <a:endParaRPr kumimoji="0" lang="en-US" altLang="es-ES" sz="12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cap="none" normalizeH="0" baseline="0" dirty="0" err="1">
                          <a:ln>
                            <a:noFill/>
                          </a:ln>
                          <a:solidFill>
                            <a:srgbClr val="000000"/>
                          </a:solidFill>
                          <a:effectLst/>
                          <a:latin typeface="Calibri"/>
                          <a:ea typeface="MS PGothic"/>
                          <a:sym typeface="Helvetica Light" charset="0"/>
                        </a:rPr>
                        <a:t>Bezoek</a:t>
                      </a:r>
                      <a:r>
                        <a:rPr kumimoji="0" lang="es-ES" altLang="es-ES" sz="1100" b="0" i="0" u="none" strike="noStrike" cap="none" normalizeH="0" baseline="0" dirty="0">
                          <a:ln>
                            <a:noFill/>
                          </a:ln>
                          <a:solidFill>
                            <a:srgbClr val="000000"/>
                          </a:solidFill>
                          <a:effectLst/>
                          <a:latin typeface="Calibri"/>
                          <a:ea typeface="MS PGothic"/>
                          <a:sym typeface="Helvetica Light" charset="0"/>
                        </a:rPr>
                        <a:t> </a:t>
                      </a:r>
                      <a:r>
                        <a:rPr kumimoji="0" lang="es-ES" altLang="es-ES" sz="1100" b="0" i="0" u="none" strike="noStrike" cap="none" normalizeH="0" baseline="0" dirty="0" err="1">
                          <a:ln>
                            <a:noFill/>
                          </a:ln>
                          <a:solidFill>
                            <a:srgbClr val="000000"/>
                          </a:solidFill>
                          <a:effectLst/>
                          <a:latin typeface="Calibri"/>
                          <a:ea typeface="MS PGothic"/>
                          <a:sym typeface="Helvetica Light" charset="0"/>
                        </a:rPr>
                        <a:t>aan</a:t>
                      </a:r>
                      <a:r>
                        <a:rPr kumimoji="0" lang="es-ES" altLang="es-ES" sz="1100" b="0" i="0" u="none" strike="noStrike" cap="none" normalizeH="0" baseline="0" dirty="0">
                          <a:ln>
                            <a:noFill/>
                          </a:ln>
                          <a:solidFill>
                            <a:srgbClr val="000000"/>
                          </a:solidFill>
                          <a:effectLst/>
                          <a:latin typeface="Calibri"/>
                          <a:ea typeface="MS PGothic"/>
                          <a:sym typeface="Helvetica Light" charset="0"/>
                        </a:rPr>
                        <a:t>:</a:t>
                      </a:r>
                      <a:endPar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p>
                      <a:pPr marL="171450" marR="0" lvl="0" indent="-171450" algn="l" defTabSz="171450" eaLnBrk="1" fontAlgn="base" latinLnBrk="0" hangingPunct="1">
                        <a:lnSpc>
                          <a:spcPct val="100000"/>
                        </a:lnSpc>
                        <a:spcBef>
                          <a:spcPct val="0"/>
                        </a:spcBef>
                        <a:spcAft>
                          <a:spcPct val="0"/>
                        </a:spcAft>
                        <a:buClr>
                          <a:srgbClr val="000000"/>
                        </a:buClr>
                        <a:buSzTx/>
                        <a:buFont typeface="Arial"/>
                        <a:buChar char="•"/>
                        <a:tabLst/>
                        <a:defRPr/>
                      </a:pPr>
                      <a:r>
                        <a:rPr kumimoji="0" lang="es-ES" altLang="es-ES" sz="1100" b="0" i="0" u="none" strike="noStrike" cap="none" normalizeH="0" baseline="0" dirty="0">
                          <a:ln>
                            <a:noFill/>
                          </a:ln>
                          <a:solidFill>
                            <a:srgbClr val="000000"/>
                          </a:solidFill>
                          <a:effectLst/>
                          <a:latin typeface="Calibri"/>
                          <a:ea typeface="MS PGothic"/>
                          <a:sym typeface="Helvetica Light" charset="0"/>
                        </a:rPr>
                        <a:t> ‘Chongqing </a:t>
                      </a:r>
                      <a:r>
                        <a:rPr kumimoji="0" lang="es-ES" altLang="es-ES" sz="1100" b="0" i="0" u="none" strike="noStrike" cap="none" normalizeH="0" baseline="0" dirty="0" err="1">
                          <a:ln>
                            <a:noFill/>
                          </a:ln>
                          <a:solidFill>
                            <a:srgbClr val="000000"/>
                          </a:solidFill>
                          <a:effectLst/>
                          <a:latin typeface="Calibri"/>
                          <a:ea typeface="MS PGothic"/>
                          <a:sym typeface="Helvetica Light" charset="0"/>
                        </a:rPr>
                        <a:t>international</a:t>
                      </a:r>
                      <a:r>
                        <a:rPr kumimoji="0" lang="es-ES" altLang="es-ES" sz="1100" b="0" i="0" u="none" strike="noStrike" cap="none" normalizeH="0" baseline="0" dirty="0">
                          <a:ln>
                            <a:noFill/>
                          </a:ln>
                          <a:solidFill>
                            <a:srgbClr val="000000"/>
                          </a:solidFill>
                          <a:effectLst/>
                          <a:latin typeface="Calibri"/>
                          <a:ea typeface="MS PGothic"/>
                          <a:sym typeface="Helvetica Light" charset="0"/>
                        </a:rPr>
                        <a:t> </a:t>
                      </a:r>
                      <a:r>
                        <a:rPr kumimoji="0" lang="es-ES" altLang="es-ES" sz="1100" b="0" i="0" u="none" strike="noStrike" cap="none" normalizeH="0" baseline="0" dirty="0" err="1">
                          <a:ln>
                            <a:noFill/>
                          </a:ln>
                          <a:solidFill>
                            <a:srgbClr val="000000"/>
                          </a:solidFill>
                          <a:effectLst/>
                          <a:latin typeface="Calibri"/>
                          <a:ea typeface="MS PGothic"/>
                          <a:sym typeface="Helvetica Light" charset="0"/>
                        </a:rPr>
                        <a:t>ntermodal</a:t>
                      </a:r>
                      <a:r>
                        <a:rPr kumimoji="0" lang="es-ES" altLang="es-ES" sz="1100" b="0" i="0" u="none" strike="noStrike" cap="none" normalizeH="0" baseline="0" dirty="0">
                          <a:ln>
                            <a:noFill/>
                          </a:ln>
                          <a:solidFill>
                            <a:srgbClr val="000000"/>
                          </a:solidFill>
                          <a:effectLst/>
                          <a:latin typeface="Calibri"/>
                          <a:ea typeface="MS PGothic"/>
                          <a:sym typeface="Helvetica Light" charset="0"/>
                        </a:rPr>
                        <a:t> terminal</a:t>
                      </a:r>
                      <a:endParaRPr kumimoji="0" normalizeH="0" dirty="0">
                        <a:ln>
                          <a:noFill/>
                        </a:ln>
                        <a:effectLst/>
                        <a:sym typeface="Helvetica Light" charset="0"/>
                      </a:endParaRPr>
                    </a:p>
                    <a:p>
                      <a:pPr marL="171450" marR="0" lvl="0" indent="-171450" algn="l" defTabSz="171450" rtl="0" eaLnBrk="1" fontAlgn="base" latinLnBrk="0" hangingPunct="1">
                        <a:lnSpc>
                          <a:spcPct val="100000"/>
                        </a:lnSpc>
                        <a:spcBef>
                          <a:spcPct val="0"/>
                        </a:spcBef>
                        <a:spcAft>
                          <a:spcPct val="0"/>
                        </a:spcAft>
                        <a:buClr>
                          <a:srgbClr val="000000"/>
                        </a:buClr>
                        <a:buSzTx/>
                        <a:buFont typeface="Arial"/>
                        <a:buChar char="•"/>
                        <a:tabLst/>
                        <a:defRPr/>
                      </a:pP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Xiyong</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Comprehensive</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Logistic</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Park</a:t>
                      </a:r>
                    </a:p>
                    <a:p>
                      <a:pPr marL="171450" marR="0" lvl="0" indent="-171450" algn="l" defTabSz="171450" eaLnBrk="1" fontAlgn="base" latinLnBrk="0" hangingPunct="1">
                        <a:lnSpc>
                          <a:spcPct val="100000"/>
                        </a:lnSpc>
                        <a:spcBef>
                          <a:spcPct val="0"/>
                        </a:spcBef>
                        <a:spcAft>
                          <a:spcPct val="0"/>
                        </a:spcAft>
                        <a:buClr>
                          <a:srgbClr val="000000"/>
                        </a:buClr>
                        <a:buSzTx/>
                        <a:buFont typeface="Arial"/>
                        <a:buChar char="•"/>
                        <a:tabLst/>
                        <a:defRPr/>
                      </a:pP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Euro Brand Center</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Lunch in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een</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nabij</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gelegen</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hotel</a:t>
                      </a:r>
                      <a:endParaRPr kumimoji="0" lang="es-ES" altLang="es-ES" sz="1100" b="0" i="1" u="none" strike="noStrike" kern="1200" cap="none" spc="0" normalizeH="0" baseline="0" noProof="0" dirty="0">
                        <a:ln>
                          <a:noFill/>
                        </a:ln>
                        <a:solidFill>
                          <a:srgbClr val="000000"/>
                        </a:solidFill>
                        <a:effectLst/>
                        <a:uLnTx/>
                        <a:uFillTx/>
                        <a:latin typeface="Calibri"/>
                        <a:ea typeface="MS PGothic"/>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eaLnBrk="1" fontAlgn="base" latinLnBrk="0" hangingPunct="1">
                        <a:lnSpc>
                          <a:spcPct val="100000"/>
                        </a:lnSpc>
                        <a:spcBef>
                          <a:spcPct val="0"/>
                        </a:spcBef>
                        <a:spcAft>
                          <a:spcPct val="0"/>
                        </a:spcAft>
                        <a:buClrTx/>
                        <a:buSzTx/>
                        <a:buFontTx/>
                        <a:buNone/>
                        <a:tabLst/>
                        <a:defRPr/>
                      </a:pPr>
                      <a:r>
                        <a:rPr kumimoji="0" lang="es-ES" altLang="es-ES" sz="1100" b="0" i="0" u="none" strike="noStrike" cap="none" normalizeH="0" baseline="0" dirty="0" err="1">
                          <a:ln>
                            <a:noFill/>
                          </a:ln>
                          <a:solidFill>
                            <a:srgbClr val="000000"/>
                          </a:solidFill>
                          <a:effectLst/>
                          <a:latin typeface="Calibri"/>
                          <a:ea typeface="MS PGothic"/>
                          <a:sym typeface="Helvetica Light" charset="0"/>
                        </a:rPr>
                        <a:t>Bezoek</a:t>
                      </a:r>
                      <a:r>
                        <a:rPr kumimoji="0" lang="es-ES" altLang="es-ES" sz="1100" b="0" i="0" u="none" strike="noStrike" cap="none" normalizeH="0" baseline="0" dirty="0">
                          <a:ln>
                            <a:noFill/>
                          </a:ln>
                          <a:solidFill>
                            <a:srgbClr val="000000"/>
                          </a:solidFill>
                          <a:effectLst/>
                          <a:latin typeface="Calibri"/>
                          <a:ea typeface="MS PGothic"/>
                          <a:sym typeface="Helvetica Light" charset="0"/>
                        </a:rPr>
                        <a:t> </a:t>
                      </a:r>
                      <a:r>
                        <a:rPr kumimoji="0" lang="es-ES" altLang="es-ES" sz="1100" b="0" i="0" u="none" strike="noStrike" cap="none" normalizeH="0" baseline="0" dirty="0" err="1">
                          <a:ln>
                            <a:noFill/>
                          </a:ln>
                          <a:solidFill>
                            <a:srgbClr val="000000"/>
                          </a:solidFill>
                          <a:effectLst/>
                          <a:latin typeface="Calibri"/>
                          <a:ea typeface="MS PGothic"/>
                          <a:sym typeface="Helvetica Light" charset="0"/>
                        </a:rPr>
                        <a:t>aan</a:t>
                      </a:r>
                      <a:r>
                        <a:rPr kumimoji="0" lang="es-ES" altLang="es-ES" sz="1100" b="0" i="0" u="none" strike="noStrike" cap="none" normalizeH="0" baseline="0" dirty="0">
                          <a:ln>
                            <a:noFill/>
                          </a:ln>
                          <a:solidFill>
                            <a:srgbClr val="000000"/>
                          </a:solidFill>
                          <a:effectLst/>
                          <a:latin typeface="Calibri"/>
                          <a:ea typeface="MS PGothic"/>
                          <a:sym typeface="Helvetica Light" charset="0"/>
                        </a:rPr>
                        <a:t> </a:t>
                      </a:r>
                    </a:p>
                    <a:p>
                      <a:pPr marL="0" marR="0" lvl="0" indent="0" algn="ctr" defTabSz="171450" eaLnBrk="1" fontAlgn="base" latinLnBrk="0" hangingPunct="1">
                        <a:lnSpc>
                          <a:spcPct val="100000"/>
                        </a:lnSpc>
                        <a:spcBef>
                          <a:spcPct val="0"/>
                        </a:spcBef>
                        <a:spcAft>
                          <a:spcPct val="0"/>
                        </a:spcAft>
                        <a:buClrTx/>
                        <a:buSzTx/>
                        <a:buFontTx/>
                        <a:buNone/>
                        <a:tabLst/>
                        <a:defRPr/>
                      </a:pPr>
                      <a:r>
                        <a:rPr kumimoji="0" lang="es-ES" altLang="es-ES" sz="1100" b="0" i="0" u="none" strike="noStrike" cap="none" normalizeH="0" baseline="0" dirty="0" err="1">
                          <a:ln>
                            <a:noFill/>
                          </a:ln>
                          <a:solidFill>
                            <a:srgbClr val="000000"/>
                          </a:solidFill>
                          <a:effectLst/>
                          <a:latin typeface="Calibri"/>
                          <a:ea typeface="MS PGothic"/>
                          <a:sym typeface="Helvetica Light" charset="0"/>
                        </a:rPr>
                        <a:t>Xiyong</a:t>
                      </a:r>
                      <a:r>
                        <a:rPr kumimoji="0" lang="es-ES" altLang="es-ES" sz="1100" b="0" i="0" u="none" strike="noStrike" cap="none" normalizeH="0" baseline="0" dirty="0">
                          <a:ln>
                            <a:noFill/>
                          </a:ln>
                          <a:solidFill>
                            <a:srgbClr val="000000"/>
                          </a:solidFill>
                          <a:effectLst/>
                          <a:latin typeface="Calibri"/>
                          <a:ea typeface="MS PGothic"/>
                          <a:sym typeface="Helvetica Light" charset="0"/>
                        </a:rPr>
                        <a:t> </a:t>
                      </a:r>
                      <a:r>
                        <a:rPr kumimoji="0" lang="es-ES" altLang="es-ES" sz="1100" b="0" i="0" u="none" strike="noStrike" cap="none" normalizeH="0" baseline="0" dirty="0" err="1">
                          <a:ln>
                            <a:noFill/>
                          </a:ln>
                          <a:solidFill>
                            <a:srgbClr val="000000"/>
                          </a:solidFill>
                          <a:effectLst/>
                          <a:latin typeface="Calibri"/>
                          <a:ea typeface="MS PGothic"/>
                          <a:sym typeface="Helvetica Light" charset="0"/>
                        </a:rPr>
                        <a:t>Comprehensive</a:t>
                      </a:r>
                      <a:r>
                        <a:rPr kumimoji="0" lang="es-ES" altLang="es-ES" sz="1100" b="0" i="0" u="none" strike="noStrike" cap="none" normalizeH="0" baseline="0" dirty="0">
                          <a:ln>
                            <a:noFill/>
                          </a:ln>
                          <a:solidFill>
                            <a:srgbClr val="000000"/>
                          </a:solidFill>
                          <a:effectLst/>
                          <a:latin typeface="Calibri"/>
                          <a:ea typeface="MS PGothic"/>
                          <a:sym typeface="Helvetica Light" charset="0"/>
                        </a:rPr>
                        <a:t> </a:t>
                      </a:r>
                      <a:r>
                        <a:rPr kumimoji="0" lang="es-ES" altLang="es-ES" sz="1100" b="0" i="0" u="none" strike="noStrike" cap="none" normalizeH="0" baseline="0" dirty="0" err="1">
                          <a:ln>
                            <a:noFill/>
                          </a:ln>
                          <a:solidFill>
                            <a:srgbClr val="000000"/>
                          </a:solidFill>
                          <a:effectLst/>
                          <a:latin typeface="Calibri"/>
                          <a:ea typeface="MS PGothic"/>
                          <a:sym typeface="Helvetica Light" charset="0"/>
                        </a:rPr>
                        <a:t>Bonded</a:t>
                      </a:r>
                      <a:r>
                        <a:rPr kumimoji="0" lang="es-ES" altLang="es-ES" sz="1100" b="0" i="0" u="none" strike="noStrike" cap="none" normalizeH="0" baseline="0" dirty="0">
                          <a:ln>
                            <a:noFill/>
                          </a:ln>
                          <a:solidFill>
                            <a:srgbClr val="000000"/>
                          </a:solidFill>
                          <a:effectLst/>
                          <a:latin typeface="Calibri"/>
                          <a:ea typeface="MS PGothic"/>
                          <a:sym typeface="Helvetica Light" charset="0"/>
                        </a:rPr>
                        <a:t> </a:t>
                      </a:r>
                      <a:r>
                        <a:rPr kumimoji="0" lang="es-ES" altLang="es-ES" sz="1100" b="0" i="0" u="none" strike="noStrike" cap="none" normalizeH="0" baseline="0" dirty="0" err="1">
                          <a:ln>
                            <a:noFill/>
                          </a:ln>
                          <a:solidFill>
                            <a:srgbClr val="000000"/>
                          </a:solidFill>
                          <a:effectLst/>
                          <a:latin typeface="Calibri"/>
                          <a:ea typeface="MS PGothic"/>
                          <a:sym typeface="Helvetica Light" charset="0"/>
                        </a:rPr>
                        <a:t>Zone</a:t>
                      </a:r>
                      <a:endParaRPr kumimoji="0" lang="en-U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p>
                      <a:pPr marL="0" marR="0" lvl="0" indent="0" algn="ctr" defTabSz="171450" eaLnBrk="1" fontAlgn="base" latinLnBrk="0" hangingPunct="1">
                        <a:lnSpc>
                          <a:spcPct val="100000"/>
                        </a:lnSpc>
                        <a:spcBef>
                          <a:spcPct val="0"/>
                        </a:spcBef>
                        <a:spcAft>
                          <a:spcPct val="0"/>
                        </a:spcAft>
                        <a:buClrTx/>
                        <a:buSzTx/>
                        <a:buFontTx/>
                        <a:buNone/>
                        <a:tabLst/>
                        <a:defRPr/>
                      </a:pPr>
                      <a:r>
                        <a:rPr kumimoji="0" lang="es-ES" altLang="es-ES" sz="1100" b="0" i="0" u="none" strike="noStrike" cap="none" normalizeH="0" baseline="0" dirty="0">
                          <a:ln>
                            <a:noFill/>
                          </a:ln>
                          <a:solidFill>
                            <a:srgbClr val="000000"/>
                          </a:solidFill>
                          <a:effectLst/>
                          <a:latin typeface="Calibri"/>
                          <a:ea typeface="MS PGothic"/>
                          <a:sym typeface="Helvetica Light" charset="0"/>
                        </a:rPr>
                        <a:t>14u00 – 17u00: </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B2B meetings</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algn="ct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vertrek te voet en met kabelbaan </a:t>
                      </a:r>
                    </a:p>
                    <a:p>
                      <a:pPr algn="ct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naar het restaurant</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extLst>
                  <a:ext uri="{0D108BD9-81ED-4DB2-BD59-A6C34878D82A}">
                    <a16:rowId xmlns:a16="http://schemas.microsoft.com/office/drawing/2014/main" val="10003"/>
                  </a:ext>
                </a:extLst>
              </a:tr>
              <a:tr h="1186249">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200" b="1" i="0" u="none" strike="noStrike" cap="none" normalizeH="0" baseline="0" dirty="0">
                          <a:ln>
                            <a:noFill/>
                          </a:ln>
                          <a:solidFill>
                            <a:srgbClr val="000000"/>
                          </a:solidFill>
                          <a:effectLst/>
                          <a:latin typeface="Calibri"/>
                          <a:ea typeface="MS PGothic"/>
                          <a:sym typeface="Helvetica Light" charset="0"/>
                        </a:rPr>
                        <a:t>17 OCT</a:t>
                      </a:r>
                      <a:endParaRPr kumimoji="0" lang="es-ES" altLang="es-ES" sz="12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lang="es-ES" sz="1100" i="0" dirty="0" err="1">
                          <a:solidFill>
                            <a:schemeClr val="tx1"/>
                          </a:solidFill>
                          <a:latin typeface="Calibri" panose="020F0502020204030204" pitchFamily="34" charset="0"/>
                        </a:rPr>
                        <a:t>Seminarie</a:t>
                      </a:r>
                      <a:endParaRPr lang="es-ES" sz="1100" i="0" dirty="0">
                        <a:solidFill>
                          <a:schemeClr val="tx1"/>
                        </a:solidFill>
                        <a:latin typeface="Calibri" panose="020F0502020204030204" pitchFamily="34" charset="0"/>
                      </a:endParaRPr>
                    </a:p>
                    <a:p>
                      <a:pPr marL="0" marR="0" lvl="0" indent="0" algn="ctr" defTabSz="171450" rtl="0" eaLnBrk="1" fontAlgn="base" latinLnBrk="0" hangingPunct="1">
                        <a:lnSpc>
                          <a:spcPct val="100000"/>
                        </a:lnSpc>
                        <a:spcBef>
                          <a:spcPct val="0"/>
                        </a:spcBef>
                        <a:spcAft>
                          <a:spcPct val="0"/>
                        </a:spcAft>
                        <a:buClrTx/>
                        <a:buSzTx/>
                        <a:buFontTx/>
                        <a:buNone/>
                        <a:tabLst/>
                      </a:pPr>
                      <a:r>
                        <a:rPr lang="es-ES" sz="1100" i="0" dirty="0">
                          <a:solidFill>
                            <a:schemeClr val="tx1"/>
                          </a:solidFill>
                          <a:latin typeface="Calibri" panose="020F0502020204030204" pitchFamily="34" charset="0"/>
                        </a:rPr>
                        <a:t>+</a:t>
                      </a:r>
                    </a:p>
                    <a:p>
                      <a:pPr marL="0" marR="0" lvl="0" indent="0" algn="ctr" defTabSz="171450" rtl="0" eaLnBrk="1" fontAlgn="base" latinLnBrk="0" hangingPunct="1">
                        <a:lnSpc>
                          <a:spcPct val="100000"/>
                        </a:lnSpc>
                        <a:spcBef>
                          <a:spcPct val="0"/>
                        </a:spcBef>
                        <a:spcAft>
                          <a:spcPct val="0"/>
                        </a:spcAft>
                        <a:buClrTx/>
                        <a:buSzTx/>
                        <a:buFontTx/>
                        <a:buNone/>
                        <a:tabLst/>
                      </a:pPr>
                      <a:r>
                        <a:rPr lang="es-ES" sz="1100" i="0" dirty="0">
                          <a:solidFill>
                            <a:schemeClr val="tx1"/>
                          </a:solidFill>
                          <a:latin typeface="Calibri" panose="020F0502020204030204" pitchFamily="34" charset="0"/>
                        </a:rPr>
                        <a:t>1uur B2B </a:t>
                      </a:r>
                      <a:r>
                        <a:rPr lang="es-ES" sz="1100" i="0" baseline="0" dirty="0">
                          <a:solidFill>
                            <a:schemeClr val="tx1"/>
                          </a:solidFill>
                          <a:latin typeface="Calibri" panose="020F0502020204030204" pitchFamily="34" charset="0"/>
                        </a:rPr>
                        <a:t>meetings / </a:t>
                      </a:r>
                      <a:r>
                        <a:rPr lang="es-ES" sz="1100" i="0" baseline="0" dirty="0" err="1">
                          <a:solidFill>
                            <a:schemeClr val="tx1"/>
                          </a:solidFill>
                          <a:latin typeface="Calibri" panose="020F0502020204030204" pitchFamily="34" charset="0"/>
                        </a:rPr>
                        <a:t>networking</a:t>
                      </a:r>
                      <a:r>
                        <a:rPr lang="es-ES" sz="1100" i="0" baseline="0" dirty="0">
                          <a:solidFill>
                            <a:schemeClr val="tx1"/>
                          </a:solidFill>
                          <a:latin typeface="Calibri" panose="020F0502020204030204" pitchFamily="34" charset="0"/>
                        </a:rPr>
                        <a:t> </a:t>
                      </a:r>
                      <a:endParaRPr lang="es-ES" sz="1100" i="0" dirty="0">
                        <a:solidFill>
                          <a:schemeClr val="tx1"/>
                        </a:solidFill>
                        <a:latin typeface="Calibri" panose="020F0502020204030204" pitchFamily="34"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algn="ctr"/>
                      <a:r>
                        <a:rPr kumimoji="0" lang="nl-BE" sz="1100" b="0" i="0" u="none" strike="noStrike" kern="1200" cap="none" spc="0" normalizeH="0" baseline="0" dirty="0">
                          <a:ln>
                            <a:noFill/>
                          </a:ln>
                          <a:solidFill>
                            <a:schemeClr val="tx1"/>
                          </a:solidFill>
                          <a:effectLst/>
                          <a:uLnTx/>
                          <a:uFillTx/>
                          <a:latin typeface="Calibri" panose="020F0502020204030204" pitchFamily="34" charset="0"/>
                          <a:ea typeface="MS PGothic" panose="020B0600070205080204" pitchFamily="34" charset="-128"/>
                          <a:cs typeface="+mn-cs"/>
                        </a:rPr>
                        <a:t>Lunch in het hotel</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defRPr/>
                      </a:pPr>
                      <a:r>
                        <a:rPr lang="es-ES" sz="1100" i="0" dirty="0" err="1">
                          <a:solidFill>
                            <a:schemeClr val="tx1"/>
                          </a:solidFill>
                          <a:latin typeface="Calibri" panose="020F0502020204030204" pitchFamily="34" charset="0"/>
                        </a:rPr>
                        <a:t>Bezoek</a:t>
                      </a:r>
                      <a:r>
                        <a:rPr lang="es-ES" sz="1100" i="0" dirty="0">
                          <a:solidFill>
                            <a:schemeClr val="tx1"/>
                          </a:solidFill>
                          <a:latin typeface="Calibri" panose="020F0502020204030204" pitchFamily="34" charset="0"/>
                        </a:rPr>
                        <a:t> </a:t>
                      </a:r>
                      <a:r>
                        <a:rPr lang="es-ES" sz="1100" i="0" dirty="0" err="1">
                          <a:solidFill>
                            <a:schemeClr val="tx1"/>
                          </a:solidFill>
                          <a:latin typeface="Calibri" panose="020F0502020204030204" pitchFamily="34" charset="0"/>
                        </a:rPr>
                        <a:t>aan</a:t>
                      </a:r>
                      <a:r>
                        <a:rPr lang="es-ES" sz="1100" i="0" dirty="0">
                          <a:solidFill>
                            <a:schemeClr val="tx1"/>
                          </a:solidFill>
                          <a:latin typeface="Calibri" panose="020F0502020204030204" pitchFamily="34" charset="0"/>
                        </a:rPr>
                        <a:t>:</a:t>
                      </a: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sz="1100" i="0" dirty="0">
                          <a:solidFill>
                            <a:srgbClr val="000000"/>
                          </a:solidFill>
                          <a:latin typeface="Calibri"/>
                        </a:rPr>
                        <a:t> </a:t>
                      </a:r>
                      <a:r>
                        <a:rPr lang="es-ES" sz="1100" i="0" dirty="0" err="1">
                          <a:solidFill>
                            <a:srgbClr val="000000"/>
                          </a:solidFill>
                          <a:latin typeface="Calibri"/>
                        </a:rPr>
                        <a:t>Science</a:t>
                      </a:r>
                      <a:r>
                        <a:rPr lang="es-ES" sz="1100" i="0" dirty="0">
                          <a:solidFill>
                            <a:srgbClr val="000000"/>
                          </a:solidFill>
                          <a:latin typeface="Calibri"/>
                        </a:rPr>
                        <a:t> &amp; Technology Park in</a:t>
                      </a:r>
                      <a:r>
                        <a:rPr lang="es-ES" sz="1100" i="0" baseline="0" dirty="0">
                          <a:solidFill>
                            <a:srgbClr val="000000"/>
                          </a:solidFill>
                          <a:latin typeface="Calibri"/>
                        </a:rPr>
                        <a:t> Lingjiang New </a:t>
                      </a:r>
                      <a:r>
                        <a:rPr lang="es-ES" sz="1100" i="0" baseline="0" dirty="0" err="1">
                          <a:solidFill>
                            <a:srgbClr val="000000"/>
                          </a:solidFill>
                          <a:latin typeface="Calibri"/>
                        </a:rPr>
                        <a:t>Area</a:t>
                      </a:r>
                      <a:r>
                        <a:rPr lang="es-ES" sz="1100" i="0" baseline="0" dirty="0">
                          <a:solidFill>
                            <a:srgbClr val="000000"/>
                          </a:solidFill>
                          <a:latin typeface="Calibri"/>
                        </a:rPr>
                        <a:t> en </a:t>
                      </a:r>
                      <a:r>
                        <a:rPr lang="es-ES" sz="1100" i="0" baseline="0" dirty="0" err="1">
                          <a:solidFill>
                            <a:srgbClr val="000000"/>
                          </a:solidFill>
                          <a:latin typeface="Calibri"/>
                        </a:rPr>
                        <a:t>Zhubajie</a:t>
                      </a:r>
                      <a:r>
                        <a:rPr lang="es-ES" sz="1100" i="0" baseline="0" dirty="0">
                          <a:solidFill>
                            <a:srgbClr val="000000"/>
                          </a:solidFill>
                          <a:latin typeface="Calibri"/>
                        </a:rPr>
                        <a:t> </a:t>
                      </a:r>
                      <a:r>
                        <a:rPr lang="es-ES" sz="1100" i="0" baseline="0" dirty="0" err="1">
                          <a:solidFill>
                            <a:srgbClr val="000000"/>
                          </a:solidFill>
                          <a:latin typeface="Calibri"/>
                        </a:rPr>
                        <a:t>service</a:t>
                      </a:r>
                      <a:r>
                        <a:rPr lang="es-ES" sz="1100" i="0" baseline="0" dirty="0">
                          <a:solidFill>
                            <a:srgbClr val="000000"/>
                          </a:solidFill>
                          <a:latin typeface="Calibri"/>
                        </a:rPr>
                        <a:t> </a:t>
                      </a:r>
                      <a:r>
                        <a:rPr lang="es-ES" sz="1100" i="0" baseline="0" dirty="0" err="1">
                          <a:solidFill>
                            <a:srgbClr val="000000"/>
                          </a:solidFill>
                          <a:latin typeface="Calibri"/>
                        </a:rPr>
                        <a:t>platform</a:t>
                      </a: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sz="1100" i="0" baseline="0" dirty="0" err="1">
                          <a:solidFill>
                            <a:srgbClr val="000000"/>
                          </a:solidFill>
                          <a:latin typeface="Calibri"/>
                        </a:rPr>
                        <a:t>staatsbedrijf</a:t>
                      </a:r>
                      <a:r>
                        <a:rPr lang="es-ES" sz="1100" i="0" baseline="0" dirty="0">
                          <a:solidFill>
                            <a:srgbClr val="000000"/>
                          </a:solidFill>
                          <a:latin typeface="Calibri"/>
                        </a:rPr>
                        <a:t> Chongqing Haizhuang Wind </a:t>
                      </a:r>
                      <a:r>
                        <a:rPr lang="es-ES" sz="1100" i="0" baseline="0" dirty="0" err="1">
                          <a:solidFill>
                            <a:srgbClr val="000000"/>
                          </a:solidFill>
                          <a:latin typeface="Calibri"/>
                        </a:rPr>
                        <a:t>Power</a:t>
                      </a:r>
                      <a:r>
                        <a:rPr lang="es-ES" sz="1100" i="0" baseline="0" dirty="0">
                          <a:solidFill>
                            <a:srgbClr val="000000"/>
                          </a:solidFill>
                          <a:latin typeface="Calibri"/>
                        </a:rPr>
                        <a:t> </a:t>
                      </a:r>
                      <a:r>
                        <a:rPr lang="es-ES" sz="1100" i="0" baseline="0" dirty="0" err="1">
                          <a:solidFill>
                            <a:srgbClr val="000000"/>
                          </a:solidFill>
                          <a:latin typeface="Calibri"/>
                        </a:rPr>
                        <a:t>Equipment</a:t>
                      </a:r>
                      <a:endParaRPr lang="es-ES" sz="1100" i="0" baseline="0" dirty="0">
                        <a:solidFill>
                          <a:srgbClr val="000000"/>
                        </a:solidFill>
                        <a:latin typeface="Calibri"/>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171450" indent="-171450" algn="l">
                        <a:buFont typeface="Arial" panose="020B0604020202020204" pitchFamily="34" charset="0"/>
                        <a:buChar char="•"/>
                      </a:pPr>
                      <a:r>
                        <a:rPr kumimoji="0" lang="nl-BE" sz="1100" b="0" i="0" u="none" strike="noStrike" kern="1200" cap="none" normalizeH="0" baseline="0" dirty="0">
                          <a:ln>
                            <a:noFill/>
                          </a:ln>
                          <a:solidFill>
                            <a:srgbClr val="000000"/>
                          </a:solidFill>
                          <a:effectLst/>
                          <a:latin typeface="Calibri"/>
                          <a:ea typeface="MS PGothic"/>
                          <a:cs typeface="+mn-cs"/>
                        </a:rPr>
                        <a:t>18u45 Vertrek vlucht naar </a:t>
                      </a:r>
                      <a:r>
                        <a:rPr kumimoji="0" lang="nl-BE" sz="1100" b="0" i="0" u="none" strike="noStrike" kern="1200" cap="none" normalizeH="0" baseline="0" dirty="0" err="1">
                          <a:ln>
                            <a:noFill/>
                          </a:ln>
                          <a:solidFill>
                            <a:srgbClr val="000000"/>
                          </a:solidFill>
                          <a:effectLst/>
                          <a:latin typeface="Calibri"/>
                          <a:ea typeface="MS PGothic"/>
                          <a:cs typeface="+mn-cs"/>
                        </a:rPr>
                        <a:t>Shenzhen</a:t>
                      </a:r>
                      <a:endParaRPr kumimoji="0" lang="nl-BE"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mn-cs"/>
                      </a:endParaRPr>
                    </a:p>
                    <a:p>
                      <a:pPr marL="171450" indent="-171450" algn="l">
                        <a:buFont typeface="Arial" panose="020B0604020202020204" pitchFamily="34" charset="0"/>
                        <a:buChar char="•"/>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21u05 Aankomst in </a:t>
                      </a:r>
                      <a:r>
                        <a:rPr kumimoji="0" lang="nl-BE"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mn-cs"/>
                        </a:rPr>
                        <a:t>Shenzen</a:t>
                      </a: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 </a:t>
                      </a:r>
                    </a:p>
                    <a:p>
                      <a:pPr marL="171450" indent="-171450" algn="l">
                        <a:buFont typeface="Arial" panose="020B0604020202020204" pitchFamily="34" charset="0"/>
                        <a:buChar char="•"/>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en transfer naar </a:t>
                      </a:r>
                    </a:p>
                    <a:p>
                      <a:pPr marL="171450" indent="-171450" algn="l">
                        <a:buFont typeface="Arial" panose="020B0604020202020204" pitchFamily="34" charset="0"/>
                        <a:buChar char="•"/>
                      </a:pP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het Hilton </a:t>
                      </a:r>
                      <a:r>
                        <a:rPr kumimoji="0" lang="nl-BE"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mn-cs"/>
                        </a:rPr>
                        <a:t>Futian</a:t>
                      </a:r>
                      <a:r>
                        <a:rPr kumimoji="0" lang="nl-BE"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 hotel  *****</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extLst>
                  <a:ext uri="{0D108BD9-81ED-4DB2-BD59-A6C34878D82A}">
                    <a16:rowId xmlns:a16="http://schemas.microsoft.com/office/drawing/2014/main" val="10005"/>
                  </a:ext>
                </a:extLst>
              </a:tr>
            </a:tbl>
          </a:graphicData>
        </a:graphic>
      </p:graphicFrame>
      <p:sp>
        <p:nvSpPr>
          <p:cNvPr id="4" name="Line 6"/>
          <p:cNvSpPr>
            <a:spLocks noChangeShapeType="1"/>
          </p:cNvSpPr>
          <p:nvPr/>
        </p:nvSpPr>
        <p:spPr bwMode="auto">
          <a:xfrm>
            <a:off x="260241"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6"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7" name="AutoShape 3"/>
          <p:cNvSpPr>
            <a:spLocks/>
          </p:cNvSpPr>
          <p:nvPr/>
        </p:nvSpPr>
        <p:spPr bwMode="auto">
          <a:xfrm>
            <a:off x="4679775" y="138813"/>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Overzicht</a:t>
            </a:r>
            <a:r>
              <a:rPr lang="en-US" sz="2133" dirty="0">
                <a:solidFill>
                  <a:srgbClr val="000000"/>
                </a:solidFill>
                <a:latin typeface="Andalus" panose="02020603050405020304" pitchFamily="18" charset="-78"/>
                <a:cs typeface="Andalus" panose="02020603050405020304" pitchFamily="18" charset="-78"/>
                <a:sym typeface="Helvetica Light" charset="0"/>
              </a:rPr>
              <a:t> per </a:t>
            </a:r>
            <a:r>
              <a:rPr lang="en-US" sz="2133" dirty="0" err="1">
                <a:solidFill>
                  <a:srgbClr val="000000"/>
                </a:solidFill>
                <a:latin typeface="Andalus" panose="02020603050405020304" pitchFamily="18" charset="-78"/>
                <a:cs typeface="Andalus" panose="02020603050405020304" pitchFamily="18" charset="-78"/>
                <a:sym typeface="Helvetica Light" charset="0"/>
              </a:rPr>
              <a:t>dag</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spTree>
    <p:extLst>
      <p:ext uri="{BB962C8B-B14F-4D97-AF65-F5344CB8AC3E}">
        <p14:creationId xmlns:p14="http://schemas.microsoft.com/office/powerpoint/2010/main" val="330520594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0926007"/>
              </p:ext>
            </p:extLst>
          </p:nvPr>
        </p:nvGraphicFramePr>
        <p:xfrm>
          <a:off x="260241" y="676449"/>
          <a:ext cx="11486916" cy="4886976"/>
        </p:xfrm>
        <a:graphic>
          <a:graphicData uri="http://schemas.openxmlformats.org/drawingml/2006/table">
            <a:tbl>
              <a:tblPr/>
              <a:tblGrid>
                <a:gridCol w="1645632">
                  <a:extLst>
                    <a:ext uri="{9D8B030D-6E8A-4147-A177-3AD203B41FA5}">
                      <a16:colId xmlns:a16="http://schemas.microsoft.com/office/drawing/2014/main" val="20000"/>
                    </a:ext>
                  </a:extLst>
                </a:gridCol>
                <a:gridCol w="2674365">
                  <a:extLst>
                    <a:ext uri="{9D8B030D-6E8A-4147-A177-3AD203B41FA5}">
                      <a16:colId xmlns:a16="http://schemas.microsoft.com/office/drawing/2014/main" val="20001"/>
                    </a:ext>
                  </a:extLst>
                </a:gridCol>
                <a:gridCol w="2190599">
                  <a:extLst>
                    <a:ext uri="{9D8B030D-6E8A-4147-A177-3AD203B41FA5}">
                      <a16:colId xmlns:a16="http://schemas.microsoft.com/office/drawing/2014/main" val="20002"/>
                    </a:ext>
                  </a:extLst>
                </a:gridCol>
                <a:gridCol w="2620298">
                  <a:extLst>
                    <a:ext uri="{9D8B030D-6E8A-4147-A177-3AD203B41FA5}">
                      <a16:colId xmlns:a16="http://schemas.microsoft.com/office/drawing/2014/main" val="20003"/>
                    </a:ext>
                  </a:extLst>
                </a:gridCol>
                <a:gridCol w="2356022">
                  <a:extLst>
                    <a:ext uri="{9D8B030D-6E8A-4147-A177-3AD203B41FA5}">
                      <a16:colId xmlns:a16="http://schemas.microsoft.com/office/drawing/2014/main" val="20004"/>
                    </a:ext>
                  </a:extLst>
                </a:gridCol>
              </a:tblGrid>
              <a:tr h="577431">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rPr>
                        <a:t>Dag</a:t>
                      </a:r>
                    </a:p>
                  </a:txBody>
                  <a:tcPr marL="89999" marR="107997" marT="93600" marB="93600"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err="1">
                          <a:ln>
                            <a:noFill/>
                          </a:ln>
                          <a:solidFill>
                            <a:schemeClr val="tx1"/>
                          </a:solidFill>
                          <a:effectLst/>
                          <a:latin typeface="Bradley Hand ITC" panose="03070402050302030203" pitchFamily="66" charset="0"/>
                          <a:ea typeface="MS PGothic" panose="020B0600070205080204" pitchFamily="34" charset="-128"/>
                          <a:sym typeface="Helvetica Light" charset="0"/>
                        </a:rPr>
                        <a:t>Ochtend</a:t>
                      </a:r>
                      <a:endPar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endParaRPr>
                    </a:p>
                  </a:txBody>
                  <a:tcPr marL="45719" marR="45719" marT="93600" marB="22861"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rPr>
                        <a:t>Lunch</a:t>
                      </a:r>
                    </a:p>
                  </a:txBody>
                  <a:tcPr marL="45719" marR="45719" marT="93600" marB="22861"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err="1">
                          <a:ln>
                            <a:noFill/>
                          </a:ln>
                          <a:solidFill>
                            <a:schemeClr val="tx1"/>
                          </a:solidFill>
                          <a:effectLst/>
                          <a:latin typeface="Bradley Hand ITC" panose="03070402050302030203" pitchFamily="66" charset="0"/>
                          <a:ea typeface="MS PGothic" panose="020B0600070205080204" pitchFamily="34" charset="-128"/>
                          <a:sym typeface="Helvetica Light" charset="0"/>
                        </a:rPr>
                        <a:t>Namiddag</a:t>
                      </a:r>
                      <a:endPar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endParaRPr>
                    </a:p>
                  </a:txBody>
                  <a:tcPr marL="45719" marR="45719" marT="93600" marB="22861"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2000" b="1" i="0" u="none" strike="noStrike" cap="none" normalizeH="0" baseline="0" dirty="0" err="1">
                          <a:ln>
                            <a:noFill/>
                          </a:ln>
                          <a:solidFill>
                            <a:schemeClr val="tx1"/>
                          </a:solidFill>
                          <a:effectLst/>
                          <a:latin typeface="Bradley Hand ITC" panose="03070402050302030203" pitchFamily="66" charset="0"/>
                          <a:ea typeface="MS PGothic" panose="020B0600070205080204" pitchFamily="34" charset="-128"/>
                          <a:sym typeface="Helvetica Light" charset="0"/>
                        </a:rPr>
                        <a:t>Avond</a:t>
                      </a:r>
                      <a:endParaRPr kumimoji="0" lang="en-US" altLang="es-ES" sz="2000" b="1" i="0" u="none" strike="noStrike" cap="none" normalizeH="0" baseline="0" dirty="0">
                        <a:ln>
                          <a:noFill/>
                        </a:ln>
                        <a:solidFill>
                          <a:schemeClr val="tx1"/>
                        </a:solidFill>
                        <a:effectLst/>
                        <a:latin typeface="Bradley Hand ITC" panose="03070402050302030203" pitchFamily="66" charset="0"/>
                        <a:ea typeface="MS PGothic" panose="020B0600070205080204" pitchFamily="34" charset="-128"/>
                        <a:sym typeface="Helvetica Light" charset="0"/>
                      </a:endParaRPr>
                    </a:p>
                  </a:txBody>
                  <a:tcPr marL="45719" marR="45719" marT="93600" marB="22861"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extLst>
                  <a:ext uri="{0D108BD9-81ED-4DB2-BD59-A6C34878D82A}">
                    <a16:rowId xmlns:a16="http://schemas.microsoft.com/office/drawing/2014/main" val="10000"/>
                  </a:ext>
                </a:extLst>
              </a:tr>
              <a:tr h="922188">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1200" b="1" i="0" u="none" strike="noStrike" cap="none" normalizeH="0" baseline="0" dirty="0">
                          <a:ln>
                            <a:noFill/>
                          </a:ln>
                          <a:solidFill>
                            <a:srgbClr val="000000"/>
                          </a:solidFill>
                          <a:effectLst/>
                          <a:latin typeface="Calibri"/>
                          <a:ea typeface="MS PGothic"/>
                          <a:sym typeface="Helvetica Light" charset="0"/>
                        </a:rPr>
                        <a:t>18 OCT</a:t>
                      </a:r>
                      <a:endParaRPr kumimoji="0" lang="en-US" altLang="es-ES" sz="12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cap="none" normalizeH="0" baseline="0" err="1">
                          <a:ln>
                            <a:noFill/>
                          </a:ln>
                          <a:solidFill>
                            <a:srgbClr val="000000"/>
                          </a:solidFill>
                          <a:effectLst/>
                          <a:latin typeface="Calibri"/>
                          <a:ea typeface="MS PGothic"/>
                          <a:sym typeface="Helvetica Light" charset="0"/>
                        </a:rPr>
                        <a:t>Bezoek</a:t>
                      </a:r>
                      <a:r>
                        <a:rPr kumimoji="0" lang="es-ES" altLang="es-ES" sz="1100" b="0" i="0" u="none" strike="noStrike" cap="none" normalizeH="0" baseline="0" dirty="0">
                          <a:ln>
                            <a:noFill/>
                          </a:ln>
                          <a:solidFill>
                            <a:srgbClr val="000000"/>
                          </a:solidFill>
                          <a:effectLst/>
                          <a:latin typeface="Calibri"/>
                          <a:ea typeface="MS PGothic"/>
                          <a:sym typeface="Helvetica Light" charset="0"/>
                        </a:rPr>
                        <a:t> aan de grootste afvalverbrandingsinstallatie ter </a:t>
                      </a:r>
                      <a:r>
                        <a:rPr kumimoji="0" lang="es-ES" altLang="es-ES" sz="1100" b="0" i="0" u="none" strike="noStrike" cap="none" normalizeH="0" baseline="0" err="1">
                          <a:ln>
                            <a:noFill/>
                          </a:ln>
                          <a:solidFill>
                            <a:srgbClr val="000000"/>
                          </a:solidFill>
                          <a:effectLst/>
                          <a:latin typeface="Calibri"/>
                          <a:ea typeface="MS PGothic"/>
                          <a:sym typeface="Helvetica Light" charset="0"/>
                        </a:rPr>
                        <a:t>wereld</a:t>
                      </a:r>
                      <a:endParaRPr kumimoji="0" lang="es-ES" altLang="es-ES" sz="1100" b="0" i="0" u="none" strike="noStrike" cap="none" normalizeH="0" baseline="0">
                        <a:ln>
                          <a:noFill/>
                        </a:ln>
                        <a:solidFill>
                          <a:srgbClr val="000000"/>
                        </a:solidFill>
                        <a:effectLst/>
                        <a:latin typeface="Calibri"/>
                        <a:ea typeface="MS PGothic"/>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algn="ctr" defTabSz="914400" rtl="0" eaLnBrk="1" latinLnBrk="0" hangingPunct="1"/>
                      <a:r>
                        <a:rPr kumimoji="0" lang="en-US" sz="1100" b="0" i="0" u="none" strike="noStrike" kern="1200" cap="none" spc="0" normalizeH="0" baseline="0" dirty="0">
                          <a:ln>
                            <a:noFill/>
                          </a:ln>
                          <a:solidFill>
                            <a:srgbClr val="000000"/>
                          </a:solidFill>
                          <a:effectLst/>
                          <a:uLnTx/>
                          <a:uFillTx/>
                          <a:latin typeface="Calibri"/>
                          <a:ea typeface="MS PGothic"/>
                          <a:cs typeface="+mn-cs"/>
                          <a:sym typeface="Helvetica Light" charset="0"/>
                        </a:rPr>
                        <a:t>Lunch in restaurant of </a:t>
                      </a:r>
                      <a:r>
                        <a:rPr kumimoji="0" lang="en-US" sz="1100" b="0" i="0" u="none" strike="noStrike" kern="1200" cap="none" spc="0" normalizeH="0" baseline="0" dirty="0" err="1">
                          <a:ln>
                            <a:noFill/>
                          </a:ln>
                          <a:solidFill>
                            <a:srgbClr val="000000"/>
                          </a:solidFill>
                          <a:effectLst/>
                          <a:uLnTx/>
                          <a:uFillTx/>
                          <a:latin typeface="Calibri"/>
                          <a:ea typeface="MS PGothic"/>
                          <a:cs typeface="+mn-cs"/>
                          <a:sym typeface="Helvetica Light" charset="0"/>
                        </a:rPr>
                        <a:t>Wanhua</a:t>
                      </a:r>
                      <a:r>
                        <a:rPr kumimoji="0" lang="en-US" sz="1100" b="0" i="0" u="none" strike="noStrike" kern="1200" cap="none" spc="0" normalizeH="0" baseline="0" dirty="0">
                          <a:ln>
                            <a:noFill/>
                          </a:ln>
                          <a:solidFill>
                            <a:srgbClr val="000000"/>
                          </a:solidFill>
                          <a:effectLst/>
                          <a:uLnTx/>
                          <a:uFillTx/>
                          <a:latin typeface="Calibri"/>
                          <a:ea typeface="MS PGothic"/>
                          <a:cs typeface="+mn-cs"/>
                          <a:sym typeface="Helvetica Light" charset="0"/>
                        </a:rPr>
                        <a:t> International Hotel</a:t>
                      </a:r>
                      <a:endParaRPr kumimoji="0" lang="nl-BE" sz="1100" b="0" i="0" u="none" strike="noStrike" kern="1200" cap="none" spc="0" normalizeH="0" baseline="0" dirty="0">
                        <a:ln>
                          <a:noFill/>
                        </a:ln>
                        <a:solidFill>
                          <a:srgbClr val="000000"/>
                        </a:solidFill>
                        <a:effectLst/>
                        <a:uLnTx/>
                        <a:uFillTx/>
                        <a:latin typeface="Calibri"/>
                        <a:ea typeface="MS PGothic"/>
                        <a:cs typeface="Helvetica Light" charset="0"/>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defRPr/>
                      </a:pPr>
                      <a:endPar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Bezoek</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aan</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bedrijf</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HAX </a:t>
                      </a:r>
                    </a:p>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kennismaking</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met</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Huaqiangbei</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p>
                    <a:p>
                      <a:pPr marL="0" marR="0" lvl="0" indent="0" algn="ctr" defTabSz="171450" rtl="0" eaLnBrk="1" fontAlgn="base" latinLnBrk="0" hangingPunct="1">
                        <a:lnSpc>
                          <a:spcPct val="100000"/>
                        </a:lnSpc>
                        <a:spcBef>
                          <a:spcPct val="0"/>
                        </a:spcBef>
                        <a:spcAft>
                          <a:spcPct val="0"/>
                        </a:spcAft>
                        <a:buClrTx/>
                        <a:buSzTx/>
                        <a:buFontTx/>
                        <a:buNone/>
                        <a:tabLst/>
                      </a:pPr>
                      <a:endParaRPr kumimoji="0" lang="es-ES" altLang="es-ES" sz="1100" b="0" i="1" u="none" strike="noStrike" cap="none" normalizeH="0" baseline="0" dirty="0">
                        <a:ln>
                          <a:noFill/>
                        </a:ln>
                        <a:solidFill>
                          <a:srgbClr val="000000"/>
                        </a:solidFill>
                        <a:effectLst/>
                        <a:latin typeface="Calibri"/>
                        <a:ea typeface="MS PGothic"/>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Persconferentie</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a:t>
                      </a: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voor</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de </a:t>
                      </a: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officiële</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a:t>
                      </a: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delegatie</a:t>
                      </a:r>
                      <a:endPar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Diner</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in SZ Bay Club</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extLst>
                  <a:ext uri="{0D108BD9-81ED-4DB2-BD59-A6C34878D82A}">
                    <a16:rowId xmlns:a16="http://schemas.microsoft.com/office/drawing/2014/main" val="10002"/>
                  </a:ext>
                </a:extLst>
              </a:tr>
              <a:tr h="1020213">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altLang="es-ES" sz="1200" b="1" i="0" u="none" strike="noStrike" cap="none" normalizeH="0" baseline="0" dirty="0">
                          <a:ln>
                            <a:noFill/>
                          </a:ln>
                          <a:solidFill>
                            <a:srgbClr val="000000"/>
                          </a:solidFill>
                          <a:effectLst/>
                          <a:latin typeface="Calibri"/>
                          <a:ea typeface="MS PGothic"/>
                          <a:sym typeface="Helvetica Light" charset="0"/>
                        </a:rPr>
                        <a:t>19 OCT</a:t>
                      </a:r>
                      <a:endParaRPr kumimoji="0" lang="en-US" altLang="es-ES" sz="12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cap="none" normalizeH="0" baseline="0" dirty="0" err="1">
                          <a:ln>
                            <a:noFill/>
                          </a:ln>
                          <a:solidFill>
                            <a:srgbClr val="000000"/>
                          </a:solidFill>
                          <a:effectLst/>
                          <a:latin typeface="Calibri"/>
                          <a:ea typeface="MS PGothic"/>
                          <a:sym typeface="Helvetica Light" charset="0"/>
                        </a:rPr>
                        <a:t>Bezoek</a:t>
                      </a:r>
                      <a:r>
                        <a:rPr kumimoji="0" lang="es-ES" altLang="es-ES" sz="1100" b="0" i="0" u="none" strike="noStrike" cap="none" normalizeH="0" baseline="0" dirty="0">
                          <a:ln>
                            <a:noFill/>
                          </a:ln>
                          <a:solidFill>
                            <a:srgbClr val="000000"/>
                          </a:solidFill>
                          <a:effectLst/>
                          <a:latin typeface="Calibri"/>
                          <a:ea typeface="MS PGothic"/>
                          <a:sym typeface="Helvetica Light" charset="0"/>
                        </a:rPr>
                        <a:t> </a:t>
                      </a:r>
                      <a:r>
                        <a:rPr kumimoji="0" lang="es-ES" altLang="es-ES" sz="1100" b="0" i="0" u="none" strike="noStrike" cap="none" normalizeH="0" baseline="0" dirty="0" err="1">
                          <a:ln>
                            <a:noFill/>
                          </a:ln>
                          <a:solidFill>
                            <a:srgbClr val="000000"/>
                          </a:solidFill>
                          <a:effectLst/>
                          <a:latin typeface="Calibri"/>
                          <a:ea typeface="MS PGothic"/>
                          <a:sym typeface="Helvetica Light" charset="0"/>
                        </a:rPr>
                        <a:t>aan</a:t>
                      </a:r>
                      <a:r>
                        <a:rPr kumimoji="0" lang="es-ES" altLang="es-ES" sz="1100" b="0" i="0" u="none" strike="noStrike" cap="none" normalizeH="0" baseline="0" dirty="0">
                          <a:ln>
                            <a:noFill/>
                          </a:ln>
                          <a:solidFill>
                            <a:srgbClr val="000000"/>
                          </a:solidFill>
                          <a:effectLst/>
                          <a:latin typeface="Calibri"/>
                          <a:ea typeface="MS PGothic"/>
                          <a:sym typeface="Helvetica Light" charset="0"/>
                        </a:rPr>
                        <a:t> de </a:t>
                      </a:r>
                      <a:r>
                        <a:rPr kumimoji="0" lang="es-ES" altLang="es-ES" sz="1100" b="0" i="0" u="none" strike="noStrike" cap="none" normalizeH="0" baseline="0" dirty="0" err="1">
                          <a:ln>
                            <a:noFill/>
                          </a:ln>
                          <a:solidFill>
                            <a:srgbClr val="000000"/>
                          </a:solidFill>
                          <a:effectLst/>
                          <a:latin typeface="Calibri"/>
                          <a:ea typeface="MS PGothic"/>
                          <a:sym typeface="Helvetica Light" charset="0"/>
                        </a:rPr>
                        <a:t>bedrijven</a:t>
                      </a:r>
                      <a:r>
                        <a:rPr kumimoji="0" lang="es-ES" altLang="es-ES" sz="1100" b="0" i="0" u="none" strike="noStrike" cap="none" normalizeH="0" baseline="0" dirty="0">
                          <a:ln>
                            <a:noFill/>
                          </a:ln>
                          <a:solidFill>
                            <a:srgbClr val="000000"/>
                          </a:solidFill>
                          <a:effectLst/>
                          <a:latin typeface="Calibri"/>
                          <a:ea typeface="MS PGothic"/>
                          <a:sym typeface="Helvetica Light" charset="0"/>
                        </a:rPr>
                        <a:t>:</a:t>
                      </a: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altLang="es-ES" sz="1100" b="0" i="0" u="none" strike="noStrike" cap="none" normalizeH="0" baseline="0" dirty="0">
                          <a:ln>
                            <a:noFill/>
                          </a:ln>
                          <a:solidFill>
                            <a:srgbClr val="000000"/>
                          </a:solidFill>
                          <a:effectLst/>
                          <a:latin typeface="Calibri"/>
                          <a:ea typeface="MS PGothic"/>
                          <a:sym typeface="Helvetica Light" charset="0"/>
                        </a:rPr>
                        <a:t>ZTE</a:t>
                      </a: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DJI</a:t>
                      </a: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Tencent</a:t>
                      </a:r>
                      <a:endPar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Lunch ter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plaatse</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in </a:t>
                      </a:r>
                      <a:r>
                        <a:rPr kumimoji="0" lang="es-ES" altLang="es-ES" sz="1100" b="0" i="0" u="none" strike="noStrike" kern="1200" cap="none" spc="0" normalizeH="0" baseline="0" noProof="0" dirty="0" err="1">
                          <a:ln>
                            <a:noFill/>
                          </a:ln>
                          <a:solidFill>
                            <a:srgbClr val="000000"/>
                          </a:solidFill>
                          <a:effectLst/>
                          <a:uLnTx/>
                          <a:uFillTx/>
                          <a:latin typeface="Calibri"/>
                          <a:ea typeface="MS PGothic"/>
                          <a:sym typeface="Helvetica Light" charset="0"/>
                        </a:rPr>
                        <a:t>een</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restaurant</a:t>
                      </a:r>
                      <a:endParaRPr kumimoji="0" lang="es-ES" altLang="es-ES" sz="1100" b="0" i="1" u="none" strike="noStrike" kern="1200" cap="none" spc="0" normalizeH="0" baseline="0" noProof="0" dirty="0">
                        <a:ln>
                          <a:noFill/>
                        </a:ln>
                        <a:solidFill>
                          <a:srgbClr val="000000"/>
                        </a:solidFill>
                        <a:effectLst/>
                        <a:uLnTx/>
                        <a:uFillTx/>
                        <a:latin typeface="Calibri"/>
                        <a:ea typeface="MS PGothic"/>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defRPr/>
                      </a:pPr>
                      <a:endPar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100" b="0" i="0" u="none" strike="noStrike" kern="1200" cap="none" spc="0" normalizeH="0" baseline="0" noProof="0" err="1">
                          <a:ln>
                            <a:noFill/>
                          </a:ln>
                          <a:solidFill>
                            <a:srgbClr val="000000"/>
                          </a:solidFill>
                          <a:effectLst/>
                          <a:uLnTx/>
                          <a:uFillTx/>
                          <a:latin typeface="Calibri"/>
                          <a:ea typeface="MS PGothic"/>
                          <a:sym typeface="Helvetica Light" charset="0"/>
                        </a:rPr>
                        <a:t>Bezoek</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s-ES" altLang="es-ES" sz="1100" b="0" i="0" u="none" strike="noStrike" kern="1200" cap="none" spc="0" normalizeH="0" baseline="0" noProof="0" err="1">
                          <a:ln>
                            <a:noFill/>
                          </a:ln>
                          <a:solidFill>
                            <a:srgbClr val="000000"/>
                          </a:solidFill>
                          <a:effectLst/>
                          <a:uLnTx/>
                          <a:uFillTx/>
                          <a:latin typeface="Calibri"/>
                          <a:ea typeface="MS PGothic"/>
                          <a:sym typeface="Helvetica Light" charset="0"/>
                        </a:rPr>
                        <a:t>aan</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s-ES" altLang="es-ES" sz="1100" b="0" i="0" u="none" strike="noStrike" kern="1200" cap="none" spc="0" normalizeH="0" baseline="0" noProof="0" err="1">
                          <a:ln>
                            <a:noFill/>
                          </a:ln>
                          <a:solidFill>
                            <a:srgbClr val="000000"/>
                          </a:solidFill>
                          <a:effectLst/>
                          <a:uLnTx/>
                          <a:uFillTx/>
                          <a:latin typeface="Calibri"/>
                          <a:ea typeface="MS PGothic"/>
                          <a:sym typeface="Helvetica Light" charset="0"/>
                        </a:rPr>
                        <a:t>het</a:t>
                      </a:r>
                      <a:r>
                        <a:rPr kumimoji="0" lang="es-E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a:t>
                      </a:r>
                      <a:r>
                        <a:rPr kumimoji="0" lang="en-U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R&amp;D </a:t>
                      </a:r>
                      <a:r>
                        <a:rPr kumimoji="0" lang="en-US" altLang="es-ES" sz="1100" b="0" i="0" u="none" strike="noStrike" kern="1200" cap="none" spc="0" normalizeH="0" baseline="0" noProof="0" err="1">
                          <a:ln>
                            <a:noFill/>
                          </a:ln>
                          <a:solidFill>
                            <a:srgbClr val="000000"/>
                          </a:solidFill>
                          <a:effectLst/>
                          <a:uLnTx/>
                          <a:uFillTx/>
                          <a:latin typeface="Calibri"/>
                          <a:ea typeface="MS PGothic"/>
                          <a:sym typeface="Helvetica Light" charset="0"/>
                        </a:rPr>
                        <a:t>departement</a:t>
                      </a:r>
                      <a:r>
                        <a:rPr kumimoji="0" lang="en-US" altLang="es-ES" sz="1100" b="0" i="0" u="none" strike="noStrike" kern="1200" cap="none" spc="0" normalizeH="0" baseline="0" noProof="0" dirty="0">
                          <a:ln>
                            <a:noFill/>
                          </a:ln>
                          <a:solidFill>
                            <a:srgbClr val="000000"/>
                          </a:solidFill>
                          <a:effectLst/>
                          <a:uLnTx/>
                          <a:uFillTx/>
                          <a:latin typeface="Calibri"/>
                          <a:ea typeface="MS PGothic"/>
                          <a:sym typeface="Helvetica Light" charset="0"/>
                        </a:rPr>
                        <a:t> van de Shenzhen </a:t>
                      </a:r>
                      <a:r>
                        <a:rPr kumimoji="0" lang="en-US" altLang="es-ES" sz="1100" b="0" i="0" u="none" strike="noStrike" kern="1200" cap="none" spc="0" normalizeH="0" baseline="0" noProof="0" err="1">
                          <a:ln>
                            <a:noFill/>
                          </a:ln>
                          <a:solidFill>
                            <a:srgbClr val="000000"/>
                          </a:solidFill>
                          <a:effectLst/>
                          <a:uLnTx/>
                          <a:uFillTx/>
                          <a:latin typeface="Calibri"/>
                          <a:ea typeface="MS PGothic"/>
                          <a:sym typeface="Helvetica Light" charset="0"/>
                        </a:rPr>
                        <a:t>universiteit</a:t>
                      </a:r>
                      <a:endParaRPr kumimoji="0" lang="es-ES" altLang="es-ES" sz="1100" b="0" i="0" u="none" strike="noStrike" kern="1200" cap="none" spc="0" normalizeH="0" baseline="0" noProof="0">
                        <a:ln>
                          <a:noFill/>
                        </a:ln>
                        <a:solidFill>
                          <a:srgbClr val="000000"/>
                        </a:solidFill>
                        <a:effectLst/>
                        <a:uLnTx/>
                        <a:uFillTx/>
                        <a:latin typeface="Calibri"/>
                        <a:ea typeface="MS PGothic"/>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defRPr/>
                      </a:pPr>
                      <a:endParaRPr kumimoji="0" lang="es-ES" altLang="es-ES" sz="1100" b="0" i="0" u="none" strike="noStrike" cap="none" normalizeH="0" baseline="0" dirty="0">
                        <a:ln>
                          <a:noFill/>
                        </a:ln>
                        <a:solidFill>
                          <a:srgbClr val="000000"/>
                        </a:solidFill>
                        <a:effectLst/>
                        <a:latin typeface="Calibri"/>
                        <a:ea typeface="MS PGothic"/>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lvl1pPr defTabSz="171450">
                        <a:spcBef>
                          <a:spcPts val="2213"/>
                        </a:spcBef>
                        <a:defRPr>
                          <a:solidFill>
                            <a:srgbClr val="000000"/>
                          </a:solidFill>
                          <a:latin typeface="Helvetica Light" charset="0"/>
                          <a:ea typeface="MS PGothic" panose="020B0600070205080204" pitchFamily="34" charset="-128"/>
                          <a:cs typeface="Helvetica Light" charset="0"/>
                          <a:sym typeface="Helvetica Light" charset="0"/>
                        </a:defRPr>
                      </a:lvl1pPr>
                      <a:lvl2pPr marL="742950" indent="-285750" defTabSz="171450">
                        <a:spcBef>
                          <a:spcPts val="2213"/>
                        </a:spcBef>
                        <a:defRPr>
                          <a:solidFill>
                            <a:srgbClr val="000000"/>
                          </a:solidFill>
                          <a:latin typeface="Helvetica Light" charset="0"/>
                          <a:ea typeface="Helvetica Light" charset="0"/>
                          <a:cs typeface="Helvetica Light" charset="0"/>
                          <a:sym typeface="Helvetica Light" charset="0"/>
                        </a:defRPr>
                      </a:lvl2pPr>
                      <a:lvl3pPr marL="1143000" indent="-228600" defTabSz="171450">
                        <a:spcBef>
                          <a:spcPts val="2213"/>
                        </a:spcBef>
                        <a:defRPr>
                          <a:solidFill>
                            <a:srgbClr val="000000"/>
                          </a:solidFill>
                          <a:latin typeface="Helvetica Light" charset="0"/>
                          <a:ea typeface="Helvetica Light" charset="0"/>
                          <a:cs typeface="Helvetica Light" charset="0"/>
                          <a:sym typeface="Helvetica Light" charset="0"/>
                        </a:defRPr>
                      </a:lvl3pPr>
                      <a:lvl4pPr marL="1600200" indent="-228600" defTabSz="171450">
                        <a:spcBef>
                          <a:spcPts val="2213"/>
                        </a:spcBef>
                        <a:defRPr>
                          <a:solidFill>
                            <a:srgbClr val="000000"/>
                          </a:solidFill>
                          <a:latin typeface="Helvetica Light" charset="0"/>
                          <a:ea typeface="Helvetica Light" charset="0"/>
                          <a:cs typeface="Helvetica Light" charset="0"/>
                          <a:sym typeface="Helvetica Light" charset="0"/>
                        </a:defRPr>
                      </a:lvl4pPr>
                      <a:lvl5pPr marL="2057400" indent="-228600" defTabSz="171450">
                        <a:spcBef>
                          <a:spcPts val="2213"/>
                        </a:spcBef>
                        <a:defRPr>
                          <a:solidFill>
                            <a:srgbClr val="000000"/>
                          </a:solidFill>
                          <a:latin typeface="Helvetica Light" charset="0"/>
                          <a:ea typeface="Helvetica Light" charset="0"/>
                          <a:cs typeface="Helvetica Light" charset="0"/>
                          <a:sym typeface="Helvetica Light" charset="0"/>
                        </a:defRPr>
                      </a:lvl5pPr>
                      <a:lvl6pPr marL="25146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6pPr>
                      <a:lvl7pPr marL="29718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7pPr>
                      <a:lvl8pPr marL="34290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8pPr>
                      <a:lvl9pPr marL="3886200" indent="-228600" defTabSz="171450" eaLnBrk="0" fontAlgn="base" hangingPunct="0">
                        <a:spcBef>
                          <a:spcPts val="2213"/>
                        </a:spcBef>
                        <a:spcAft>
                          <a:spcPct val="0"/>
                        </a:spcAft>
                        <a:defRPr>
                          <a:solidFill>
                            <a:srgbClr val="000000"/>
                          </a:solidFill>
                          <a:latin typeface="Helvetica Light" charset="0"/>
                          <a:ea typeface="Helvetica Light" charset="0"/>
                          <a:cs typeface="Helvetica Light" charset="0"/>
                          <a:sym typeface="Helvetica Light" charset="0"/>
                        </a:defRPr>
                      </a:lvl9p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Ferry </a:t>
                      </a: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naar</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a:t>
                      </a: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Macau</a:t>
                      </a:r>
                      <a:endPar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18u15 </a:t>
                      </a: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aankomst</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in </a:t>
                      </a: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Macau</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a:t>
                      </a:r>
                    </a:p>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en transfer </a:t>
                      </a: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naar</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a:t>
                      </a:r>
                    </a:p>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100" b="0" i="0" u="none" strike="noStrike" cap="none" normalizeH="0" baseline="0" dirty="0" err="1">
                          <a:ln>
                            <a:noFill/>
                          </a:ln>
                          <a:solidFill>
                            <a:schemeClr val="tx1"/>
                          </a:solidFill>
                          <a:effectLst/>
                          <a:latin typeface="Calibri" panose="020F0502020204030204" pitchFamily="34" charset="0"/>
                          <a:ea typeface="MS PGothic" panose="020B0600070205080204" pitchFamily="34" charset="-128"/>
                          <a:sym typeface="Helvetica Light" charset="0"/>
                        </a:rPr>
                        <a:t>het</a:t>
                      </a: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 Sheraton Grand Macau Hotel*****</a:t>
                      </a:r>
                    </a:p>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1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rPr>
                        <a:t>Vrije avond</a:t>
                      </a:r>
                      <a:endParaRPr kumimoji="0" lang="es-ES" altLang="es-ES" sz="1100" b="0" i="1"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extLst>
                  <a:ext uri="{0D108BD9-81ED-4DB2-BD59-A6C34878D82A}">
                    <a16:rowId xmlns:a16="http://schemas.microsoft.com/office/drawing/2014/main" val="10003"/>
                  </a:ext>
                </a:extLst>
              </a:tr>
              <a:tr h="980302">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s-ES" altLang="es-ES" sz="1200" b="1" i="0" u="none" strike="noStrike" cap="none" normalizeH="0" baseline="0" dirty="0">
                          <a:ln>
                            <a:noFill/>
                          </a:ln>
                          <a:solidFill>
                            <a:srgbClr val="000000"/>
                          </a:solidFill>
                          <a:effectLst/>
                          <a:latin typeface="Calibri"/>
                          <a:ea typeface="MS PGothic"/>
                          <a:sym typeface="Helvetica Light" charset="0"/>
                        </a:rPr>
                        <a:t>20 OCT</a:t>
                      </a:r>
                      <a:endParaRPr kumimoji="0" lang="es-ES" altLang="es-ES" sz="12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lang="es-ES" sz="1100" b="0" i="0" dirty="0" err="1">
                          <a:solidFill>
                            <a:srgbClr val="000000"/>
                          </a:solidFill>
                          <a:latin typeface="Calibri"/>
                        </a:rPr>
                        <a:t>Stadswandeling</a:t>
                      </a:r>
                      <a:endParaRPr lang="es-ES" sz="1100" b="0" i="0" dirty="0">
                        <a:solidFill>
                          <a:srgbClr val="000000"/>
                        </a:solidFill>
                        <a:latin typeface="Calibri"/>
                      </a:endParaRPr>
                    </a:p>
                    <a:p>
                      <a:pPr marL="0" marR="0" lvl="0" indent="0" algn="ctr" defTabSz="171450" rtl="0" eaLnBrk="1" fontAlgn="base" latinLnBrk="0" hangingPunct="1">
                        <a:lnSpc>
                          <a:spcPct val="100000"/>
                        </a:lnSpc>
                        <a:spcBef>
                          <a:spcPct val="0"/>
                        </a:spcBef>
                        <a:spcAft>
                          <a:spcPct val="0"/>
                        </a:spcAft>
                        <a:buClrTx/>
                        <a:buSzTx/>
                        <a:buFontTx/>
                        <a:buNone/>
                        <a:tabLst/>
                      </a:pPr>
                      <a:r>
                        <a:rPr lang="es-ES" sz="1100" b="0" i="0" dirty="0" err="1">
                          <a:solidFill>
                            <a:srgbClr val="000000"/>
                          </a:solidFill>
                          <a:latin typeface="Calibri"/>
                        </a:rPr>
                        <a:t>Rickshaw</a:t>
                      </a:r>
                      <a:r>
                        <a:rPr lang="es-ES" sz="1100" b="0" i="0" dirty="0">
                          <a:solidFill>
                            <a:srgbClr val="000000"/>
                          </a:solidFill>
                          <a:latin typeface="Calibri"/>
                        </a:rPr>
                        <a:t> </a:t>
                      </a:r>
                      <a:r>
                        <a:rPr lang="es-ES" sz="1100" b="0" i="0" dirty="0" err="1">
                          <a:solidFill>
                            <a:srgbClr val="000000"/>
                          </a:solidFill>
                          <a:latin typeface="Calibri"/>
                        </a:rPr>
                        <a:t>toer</a:t>
                      </a:r>
                      <a:endParaRPr lang="es-ES" sz="1100" b="0" i="0" dirty="0">
                        <a:solidFill>
                          <a:srgbClr val="000000"/>
                        </a:solidFill>
                        <a:latin typeface="Calibri"/>
                      </a:endParaRPr>
                    </a:p>
                    <a:p>
                      <a:pPr marL="0" marR="0" lvl="0" indent="0" algn="ctr" defTabSz="171450" rtl="0" eaLnBrk="1" fontAlgn="base" latinLnBrk="0" hangingPunct="1">
                        <a:lnSpc>
                          <a:spcPct val="100000"/>
                        </a:lnSpc>
                        <a:spcBef>
                          <a:spcPct val="0"/>
                        </a:spcBef>
                        <a:spcAft>
                          <a:spcPct val="0"/>
                        </a:spcAft>
                        <a:buClrTx/>
                        <a:buSzTx/>
                        <a:buFontTx/>
                        <a:buNone/>
                        <a:tabLst/>
                      </a:pPr>
                      <a:r>
                        <a:rPr lang="es-ES" sz="1100" b="0" i="0" dirty="0" err="1">
                          <a:solidFill>
                            <a:srgbClr val="000000"/>
                          </a:solidFill>
                          <a:latin typeface="Calibri"/>
                        </a:rPr>
                        <a:t>Bezoek</a:t>
                      </a:r>
                      <a:r>
                        <a:rPr lang="es-ES" sz="1100" b="0" i="0" dirty="0">
                          <a:solidFill>
                            <a:srgbClr val="000000"/>
                          </a:solidFill>
                          <a:latin typeface="Calibri"/>
                        </a:rPr>
                        <a:t> </a:t>
                      </a:r>
                      <a:r>
                        <a:rPr lang="es-ES" sz="1100" b="0" i="0" dirty="0" err="1">
                          <a:solidFill>
                            <a:srgbClr val="000000"/>
                          </a:solidFill>
                          <a:latin typeface="Calibri"/>
                        </a:rPr>
                        <a:t>aan</a:t>
                      </a:r>
                      <a:r>
                        <a:rPr lang="es-ES" sz="1100" b="0" i="0" dirty="0">
                          <a:solidFill>
                            <a:srgbClr val="000000"/>
                          </a:solidFill>
                          <a:latin typeface="Calibri"/>
                        </a:rPr>
                        <a:t> de </a:t>
                      </a:r>
                      <a:r>
                        <a:rPr lang="es-ES" sz="1100" b="0" i="0" dirty="0" err="1">
                          <a:solidFill>
                            <a:srgbClr val="000000"/>
                          </a:solidFill>
                          <a:latin typeface="Calibri"/>
                        </a:rPr>
                        <a:t>Macau</a:t>
                      </a:r>
                      <a:r>
                        <a:rPr lang="es-ES" sz="1100" b="0" i="0" dirty="0">
                          <a:solidFill>
                            <a:srgbClr val="000000"/>
                          </a:solidFill>
                          <a:latin typeface="Calibri"/>
                        </a:rPr>
                        <a:t> </a:t>
                      </a:r>
                      <a:r>
                        <a:rPr lang="es-ES" sz="1100" b="0" i="0" dirty="0" err="1">
                          <a:solidFill>
                            <a:srgbClr val="000000"/>
                          </a:solidFill>
                          <a:latin typeface="Calibri"/>
                        </a:rPr>
                        <a:t>toren</a:t>
                      </a:r>
                      <a:endParaRPr lang="es-ES" sz="1100" b="0" i="0" dirty="0">
                        <a:solidFill>
                          <a:srgbClr val="000000"/>
                        </a:solidFill>
                        <a:latin typeface="Calibri"/>
                      </a:endParaRPr>
                    </a:p>
                    <a:p>
                      <a:pPr marL="0" marR="0" lvl="0" indent="0" algn="ctr" defTabSz="171450" rtl="0" eaLnBrk="1" fontAlgn="base" latinLnBrk="0" hangingPunct="1">
                        <a:lnSpc>
                          <a:spcPct val="100000"/>
                        </a:lnSpc>
                        <a:spcBef>
                          <a:spcPct val="0"/>
                        </a:spcBef>
                        <a:spcAft>
                          <a:spcPct val="0"/>
                        </a:spcAft>
                        <a:buClrTx/>
                        <a:buSzTx/>
                        <a:buFontTx/>
                        <a:buNone/>
                        <a:tabLst/>
                      </a:pPr>
                      <a:r>
                        <a:rPr lang="es-ES" sz="1100" b="0" i="0" dirty="0" err="1">
                          <a:solidFill>
                            <a:srgbClr val="000000"/>
                          </a:solidFill>
                          <a:latin typeface="Calibri"/>
                        </a:rPr>
                        <a:t>Optioneel</a:t>
                      </a:r>
                      <a:r>
                        <a:rPr lang="es-ES" sz="1100" b="0" i="0" dirty="0">
                          <a:solidFill>
                            <a:srgbClr val="000000"/>
                          </a:solidFill>
                          <a:latin typeface="Calibri"/>
                        </a:rPr>
                        <a:t>: </a:t>
                      </a:r>
                      <a:r>
                        <a:rPr lang="es-ES" sz="1100" b="0" i="0" dirty="0" err="1">
                          <a:solidFill>
                            <a:srgbClr val="000000"/>
                          </a:solidFill>
                          <a:latin typeface="Calibri"/>
                        </a:rPr>
                        <a:t>skywalk</a:t>
                      </a:r>
                      <a:endParaRPr lang="es-ES" sz="1100" b="0" i="0" dirty="0">
                        <a:solidFill>
                          <a:srgbClr val="000000"/>
                        </a:solidFill>
                        <a:latin typeface="Calibri"/>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algn="ctr"/>
                      <a:r>
                        <a:rPr kumimoji="0" lang="nl-BE" sz="1100" b="0" i="0" u="none" strike="noStrike" kern="1200" cap="none" spc="0" normalizeH="0" baseline="0" dirty="0">
                          <a:ln>
                            <a:noFill/>
                          </a:ln>
                          <a:solidFill>
                            <a:srgbClr val="000000"/>
                          </a:solidFill>
                          <a:effectLst/>
                          <a:uLnTx/>
                          <a:uFillTx/>
                          <a:latin typeface="Calibri"/>
                          <a:ea typeface="MS PGothic"/>
                          <a:cs typeface="+mn-cs"/>
                        </a:rPr>
                        <a:t>Lunch in </a:t>
                      </a:r>
                    </a:p>
                    <a:p>
                      <a:pPr algn="ctr"/>
                      <a:r>
                        <a:rPr kumimoji="0" lang="nl-BE" sz="1100" b="0" i="0" u="none" strike="noStrike" kern="1200" cap="none" spc="0" normalizeH="0" baseline="0" dirty="0">
                          <a:ln>
                            <a:noFill/>
                          </a:ln>
                          <a:solidFill>
                            <a:srgbClr val="000000"/>
                          </a:solidFill>
                          <a:effectLst/>
                          <a:uLnTx/>
                          <a:uFillTx/>
                          <a:latin typeface="Calibri"/>
                          <a:ea typeface="MS PGothic"/>
                          <a:cs typeface="+mn-cs"/>
                        </a:rPr>
                        <a:t>het eerste klas Dim </a:t>
                      </a:r>
                      <a:r>
                        <a:rPr kumimoji="0" lang="nl-BE" sz="1100" b="0" i="0" u="none" strike="noStrike" kern="1200" cap="none" spc="0" normalizeH="0" baseline="0" dirty="0" err="1">
                          <a:ln>
                            <a:noFill/>
                          </a:ln>
                          <a:solidFill>
                            <a:srgbClr val="000000"/>
                          </a:solidFill>
                          <a:effectLst/>
                          <a:uLnTx/>
                          <a:uFillTx/>
                          <a:latin typeface="Calibri"/>
                          <a:ea typeface="MS PGothic"/>
                          <a:cs typeface="+mn-cs"/>
                        </a:rPr>
                        <a:t>Sum</a:t>
                      </a:r>
                      <a:r>
                        <a:rPr kumimoji="0" lang="nl-BE" sz="1100" b="0" i="0" u="none" strike="noStrike" kern="1200" cap="none" spc="0" normalizeH="0" baseline="0" dirty="0">
                          <a:ln>
                            <a:noFill/>
                          </a:ln>
                          <a:solidFill>
                            <a:srgbClr val="000000"/>
                          </a:solidFill>
                          <a:effectLst/>
                          <a:uLnTx/>
                          <a:uFillTx/>
                          <a:latin typeface="Calibri"/>
                          <a:ea typeface="MS PGothic"/>
                          <a:cs typeface="+mn-cs"/>
                        </a:rPr>
                        <a:t> restaurant </a:t>
                      </a:r>
                    </a:p>
                    <a:p>
                      <a:pPr algn="ctr"/>
                      <a:r>
                        <a:rPr kumimoji="0" lang="nl-BE" sz="1100" b="0" i="0" u="none" strike="noStrike" kern="1200" cap="none" spc="0" normalizeH="0" baseline="0" dirty="0">
                          <a:ln>
                            <a:noFill/>
                          </a:ln>
                          <a:solidFill>
                            <a:srgbClr val="000000"/>
                          </a:solidFill>
                          <a:effectLst/>
                          <a:uLnTx/>
                          <a:uFillTx/>
                          <a:latin typeface="Calibri"/>
                          <a:ea typeface="MS PGothic"/>
                          <a:cs typeface="+mn-cs"/>
                        </a:rPr>
                        <a:t>‘</a:t>
                      </a:r>
                      <a:r>
                        <a:rPr kumimoji="0" lang="nl-BE" sz="1100" b="0" i="0" u="none" strike="noStrike" kern="1200" cap="none" spc="0" normalizeH="0" baseline="0" dirty="0" err="1">
                          <a:ln>
                            <a:noFill/>
                          </a:ln>
                          <a:solidFill>
                            <a:srgbClr val="000000"/>
                          </a:solidFill>
                          <a:effectLst/>
                          <a:uLnTx/>
                          <a:uFillTx/>
                          <a:latin typeface="Calibri"/>
                          <a:ea typeface="MS PGothic"/>
                          <a:cs typeface="+mn-cs"/>
                        </a:rPr>
                        <a:t>Din</a:t>
                      </a:r>
                      <a:r>
                        <a:rPr kumimoji="0" lang="nl-BE" sz="1100" b="0" i="0" u="none" strike="noStrike" kern="1200" cap="none" spc="0" normalizeH="0" baseline="0" dirty="0">
                          <a:ln>
                            <a:noFill/>
                          </a:ln>
                          <a:solidFill>
                            <a:srgbClr val="000000"/>
                          </a:solidFill>
                          <a:effectLst/>
                          <a:uLnTx/>
                          <a:uFillTx/>
                          <a:latin typeface="Calibri"/>
                          <a:ea typeface="MS PGothic"/>
                          <a:cs typeface="+mn-cs"/>
                        </a:rPr>
                        <a:t> Tai Feng’</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defRPr/>
                      </a:pPr>
                      <a:r>
                        <a:rPr lang="es-ES" sz="1100" b="0" i="0" dirty="0" err="1">
                          <a:solidFill>
                            <a:srgbClr val="000000"/>
                          </a:solidFill>
                          <a:latin typeface="Calibri"/>
                        </a:rPr>
                        <a:t>Bezoek</a:t>
                      </a:r>
                      <a:r>
                        <a:rPr lang="es-ES" sz="1100" b="0" i="0" dirty="0">
                          <a:solidFill>
                            <a:srgbClr val="000000"/>
                          </a:solidFill>
                          <a:latin typeface="Calibri"/>
                        </a:rPr>
                        <a:t> </a:t>
                      </a:r>
                      <a:r>
                        <a:rPr lang="es-ES" sz="1100" b="0" i="0" dirty="0" err="1">
                          <a:solidFill>
                            <a:srgbClr val="000000"/>
                          </a:solidFill>
                          <a:latin typeface="Calibri"/>
                        </a:rPr>
                        <a:t>Tiapa</a:t>
                      </a:r>
                      <a:r>
                        <a:rPr lang="es-ES" sz="1100" b="0" i="0" dirty="0">
                          <a:solidFill>
                            <a:srgbClr val="000000"/>
                          </a:solidFill>
                          <a:latin typeface="Calibri"/>
                        </a:rPr>
                        <a:t> </a:t>
                      </a:r>
                      <a:r>
                        <a:rPr lang="es-ES" sz="1100" b="0" i="0" dirty="0" err="1">
                          <a:solidFill>
                            <a:srgbClr val="000000"/>
                          </a:solidFill>
                          <a:latin typeface="Calibri"/>
                        </a:rPr>
                        <a:t>village</a:t>
                      </a:r>
                      <a:r>
                        <a:rPr lang="es-ES" sz="1100" b="0" i="0" dirty="0">
                          <a:solidFill>
                            <a:srgbClr val="000000"/>
                          </a:solidFill>
                          <a:latin typeface="Calibri"/>
                        </a:rPr>
                        <a:t> of </a:t>
                      </a:r>
                      <a:r>
                        <a:rPr lang="es-ES" sz="1100" b="0" i="0" dirty="0" err="1">
                          <a:solidFill>
                            <a:srgbClr val="000000"/>
                          </a:solidFill>
                          <a:latin typeface="Calibri"/>
                        </a:rPr>
                        <a:t>vrije</a:t>
                      </a:r>
                      <a:r>
                        <a:rPr lang="es-ES" sz="1100" b="0" i="0" dirty="0">
                          <a:solidFill>
                            <a:srgbClr val="000000"/>
                          </a:solidFill>
                          <a:latin typeface="Calibri"/>
                        </a:rPr>
                        <a:t> </a:t>
                      </a:r>
                      <a:r>
                        <a:rPr lang="es-ES" sz="1100" b="0" i="0" dirty="0" err="1">
                          <a:solidFill>
                            <a:srgbClr val="000000"/>
                          </a:solidFill>
                          <a:latin typeface="Calibri"/>
                        </a:rPr>
                        <a:t>tijd</a:t>
                      </a:r>
                      <a:endParaRPr lang="es-ES" sz="1100" b="0" i="0" dirty="0">
                        <a:solidFill>
                          <a:srgbClr val="000000"/>
                        </a:solidFill>
                        <a:latin typeface="Calibri"/>
                      </a:endParaRPr>
                    </a:p>
                    <a:p>
                      <a:pPr marL="0" marR="0" lvl="0" indent="0" algn="ctr" defTabSz="171450" rtl="0" eaLnBrk="1" fontAlgn="base" latinLnBrk="0" hangingPunct="1">
                        <a:lnSpc>
                          <a:spcPct val="100000"/>
                        </a:lnSpc>
                        <a:spcBef>
                          <a:spcPct val="0"/>
                        </a:spcBef>
                        <a:spcAft>
                          <a:spcPct val="0"/>
                        </a:spcAft>
                        <a:buClrTx/>
                        <a:buSzTx/>
                        <a:buFontTx/>
                        <a:buNone/>
                        <a:tabLst/>
                        <a:defRPr/>
                      </a:pPr>
                      <a:r>
                        <a:rPr lang="es-ES" sz="1100" b="0" i="0" dirty="0" err="1">
                          <a:solidFill>
                            <a:srgbClr val="000000"/>
                          </a:solidFill>
                          <a:latin typeface="Calibri"/>
                        </a:rPr>
                        <a:t>Spectaculaire</a:t>
                      </a:r>
                      <a:r>
                        <a:rPr lang="es-ES" sz="1100" b="0" i="0" dirty="0">
                          <a:solidFill>
                            <a:srgbClr val="000000"/>
                          </a:solidFill>
                          <a:latin typeface="Calibri"/>
                        </a:rPr>
                        <a:t> </a:t>
                      </a:r>
                      <a:r>
                        <a:rPr lang="es-ES" sz="1100" b="0" i="0" dirty="0" err="1">
                          <a:solidFill>
                            <a:srgbClr val="000000"/>
                          </a:solidFill>
                          <a:latin typeface="Calibri"/>
                        </a:rPr>
                        <a:t>theatershow</a:t>
                      </a:r>
                      <a:r>
                        <a:rPr lang="es-ES" sz="1100" b="0" i="0" dirty="0">
                          <a:solidFill>
                            <a:srgbClr val="000000"/>
                          </a:solidFill>
                          <a:latin typeface="Calibri"/>
                        </a:rPr>
                        <a:t> </a:t>
                      </a:r>
                    </a:p>
                    <a:p>
                      <a:pPr marL="0" marR="0" lvl="0" indent="0" algn="ctr" defTabSz="171450" rtl="0" eaLnBrk="1" fontAlgn="base" latinLnBrk="0" hangingPunct="1">
                        <a:lnSpc>
                          <a:spcPct val="100000"/>
                        </a:lnSpc>
                        <a:spcBef>
                          <a:spcPct val="0"/>
                        </a:spcBef>
                        <a:spcAft>
                          <a:spcPct val="0"/>
                        </a:spcAft>
                        <a:buClrTx/>
                        <a:buSzTx/>
                        <a:buFontTx/>
                        <a:buNone/>
                        <a:tabLst/>
                        <a:defRPr/>
                      </a:pPr>
                      <a:r>
                        <a:rPr lang="es-ES" sz="1100" b="0" i="0" dirty="0">
                          <a:solidFill>
                            <a:srgbClr val="000000"/>
                          </a:solidFill>
                          <a:latin typeface="Calibri"/>
                        </a:rPr>
                        <a:t>‘House of Dancing </a:t>
                      </a:r>
                      <a:r>
                        <a:rPr lang="es-ES" sz="1100" b="0" i="0" dirty="0" err="1">
                          <a:solidFill>
                            <a:srgbClr val="000000"/>
                          </a:solidFill>
                          <a:latin typeface="Calibri"/>
                        </a:rPr>
                        <a:t>Water</a:t>
                      </a:r>
                      <a:r>
                        <a:rPr lang="es-ES" sz="1100" b="0" i="0" dirty="0">
                          <a:solidFill>
                            <a:srgbClr val="000000"/>
                          </a:solidFill>
                          <a:latin typeface="Calibri"/>
                        </a:rPr>
                        <a:t>’</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Met ferry </a:t>
                      </a:r>
                      <a:r>
                        <a:rPr kumimoji="0" lang="en-US" sz="1100" b="0" i="0" u="none" strike="noStrike" kern="1200" cap="none" normalizeH="0" baseline="0" dirty="0" err="1">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naar</a:t>
                      </a:r>
                      <a:r>
                        <a:rPr kumimoji="0" lang="en-U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rPr>
                        <a:t> Hongkong International Airport</a:t>
                      </a: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extLst>
                  <a:ext uri="{0D108BD9-81ED-4DB2-BD59-A6C34878D82A}">
                    <a16:rowId xmlns:a16="http://schemas.microsoft.com/office/drawing/2014/main" val="10005"/>
                  </a:ext>
                </a:extLst>
              </a:tr>
              <a:tr h="1271982">
                <a:tc>
                  <a:txBody>
                    <a:bodyPr/>
                    <a:lstStyle/>
                    <a:p>
                      <a:pPr marL="0" marR="0" lvl="0" indent="0" algn="ctr" defTabSz="171450" rtl="0" eaLnBrk="1" fontAlgn="base" latinLnBrk="0" hangingPunct="1">
                        <a:lnSpc>
                          <a:spcPct val="100000"/>
                        </a:lnSpc>
                        <a:spcBef>
                          <a:spcPct val="0"/>
                        </a:spcBef>
                        <a:spcAft>
                          <a:spcPct val="0"/>
                        </a:spcAft>
                        <a:buClrTx/>
                        <a:buSzTx/>
                        <a:buFontTx/>
                        <a:buNone/>
                        <a:tabLst/>
                        <a:defRPr/>
                      </a:pPr>
                      <a:endParaRPr kumimoji="0" lang="es-ES" altLang="es-ES" sz="12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p>
                      <a:pPr marL="0" marR="0" lvl="0" indent="0" algn="ctr" defTabSz="171450" rtl="0" eaLnBrk="1" fontAlgn="base" latinLnBrk="0" hangingPunct="1">
                        <a:lnSpc>
                          <a:spcPct val="100000"/>
                        </a:lnSpc>
                        <a:spcBef>
                          <a:spcPct val="0"/>
                        </a:spcBef>
                        <a:spcAft>
                          <a:spcPct val="0"/>
                        </a:spcAft>
                        <a:buClrTx/>
                        <a:buSzTx/>
                        <a:buFontTx/>
                        <a:buNone/>
                        <a:tabLst/>
                        <a:defRPr/>
                      </a:pPr>
                      <a:r>
                        <a:rPr kumimoji="0" lang="es-ES" altLang="es-ES" sz="1200" b="1" i="0" u="none" strike="noStrike" cap="none" normalizeH="0" baseline="0" dirty="0">
                          <a:ln>
                            <a:noFill/>
                          </a:ln>
                          <a:solidFill>
                            <a:srgbClr val="000000"/>
                          </a:solidFill>
                          <a:effectLst/>
                          <a:latin typeface="Calibri"/>
                          <a:ea typeface="MS PGothic"/>
                          <a:sym typeface="Helvetica Light" charset="0"/>
                        </a:rPr>
                        <a:t>21 OCT</a:t>
                      </a:r>
                    </a:p>
                    <a:p>
                      <a:pPr marL="0" marR="0" lvl="0" indent="0" algn="ctr" defTabSz="171450" rtl="0" eaLnBrk="1" fontAlgn="base" latinLnBrk="0" hangingPunct="1">
                        <a:lnSpc>
                          <a:spcPct val="100000"/>
                        </a:lnSpc>
                        <a:spcBef>
                          <a:spcPct val="0"/>
                        </a:spcBef>
                        <a:spcAft>
                          <a:spcPct val="0"/>
                        </a:spcAft>
                        <a:buClrTx/>
                        <a:buSzTx/>
                        <a:buFontTx/>
                        <a:buNone/>
                        <a:tabLst/>
                      </a:pPr>
                      <a:endParaRPr kumimoji="0" lang="es-ES" altLang="es-ES" sz="12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endParaRPr lang="es-ES" sz="1100" i="0" dirty="0">
                        <a:solidFill>
                          <a:schemeClr val="tx1"/>
                        </a:solidFill>
                        <a:latin typeface="Calibri" panose="020F0502020204030204" pitchFamily="34" charset="0"/>
                      </a:endParaRP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pPr>
                      <a:r>
                        <a:rPr lang="es-ES" sz="1100" i="0" dirty="0">
                          <a:solidFill>
                            <a:schemeClr val="tx1"/>
                          </a:solidFill>
                          <a:latin typeface="Calibri" panose="020F0502020204030204" pitchFamily="34" charset="0"/>
                        </a:rPr>
                        <a:t>00u25 Vertrek vlucht van Hongkong naar Helsinki</a:t>
                      </a: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pPr>
                      <a:r>
                        <a:rPr lang="es-ES" sz="1100" i="0" dirty="0">
                          <a:solidFill>
                            <a:schemeClr val="tx1"/>
                          </a:solidFill>
                          <a:latin typeface="Calibri" panose="020F0502020204030204" pitchFamily="34" charset="0"/>
                        </a:rPr>
                        <a:t>06u00 Aankomst in Helsinki</a:t>
                      </a: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pPr>
                      <a:r>
                        <a:rPr lang="es-ES" sz="1100" i="0" dirty="0">
                          <a:solidFill>
                            <a:schemeClr val="tx1"/>
                          </a:solidFill>
                          <a:latin typeface="Calibri" panose="020F0502020204030204" pitchFamily="34" charset="0"/>
                        </a:rPr>
                        <a:t>09u10 Vertrek</a:t>
                      </a:r>
                      <a:r>
                        <a:rPr lang="es-ES" sz="1100" i="0" baseline="0" dirty="0">
                          <a:solidFill>
                            <a:schemeClr val="tx1"/>
                          </a:solidFill>
                          <a:latin typeface="Calibri" panose="020F0502020204030204" pitchFamily="34" charset="0"/>
                        </a:rPr>
                        <a:t> vlucht van Helsinki naar Zaventem</a:t>
                      </a:r>
                    </a:p>
                    <a:p>
                      <a:pPr marL="171450" marR="0" lvl="0" indent="-171450" algn="l" defTabSz="171450" rtl="0" eaLnBrk="1" fontAlgn="base" latinLnBrk="0" hangingPunct="1">
                        <a:lnSpc>
                          <a:spcPct val="100000"/>
                        </a:lnSpc>
                        <a:spcBef>
                          <a:spcPct val="0"/>
                        </a:spcBef>
                        <a:spcAft>
                          <a:spcPct val="0"/>
                        </a:spcAft>
                        <a:buClrTx/>
                        <a:buSzTx/>
                        <a:buFont typeface="Arial" panose="020B0604020202020204" pitchFamily="34" charset="0"/>
                        <a:buChar char="•"/>
                        <a:tabLst/>
                      </a:pPr>
                      <a:r>
                        <a:rPr lang="es-ES" sz="1100" i="0" baseline="0" dirty="0">
                          <a:solidFill>
                            <a:schemeClr val="tx1"/>
                          </a:solidFill>
                          <a:latin typeface="Calibri" panose="020F0502020204030204" pitchFamily="34" charset="0"/>
                        </a:rPr>
                        <a:t>10u45 Aankomst op Zaventem</a:t>
                      </a:r>
                      <a:r>
                        <a:rPr lang="es-ES" sz="1100" i="0" dirty="0">
                          <a:solidFill>
                            <a:schemeClr val="tx1"/>
                          </a:solidFill>
                          <a:latin typeface="Calibri" panose="020F0502020204030204" pitchFamily="34" charset="0"/>
                        </a:rPr>
                        <a:t> </a:t>
                      </a:r>
                      <a:endParaRPr lang="es-ES" sz="1100" i="0" baseline="0" dirty="0">
                        <a:solidFill>
                          <a:schemeClr val="tx1"/>
                        </a:solidFill>
                        <a:latin typeface="Calibri" panose="020F0502020204030204" pitchFamily="34" charset="0"/>
                      </a:endParaRPr>
                    </a:p>
                    <a:p>
                      <a:pPr marL="0" marR="0" lvl="0" indent="0" algn="ctr" defTabSz="171450" rtl="0" eaLnBrk="1" fontAlgn="base" latinLnBrk="0" hangingPunct="1">
                        <a:lnSpc>
                          <a:spcPct val="100000"/>
                        </a:lnSpc>
                        <a:spcBef>
                          <a:spcPct val="0"/>
                        </a:spcBef>
                        <a:spcAft>
                          <a:spcPct val="0"/>
                        </a:spcAft>
                        <a:buClrTx/>
                        <a:buSzTx/>
                        <a:buFontTx/>
                        <a:buNone/>
                        <a:tabLst/>
                      </a:pPr>
                      <a:endParaRPr lang="es-ES" sz="1100" i="0" dirty="0">
                        <a:solidFill>
                          <a:schemeClr val="tx1"/>
                        </a:solidFill>
                        <a:latin typeface="Calibri" panose="020F0502020204030204" pitchFamily="34"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endParaRPr lang="es-ES" sz="1100" i="0" baseline="0" dirty="0">
                        <a:solidFill>
                          <a:schemeClr val="tx1"/>
                        </a:solidFill>
                        <a:latin typeface="Calibri" panose="020F0502020204030204" pitchFamily="34"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defRPr/>
                      </a:pPr>
                      <a:endParaRPr lang="es-ES" sz="1100" i="0" dirty="0">
                        <a:solidFill>
                          <a:schemeClr val="tx1"/>
                        </a:solidFill>
                        <a:latin typeface="Calibri" panose="020F0502020204030204" pitchFamily="34"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tc>
                  <a:txBody>
                    <a:bodyPr/>
                    <a:lstStyle/>
                    <a:p>
                      <a:pPr marL="0" marR="0" lvl="0" indent="0" algn="ctr" defTabSz="171450" rtl="0" eaLnBrk="1" fontAlgn="base" latinLnBrk="0" hangingPunct="1">
                        <a:lnSpc>
                          <a:spcPct val="100000"/>
                        </a:lnSpc>
                        <a:spcBef>
                          <a:spcPct val="0"/>
                        </a:spcBef>
                        <a:spcAft>
                          <a:spcPct val="0"/>
                        </a:spcAft>
                        <a:buClrTx/>
                        <a:buSzTx/>
                        <a:buFontTx/>
                        <a:buNone/>
                        <a:tabLst/>
                      </a:pPr>
                      <a:endParaRPr kumimoji="0" lang="en-US" sz="11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Helvetica Light" charset="0"/>
                        <a:sym typeface="Helvetica Light" charset="0"/>
                      </a:endParaRPr>
                    </a:p>
                  </a:txBody>
                  <a:tcPr marL="45719" marR="45719" marT="22861" marB="22861"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A2DADD"/>
                    </a:solidFill>
                  </a:tcPr>
                </a:tc>
                <a:extLst>
                  <a:ext uri="{0D108BD9-81ED-4DB2-BD59-A6C34878D82A}">
                    <a16:rowId xmlns:a16="http://schemas.microsoft.com/office/drawing/2014/main" val="10004"/>
                  </a:ext>
                </a:extLst>
              </a:tr>
            </a:tbl>
          </a:graphicData>
        </a:graphic>
      </p:graphicFrame>
      <p:sp>
        <p:nvSpPr>
          <p:cNvPr id="4" name="Line 6"/>
          <p:cNvSpPr>
            <a:spLocks noChangeShapeType="1"/>
          </p:cNvSpPr>
          <p:nvPr/>
        </p:nvSpPr>
        <p:spPr bwMode="auto">
          <a:xfrm>
            <a:off x="260241" y="391584"/>
            <a:ext cx="43497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6" name="Line 7"/>
          <p:cNvSpPr>
            <a:spLocks noChangeShapeType="1"/>
          </p:cNvSpPr>
          <p:nvPr/>
        </p:nvSpPr>
        <p:spPr bwMode="auto">
          <a:xfrm>
            <a:off x="7613652" y="391584"/>
            <a:ext cx="434974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defTabSz="412730" eaLnBrk="0" fontAlgn="base" hangingPunct="0">
              <a:spcBef>
                <a:spcPct val="0"/>
              </a:spcBef>
              <a:spcAft>
                <a:spcPct val="0"/>
              </a:spcAft>
              <a:defRPr/>
            </a:pPr>
            <a:endParaRPr lang="es-ES" sz="900">
              <a:solidFill>
                <a:srgbClr val="000000"/>
              </a:solidFill>
              <a:sym typeface="Helvetica Light" charset="0"/>
            </a:endParaRPr>
          </a:p>
        </p:txBody>
      </p:sp>
      <p:sp>
        <p:nvSpPr>
          <p:cNvPr id="7" name="AutoShape 3"/>
          <p:cNvSpPr>
            <a:spLocks/>
          </p:cNvSpPr>
          <p:nvPr/>
        </p:nvSpPr>
        <p:spPr bwMode="auto">
          <a:xfrm>
            <a:off x="4679775" y="138813"/>
            <a:ext cx="2818452" cy="5376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defTabSz="412730" eaLnBrk="0" fontAlgn="base" hangingPunct="0">
              <a:spcBef>
                <a:spcPct val="0"/>
              </a:spcBef>
              <a:spcAft>
                <a:spcPct val="0"/>
              </a:spcAft>
            </a:pPr>
            <a:r>
              <a:rPr lang="en-US" sz="2133" dirty="0" err="1">
                <a:solidFill>
                  <a:srgbClr val="000000"/>
                </a:solidFill>
                <a:latin typeface="Andalus" panose="02020603050405020304" pitchFamily="18" charset="-78"/>
                <a:cs typeface="Andalus" panose="02020603050405020304" pitchFamily="18" charset="-78"/>
                <a:sym typeface="Helvetica Light" charset="0"/>
              </a:rPr>
              <a:t>Overzicht</a:t>
            </a:r>
            <a:r>
              <a:rPr lang="en-US" sz="2133" dirty="0">
                <a:solidFill>
                  <a:srgbClr val="000000"/>
                </a:solidFill>
                <a:latin typeface="Andalus" panose="02020603050405020304" pitchFamily="18" charset="-78"/>
                <a:cs typeface="Andalus" panose="02020603050405020304" pitchFamily="18" charset="-78"/>
                <a:sym typeface="Helvetica Light" charset="0"/>
              </a:rPr>
              <a:t> per </a:t>
            </a:r>
            <a:r>
              <a:rPr lang="en-US" sz="2133" dirty="0" err="1">
                <a:solidFill>
                  <a:srgbClr val="000000"/>
                </a:solidFill>
                <a:latin typeface="Andalus" panose="02020603050405020304" pitchFamily="18" charset="-78"/>
                <a:cs typeface="Andalus" panose="02020603050405020304" pitchFamily="18" charset="-78"/>
                <a:sym typeface="Helvetica Light" charset="0"/>
              </a:rPr>
              <a:t>dag</a:t>
            </a:r>
            <a:endParaRPr lang="en-US" sz="2133" dirty="0">
              <a:solidFill>
                <a:srgbClr val="000000"/>
              </a:solidFill>
              <a:latin typeface="Andalus" panose="02020603050405020304" pitchFamily="18" charset="-78"/>
              <a:cs typeface="Andalus" panose="02020603050405020304" pitchFamily="18" charset="-78"/>
              <a:sym typeface="Helvetica Light" charset="0"/>
            </a:endParaRPr>
          </a:p>
        </p:txBody>
      </p:sp>
    </p:spTree>
    <p:extLst>
      <p:ext uri="{BB962C8B-B14F-4D97-AF65-F5344CB8AC3E}">
        <p14:creationId xmlns:p14="http://schemas.microsoft.com/office/powerpoint/2010/main" val="183396429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finna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637" y="0"/>
            <a:ext cx="13073637" cy="8683237"/>
          </a:xfrm>
          <a:prstGeom prst="rect">
            <a:avLst/>
          </a:prstGeom>
          <a:noFill/>
          <a:extLst>
            <a:ext uri="{909E8E84-426E-40DD-AFC4-6F175D3DCCD1}">
              <a14:hiddenFill xmlns:a14="http://schemas.microsoft.com/office/drawing/2010/main">
                <a:solidFill>
                  <a:srgbClr val="FFFFFF"/>
                </a:solidFill>
              </a14:hiddenFill>
            </a:ext>
          </a:extLst>
        </p:spPr>
      </p:pic>
      <p:sp>
        <p:nvSpPr>
          <p:cNvPr id="2" name="Ovaal 1"/>
          <p:cNvSpPr/>
          <p:nvPr/>
        </p:nvSpPr>
        <p:spPr>
          <a:xfrm>
            <a:off x="4996249" y="2345724"/>
            <a:ext cx="2199502" cy="2166551"/>
          </a:xfrm>
          <a:prstGeom prst="ellipse">
            <a:avLst/>
          </a:prstGeom>
          <a:solidFill>
            <a:srgbClr val="F286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tángulo 2"/>
          <p:cNvSpPr>
            <a:spLocks noChangeArrowheads="1"/>
          </p:cNvSpPr>
          <p:nvPr/>
        </p:nvSpPr>
        <p:spPr bwMode="auto">
          <a:xfrm>
            <a:off x="5288693" y="3044823"/>
            <a:ext cx="2400204"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0"/>
                <a:headEnd/>
                <a:tailEnd/>
              </a14:hiddenLine>
            </a:ext>
          </a:extLst>
        </p:spPr>
        <p:txBody>
          <a:bodyPr lIns="67733" tIns="67733" rIns="67733" bIns="67733" anchor="ctr"/>
          <a:lstStyle>
            <a:lvl1pPr marL="228600" defTabSz="825500">
              <a:defRPr sz="1900">
                <a:solidFill>
                  <a:srgbClr val="000000"/>
                </a:solidFill>
                <a:latin typeface="Helvetica Light" charset="0"/>
                <a:ea typeface="MS PGothic" panose="020B0600070205080204" pitchFamily="34" charset="-128"/>
                <a:sym typeface="Helvetica Light" charset="0"/>
              </a:defRPr>
            </a:lvl1pPr>
            <a:lvl2pPr defTabSz="825500">
              <a:defRPr sz="1900">
                <a:solidFill>
                  <a:srgbClr val="000000"/>
                </a:solidFill>
                <a:latin typeface="Helvetica Light" charset="0"/>
                <a:ea typeface="MS PGothic" panose="020B0600070205080204" pitchFamily="34" charset="-128"/>
                <a:sym typeface="Helvetica Light" charset="0"/>
              </a:defRPr>
            </a:lvl2pPr>
            <a:lvl3pPr defTabSz="825500">
              <a:defRPr sz="1900">
                <a:solidFill>
                  <a:srgbClr val="000000"/>
                </a:solidFill>
                <a:latin typeface="Helvetica Light" charset="0"/>
                <a:ea typeface="MS PGothic" panose="020B0600070205080204" pitchFamily="34" charset="-128"/>
                <a:sym typeface="Helvetica Light" charset="0"/>
              </a:defRPr>
            </a:lvl3pPr>
            <a:lvl4pPr defTabSz="825500">
              <a:defRPr sz="1900">
                <a:solidFill>
                  <a:srgbClr val="000000"/>
                </a:solidFill>
                <a:latin typeface="Helvetica Light" charset="0"/>
                <a:ea typeface="MS PGothic" panose="020B0600070205080204" pitchFamily="34" charset="-128"/>
                <a:sym typeface="Helvetica Light" charset="0"/>
              </a:defRPr>
            </a:lvl4pPr>
            <a:lvl5pPr defTabSz="825500">
              <a:defRPr sz="1900">
                <a:solidFill>
                  <a:srgbClr val="000000"/>
                </a:solidFill>
                <a:latin typeface="Helvetica Light" charset="0"/>
                <a:ea typeface="MS PGothic" panose="020B0600070205080204" pitchFamily="34" charset="-128"/>
                <a:sym typeface="Helvetica Light" charset="0"/>
              </a:defRPr>
            </a:lvl5pPr>
            <a:lvl6pPr marL="8001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12573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17145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2171700" indent="342900" defTabSz="825500"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just" eaLnBrk="1"/>
            <a:r>
              <a:rPr lang="es-ES" altLang="es-ES" sz="4400" b="1" dirty="0">
                <a:solidFill>
                  <a:schemeClr val="bg1"/>
                </a:solidFill>
                <a:latin typeface="Calibri" panose="020F0502020204030204" pitchFamily="34" charset="0"/>
              </a:rPr>
              <a:t>DAG</a:t>
            </a:r>
          </a:p>
          <a:p>
            <a:pPr algn="just" eaLnBrk="1"/>
            <a:r>
              <a:rPr lang="es-ES" altLang="es-ES" sz="4500" b="1" dirty="0">
                <a:solidFill>
                  <a:schemeClr val="bg1"/>
                </a:solidFill>
                <a:latin typeface="Calibri" panose="020F0502020204030204" pitchFamily="34" charset="0"/>
              </a:rPr>
              <a:t>   1</a:t>
            </a:r>
          </a:p>
        </p:txBody>
      </p:sp>
    </p:spTree>
    <p:extLst>
      <p:ext uri="{BB962C8B-B14F-4D97-AF65-F5344CB8AC3E}">
        <p14:creationId xmlns:p14="http://schemas.microsoft.com/office/powerpoint/2010/main" val="346419929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9">
            <a:extLst>
              <a:ext uri="{FF2B5EF4-FFF2-40B4-BE49-F238E27FC236}">
                <a16:creationId xmlns:a16="http://schemas.microsoft.com/office/drawing/2014/main" id="{01F8529E-C502-4E0C-AD6B-592047722EF5}"/>
              </a:ext>
            </a:extLst>
          </p:cNvPr>
          <p:cNvPicPr/>
          <p:nvPr/>
        </p:nvPicPr>
        <p:blipFill rotWithShape="1">
          <a:blip r:embed="rId3">
            <a:extLst>
              <a:ext uri="{28A0092B-C50C-407E-A947-70E740481C1C}">
                <a14:useLocalDpi xmlns:a14="http://schemas.microsoft.com/office/drawing/2010/main" val="0"/>
              </a:ext>
            </a:extLst>
          </a:blip>
          <a:srcRect t="1941" b="3925"/>
          <a:stretch/>
        </p:blipFill>
        <p:spPr bwMode="auto">
          <a:xfrm>
            <a:off x="185420" y="127635"/>
            <a:ext cx="11823700" cy="66236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2924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7">
            <a:extLst>
              <a:ext uri="{FF2B5EF4-FFF2-40B4-BE49-F238E27FC236}">
                <a16:creationId xmlns:a16="http://schemas.microsoft.com/office/drawing/2014/main" id="{6B376A9A-B2A4-4DE9-9F5A-70779C77DDC1}"/>
              </a:ext>
            </a:extLst>
          </p:cNvPr>
          <p:cNvPicPr/>
          <p:nvPr/>
        </p:nvPicPr>
        <p:blipFill rotWithShape="1">
          <a:blip r:embed="rId3">
            <a:extLst>
              <a:ext uri="{28A0092B-C50C-407E-A947-70E740481C1C}">
                <a14:useLocalDpi xmlns:a14="http://schemas.microsoft.com/office/drawing/2010/main" val="0"/>
              </a:ext>
            </a:extLst>
          </a:blip>
          <a:srcRect t="2245" b="4140"/>
          <a:stretch/>
        </p:blipFill>
        <p:spPr bwMode="auto">
          <a:xfrm>
            <a:off x="160020" y="140334"/>
            <a:ext cx="11894820" cy="65043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380886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4731</TotalTime>
  <Words>3024</Words>
  <Application>Microsoft Office PowerPoint</Application>
  <PresentationFormat>Breedbeeld</PresentationFormat>
  <Paragraphs>553</Paragraphs>
  <Slides>38</Slides>
  <Notes>38</Notes>
  <HiddenSlides>0</HiddenSlides>
  <MMClips>0</MMClips>
  <ScaleCrop>false</ScaleCrop>
  <HeadingPairs>
    <vt:vector size="6" baseType="variant">
      <vt:variant>
        <vt:lpstr>Gebruikte lettertypen</vt:lpstr>
      </vt:variant>
      <vt:variant>
        <vt:i4>16</vt:i4>
      </vt:variant>
      <vt:variant>
        <vt:lpstr>Thema</vt:lpstr>
      </vt:variant>
      <vt:variant>
        <vt:i4>1</vt:i4>
      </vt:variant>
      <vt:variant>
        <vt:lpstr>Diatitels</vt:lpstr>
      </vt:variant>
      <vt:variant>
        <vt:i4>38</vt:i4>
      </vt:variant>
    </vt:vector>
  </HeadingPairs>
  <TitlesOfParts>
    <vt:vector size="55" baseType="lpstr">
      <vt:lpstr>DengXian Light</vt:lpstr>
      <vt:lpstr>MS Mincho</vt:lpstr>
      <vt:lpstr>MS PGothic</vt:lpstr>
      <vt:lpstr>Andalus</vt:lpstr>
      <vt:lpstr>Arial</vt:lpstr>
      <vt:lpstr>Bradley Hand ITC</vt:lpstr>
      <vt:lpstr>Calibri</vt:lpstr>
      <vt:lpstr>Calibri Light</vt:lpstr>
      <vt:lpstr>Cantarell</vt:lpstr>
      <vt:lpstr>Gotham Rounded</vt:lpstr>
      <vt:lpstr>Helvetica Light</vt:lpstr>
      <vt:lpstr>inherit</vt:lpstr>
      <vt:lpstr>Jenna Sue</vt:lpstr>
      <vt:lpstr>Karla</vt:lpstr>
      <vt:lpstr>Times New Roman</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Els Vanbrabant</dc:creator>
  <cp:lastModifiedBy>Geert</cp:lastModifiedBy>
  <cp:revision>323</cp:revision>
  <cp:lastPrinted>2017-08-29T12:24:23Z</cp:lastPrinted>
  <dcterms:created xsi:type="dcterms:W3CDTF">2016-05-27T09:47:31Z</dcterms:created>
  <dcterms:modified xsi:type="dcterms:W3CDTF">2017-08-30T11:15:44Z</dcterms:modified>
</cp:coreProperties>
</file>